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autoAdjust="0"/>
    <p:restoredTop sz="94660"/>
  </p:normalViewPr>
  <p:slideViewPr>
    <p:cSldViewPr snapToGrid="0">
      <p:cViewPr>
        <p:scale>
          <a:sx n="63" d="100"/>
          <a:sy n="63" d="100"/>
        </p:scale>
        <p:origin x="1143" y="8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9239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119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383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1940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69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3372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357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0723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6836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6649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11/23/2022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019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11/23/2022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4724029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30818-732D-3750-1DFF-39DC987A0B61}"/>
              </a:ext>
            </a:extLst>
          </p:cNvPr>
          <p:cNvSpPr>
            <a:spLocks noGrp="1"/>
          </p:cNvSpPr>
          <p:nvPr>
            <p:ph type="ctrTitle"/>
          </p:nvPr>
        </p:nvSpPr>
        <p:spPr>
          <a:xfrm>
            <a:off x="4983900" y="1079500"/>
            <a:ext cx="6119131" cy="2138400"/>
          </a:xfrm>
        </p:spPr>
        <p:txBody>
          <a:bodyPr>
            <a:normAutofit/>
          </a:bodyPr>
          <a:lstStyle/>
          <a:p>
            <a:r>
              <a:rPr lang="en-US" dirty="0"/>
              <a:t>Statistical Process Control</a:t>
            </a:r>
          </a:p>
        </p:txBody>
      </p:sp>
      <p:sp>
        <p:nvSpPr>
          <p:cNvPr id="3" name="Subtitle 2">
            <a:extLst>
              <a:ext uri="{FF2B5EF4-FFF2-40B4-BE49-F238E27FC236}">
                <a16:creationId xmlns:a16="http://schemas.microsoft.com/office/drawing/2014/main" id="{8F55C7DA-E830-01D0-C866-A16386FD1965}"/>
              </a:ext>
            </a:extLst>
          </p:cNvPr>
          <p:cNvSpPr>
            <a:spLocks noGrp="1"/>
          </p:cNvSpPr>
          <p:nvPr>
            <p:ph type="subTitle" idx="1"/>
          </p:nvPr>
        </p:nvSpPr>
        <p:spPr>
          <a:xfrm>
            <a:off x="4980779" y="4113213"/>
            <a:ext cx="6125372" cy="1655762"/>
          </a:xfrm>
        </p:spPr>
        <p:txBody>
          <a:bodyPr>
            <a:normAutofit/>
          </a:bodyPr>
          <a:lstStyle/>
          <a:p>
            <a:r>
              <a:rPr lang="en-US" dirty="0"/>
              <a:t>HAP 725 </a:t>
            </a:r>
          </a:p>
          <a:p>
            <a:r>
              <a:rPr lang="en-US" dirty="0"/>
              <a:t>Analysis of Watch Data</a:t>
            </a:r>
          </a:p>
        </p:txBody>
      </p:sp>
      <p:pic>
        <p:nvPicPr>
          <p:cNvPr id="16" name="Picture 3" descr="A web of dots connected">
            <a:extLst>
              <a:ext uri="{FF2B5EF4-FFF2-40B4-BE49-F238E27FC236}">
                <a16:creationId xmlns:a16="http://schemas.microsoft.com/office/drawing/2014/main" id="{A159637F-EEC9-0C80-B745-16B6708E4ED2}"/>
              </a:ext>
            </a:extLst>
          </p:cNvPr>
          <p:cNvPicPr>
            <a:picLocks noChangeAspect="1"/>
          </p:cNvPicPr>
          <p:nvPr/>
        </p:nvPicPr>
        <p:blipFill rotWithShape="1">
          <a:blip r:embed="rId2"/>
          <a:srcRect l="47812" r="26974" b="1"/>
          <a:stretch/>
        </p:blipFill>
        <p:spPr>
          <a:xfrm>
            <a:off x="20" y="10"/>
            <a:ext cx="3863955" cy="6857989"/>
          </a:xfrm>
          <a:prstGeom prst="rect">
            <a:avLst/>
          </a:prstGeom>
        </p:spPr>
      </p:pic>
      <p:cxnSp>
        <p:nvCxnSpPr>
          <p:cNvPr id="17"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29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1D85-D139-827D-6739-39E163ADD360}"/>
              </a:ext>
            </a:extLst>
          </p:cNvPr>
          <p:cNvSpPr>
            <a:spLocks noGrp="1"/>
          </p:cNvSpPr>
          <p:nvPr>
            <p:ph type="title"/>
          </p:nvPr>
        </p:nvSpPr>
        <p:spPr>
          <a:xfrm>
            <a:off x="287449" y="527245"/>
            <a:ext cx="10026650" cy="655637"/>
          </a:xfrm>
        </p:spPr>
        <p:txBody>
          <a:bodyPr>
            <a:normAutofit fontScale="90000"/>
          </a:bodyPr>
          <a:lstStyle/>
          <a:p>
            <a:r>
              <a:rPr lang="en-US" dirty="0"/>
              <a:t>Risk Adjusted </a:t>
            </a:r>
            <a:r>
              <a:rPr lang="en-US" dirty="0" err="1"/>
              <a:t>xbar</a:t>
            </a:r>
            <a:r>
              <a:rPr lang="en-US" dirty="0"/>
              <a:t> CHART</a:t>
            </a:r>
            <a:br>
              <a:rPr lang="en-US" dirty="0"/>
            </a:br>
            <a:endParaRPr lang="en-US" dirty="0"/>
          </a:p>
        </p:txBody>
      </p:sp>
      <p:pic>
        <p:nvPicPr>
          <p:cNvPr id="5" name="Picture 4">
            <a:extLst>
              <a:ext uri="{FF2B5EF4-FFF2-40B4-BE49-F238E27FC236}">
                <a16:creationId xmlns:a16="http://schemas.microsoft.com/office/drawing/2014/main" id="{C07CA6AB-A9CF-E0ED-C5FB-781F2D1BD941}"/>
              </a:ext>
            </a:extLst>
          </p:cNvPr>
          <p:cNvPicPr>
            <a:picLocks noChangeAspect="1"/>
          </p:cNvPicPr>
          <p:nvPr/>
        </p:nvPicPr>
        <p:blipFill>
          <a:blip r:embed="rId2"/>
          <a:stretch>
            <a:fillRect/>
          </a:stretch>
        </p:blipFill>
        <p:spPr>
          <a:xfrm>
            <a:off x="2884868" y="1045896"/>
            <a:ext cx="8899301" cy="5330898"/>
          </a:xfrm>
          <a:prstGeom prst="rect">
            <a:avLst/>
          </a:prstGeom>
        </p:spPr>
      </p:pic>
    </p:spTree>
    <p:extLst>
      <p:ext uri="{BB962C8B-B14F-4D97-AF65-F5344CB8AC3E}">
        <p14:creationId xmlns:p14="http://schemas.microsoft.com/office/powerpoint/2010/main" val="322668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31CF-7D6C-9A8A-5669-971A48B66E59}"/>
              </a:ext>
            </a:extLst>
          </p:cNvPr>
          <p:cNvSpPr>
            <a:spLocks noGrp="1"/>
          </p:cNvSpPr>
          <p:nvPr>
            <p:ph type="title"/>
          </p:nvPr>
        </p:nvSpPr>
        <p:spPr>
          <a:xfrm>
            <a:off x="1021545" y="502522"/>
            <a:ext cx="10026650" cy="655637"/>
          </a:xfrm>
        </p:spPr>
        <p:txBody>
          <a:bodyPr>
            <a:normAutofit fontScale="90000"/>
          </a:bodyPr>
          <a:lstStyle/>
          <a:p>
            <a:r>
              <a:rPr lang="en-US" dirty="0"/>
              <a:t>Import/view data</a:t>
            </a:r>
            <a:br>
              <a:rPr lang="en-US" dirty="0"/>
            </a:br>
            <a:r>
              <a:rPr lang="en-US" dirty="0"/>
              <a:t>select data type select relevant data from columns import </a:t>
            </a:r>
            <a:r>
              <a:rPr lang="en-US" dirty="0" err="1"/>
              <a:t>sklearn</a:t>
            </a:r>
            <a:r>
              <a:rPr lang="en-US" dirty="0"/>
              <a:t> for regression</a:t>
            </a:r>
          </a:p>
        </p:txBody>
      </p:sp>
      <p:pic>
        <p:nvPicPr>
          <p:cNvPr id="5" name="Picture 4">
            <a:extLst>
              <a:ext uri="{FF2B5EF4-FFF2-40B4-BE49-F238E27FC236}">
                <a16:creationId xmlns:a16="http://schemas.microsoft.com/office/drawing/2014/main" id="{8215CD2C-8D5F-0BBF-E6D2-B98A8BF3093B}"/>
              </a:ext>
            </a:extLst>
          </p:cNvPr>
          <p:cNvPicPr>
            <a:picLocks noChangeAspect="1"/>
          </p:cNvPicPr>
          <p:nvPr/>
        </p:nvPicPr>
        <p:blipFill>
          <a:blip r:embed="rId2"/>
          <a:stretch>
            <a:fillRect/>
          </a:stretch>
        </p:blipFill>
        <p:spPr>
          <a:xfrm>
            <a:off x="487510" y="2196384"/>
            <a:ext cx="4618964" cy="4294687"/>
          </a:xfrm>
          <a:prstGeom prst="rect">
            <a:avLst/>
          </a:prstGeom>
        </p:spPr>
      </p:pic>
      <p:pic>
        <p:nvPicPr>
          <p:cNvPr id="7" name="Picture 6">
            <a:extLst>
              <a:ext uri="{FF2B5EF4-FFF2-40B4-BE49-F238E27FC236}">
                <a16:creationId xmlns:a16="http://schemas.microsoft.com/office/drawing/2014/main" id="{676CBD2E-2A89-7086-93E5-3E7F99A0884C}"/>
              </a:ext>
            </a:extLst>
          </p:cNvPr>
          <p:cNvPicPr>
            <a:picLocks noChangeAspect="1"/>
          </p:cNvPicPr>
          <p:nvPr/>
        </p:nvPicPr>
        <p:blipFill>
          <a:blip r:embed="rId3"/>
          <a:stretch>
            <a:fillRect/>
          </a:stretch>
        </p:blipFill>
        <p:spPr>
          <a:xfrm>
            <a:off x="5364789" y="2196384"/>
            <a:ext cx="6339701" cy="3277138"/>
          </a:xfrm>
          <a:prstGeom prst="rect">
            <a:avLst/>
          </a:prstGeom>
        </p:spPr>
      </p:pic>
      <p:pic>
        <p:nvPicPr>
          <p:cNvPr id="9" name="Picture 8">
            <a:extLst>
              <a:ext uri="{FF2B5EF4-FFF2-40B4-BE49-F238E27FC236}">
                <a16:creationId xmlns:a16="http://schemas.microsoft.com/office/drawing/2014/main" id="{AAC9ADB2-8867-62D3-7F7C-7CB27F01C4B2}"/>
              </a:ext>
            </a:extLst>
          </p:cNvPr>
          <p:cNvPicPr>
            <a:picLocks noChangeAspect="1"/>
          </p:cNvPicPr>
          <p:nvPr/>
        </p:nvPicPr>
        <p:blipFill>
          <a:blip r:embed="rId4"/>
          <a:stretch>
            <a:fillRect/>
          </a:stretch>
        </p:blipFill>
        <p:spPr>
          <a:xfrm>
            <a:off x="5290892" y="1695919"/>
            <a:ext cx="4224961" cy="235912"/>
          </a:xfrm>
          <a:prstGeom prst="rect">
            <a:avLst/>
          </a:prstGeom>
        </p:spPr>
      </p:pic>
    </p:spTree>
    <p:extLst>
      <p:ext uri="{BB962C8B-B14F-4D97-AF65-F5344CB8AC3E}">
        <p14:creationId xmlns:p14="http://schemas.microsoft.com/office/powerpoint/2010/main" val="334085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AEE4-3514-9BC2-9073-87EB5752E465}"/>
              </a:ext>
            </a:extLst>
          </p:cNvPr>
          <p:cNvSpPr>
            <a:spLocks noGrp="1"/>
          </p:cNvSpPr>
          <p:nvPr>
            <p:ph type="title"/>
          </p:nvPr>
        </p:nvSpPr>
        <p:spPr/>
        <p:txBody>
          <a:bodyPr>
            <a:normAutofit fontScale="90000"/>
          </a:bodyPr>
          <a:lstStyle/>
          <a:p>
            <a:r>
              <a:rPr lang="en-US" dirty="0"/>
              <a:t>Minimize overlapping heart rate values in dataset by grouping by heart rate across each hour</a:t>
            </a:r>
          </a:p>
        </p:txBody>
      </p:sp>
      <p:pic>
        <p:nvPicPr>
          <p:cNvPr id="5" name="Picture 4">
            <a:extLst>
              <a:ext uri="{FF2B5EF4-FFF2-40B4-BE49-F238E27FC236}">
                <a16:creationId xmlns:a16="http://schemas.microsoft.com/office/drawing/2014/main" id="{B3A4A2B5-BF53-E59F-D511-F3DADD095ADB}"/>
              </a:ext>
            </a:extLst>
          </p:cNvPr>
          <p:cNvPicPr>
            <a:picLocks noChangeAspect="1"/>
          </p:cNvPicPr>
          <p:nvPr/>
        </p:nvPicPr>
        <p:blipFill>
          <a:blip r:embed="rId2"/>
          <a:stretch>
            <a:fillRect/>
          </a:stretch>
        </p:blipFill>
        <p:spPr>
          <a:xfrm>
            <a:off x="5173080" y="2099793"/>
            <a:ext cx="6319347" cy="4366405"/>
          </a:xfrm>
          <a:prstGeom prst="rect">
            <a:avLst/>
          </a:prstGeom>
        </p:spPr>
      </p:pic>
    </p:spTree>
    <p:extLst>
      <p:ext uri="{BB962C8B-B14F-4D97-AF65-F5344CB8AC3E}">
        <p14:creationId xmlns:p14="http://schemas.microsoft.com/office/powerpoint/2010/main" val="408994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2EAB-73F0-A3EF-A97D-BA82A68BD190}"/>
              </a:ext>
            </a:extLst>
          </p:cNvPr>
          <p:cNvSpPr>
            <a:spLocks noGrp="1"/>
          </p:cNvSpPr>
          <p:nvPr>
            <p:ph type="title"/>
          </p:nvPr>
        </p:nvSpPr>
        <p:spPr/>
        <p:txBody>
          <a:bodyPr>
            <a:normAutofit fontScale="90000"/>
          </a:bodyPr>
          <a:lstStyle/>
          <a:p>
            <a:r>
              <a:rPr lang="en-US" dirty="0"/>
              <a:t>MINIMIZE OVERLAPPING CALORIE VALUES IN DATASET BY GROUPING OVERLAPPING DATA AND GETTING SUM OF CALORIES BURNED PER HOUR</a:t>
            </a:r>
          </a:p>
        </p:txBody>
      </p:sp>
      <p:pic>
        <p:nvPicPr>
          <p:cNvPr id="5" name="Picture 4">
            <a:extLst>
              <a:ext uri="{FF2B5EF4-FFF2-40B4-BE49-F238E27FC236}">
                <a16:creationId xmlns:a16="http://schemas.microsoft.com/office/drawing/2014/main" id="{50DEE8FA-95DE-39F9-708A-5AEF9901132F}"/>
              </a:ext>
            </a:extLst>
          </p:cNvPr>
          <p:cNvPicPr>
            <a:picLocks noChangeAspect="1"/>
          </p:cNvPicPr>
          <p:nvPr/>
        </p:nvPicPr>
        <p:blipFill>
          <a:blip r:embed="rId2"/>
          <a:stretch>
            <a:fillRect/>
          </a:stretch>
        </p:blipFill>
        <p:spPr>
          <a:xfrm>
            <a:off x="5756856" y="2269752"/>
            <a:ext cx="5349294" cy="4078736"/>
          </a:xfrm>
          <a:prstGeom prst="rect">
            <a:avLst/>
          </a:prstGeom>
        </p:spPr>
      </p:pic>
    </p:spTree>
    <p:extLst>
      <p:ext uri="{BB962C8B-B14F-4D97-AF65-F5344CB8AC3E}">
        <p14:creationId xmlns:p14="http://schemas.microsoft.com/office/powerpoint/2010/main" val="246821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D5B9-91DF-8222-DB08-C9FAD2E3578C}"/>
              </a:ext>
            </a:extLst>
          </p:cNvPr>
          <p:cNvSpPr>
            <a:spLocks noGrp="1"/>
          </p:cNvSpPr>
          <p:nvPr>
            <p:ph type="title"/>
          </p:nvPr>
        </p:nvSpPr>
        <p:spPr>
          <a:xfrm>
            <a:off x="338965" y="1101143"/>
            <a:ext cx="3627728" cy="3097369"/>
          </a:xfrm>
        </p:spPr>
        <p:txBody>
          <a:bodyPr>
            <a:normAutofit fontScale="90000"/>
          </a:bodyPr>
          <a:lstStyle/>
          <a:p>
            <a:r>
              <a:rPr lang="en-US" dirty="0"/>
              <a:t>Rename merged columns remove extreme outliers as potential errors and plot data</a:t>
            </a:r>
            <a:br>
              <a:rPr lang="en-US" dirty="0"/>
            </a:br>
            <a:endParaRPr lang="en-US" dirty="0"/>
          </a:p>
        </p:txBody>
      </p:sp>
      <p:pic>
        <p:nvPicPr>
          <p:cNvPr id="5" name="Picture 4">
            <a:extLst>
              <a:ext uri="{FF2B5EF4-FFF2-40B4-BE49-F238E27FC236}">
                <a16:creationId xmlns:a16="http://schemas.microsoft.com/office/drawing/2014/main" id="{1976BECA-1D0F-E459-3DA8-DE8C504EA913}"/>
              </a:ext>
            </a:extLst>
          </p:cNvPr>
          <p:cNvPicPr>
            <a:picLocks noChangeAspect="1"/>
          </p:cNvPicPr>
          <p:nvPr/>
        </p:nvPicPr>
        <p:blipFill>
          <a:blip r:embed="rId2"/>
          <a:stretch>
            <a:fillRect/>
          </a:stretch>
        </p:blipFill>
        <p:spPr>
          <a:xfrm>
            <a:off x="4832861" y="1101144"/>
            <a:ext cx="6769126" cy="5269984"/>
          </a:xfrm>
          <a:prstGeom prst="rect">
            <a:avLst/>
          </a:prstGeom>
        </p:spPr>
      </p:pic>
    </p:spTree>
    <p:extLst>
      <p:ext uri="{BB962C8B-B14F-4D97-AF65-F5344CB8AC3E}">
        <p14:creationId xmlns:p14="http://schemas.microsoft.com/office/powerpoint/2010/main" val="236139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7F1D-42FE-3A28-6945-9006A6AF1957}"/>
              </a:ext>
            </a:extLst>
          </p:cNvPr>
          <p:cNvSpPr>
            <a:spLocks noGrp="1"/>
          </p:cNvSpPr>
          <p:nvPr>
            <p:ph type="title"/>
          </p:nvPr>
        </p:nvSpPr>
        <p:spPr>
          <a:xfrm>
            <a:off x="1079500" y="1011238"/>
            <a:ext cx="10026650" cy="1178170"/>
          </a:xfrm>
        </p:spPr>
        <p:txBody>
          <a:bodyPr>
            <a:normAutofit fontScale="90000"/>
          </a:bodyPr>
          <a:lstStyle/>
          <a:p>
            <a:r>
              <a:rPr lang="en-US" dirty="0"/>
              <a:t>Use </a:t>
            </a:r>
            <a:r>
              <a:rPr lang="en-US" dirty="0" err="1"/>
              <a:t>sklearn</a:t>
            </a:r>
            <a:r>
              <a:rPr lang="en-US" dirty="0"/>
              <a:t> to regress heart rate of </a:t>
            </a:r>
            <a:r>
              <a:rPr lang="en-US" dirty="0" err="1"/>
              <a:t>energyand</a:t>
            </a:r>
            <a:r>
              <a:rPr lang="en-US" dirty="0"/>
              <a:t> calculate expected heart rate</a:t>
            </a:r>
          </a:p>
        </p:txBody>
      </p:sp>
      <p:pic>
        <p:nvPicPr>
          <p:cNvPr id="5" name="Picture 4">
            <a:extLst>
              <a:ext uri="{FF2B5EF4-FFF2-40B4-BE49-F238E27FC236}">
                <a16:creationId xmlns:a16="http://schemas.microsoft.com/office/drawing/2014/main" id="{DA39D06F-3A64-2E83-A3D7-F3E687AB550F}"/>
              </a:ext>
            </a:extLst>
          </p:cNvPr>
          <p:cNvPicPr>
            <a:picLocks noChangeAspect="1"/>
          </p:cNvPicPr>
          <p:nvPr/>
        </p:nvPicPr>
        <p:blipFill>
          <a:blip r:embed="rId2"/>
          <a:stretch>
            <a:fillRect/>
          </a:stretch>
        </p:blipFill>
        <p:spPr>
          <a:xfrm>
            <a:off x="385864" y="2524880"/>
            <a:ext cx="5259026" cy="3108574"/>
          </a:xfrm>
          <a:prstGeom prst="rect">
            <a:avLst/>
          </a:prstGeom>
        </p:spPr>
      </p:pic>
      <p:pic>
        <p:nvPicPr>
          <p:cNvPr id="9" name="Picture 8">
            <a:extLst>
              <a:ext uri="{FF2B5EF4-FFF2-40B4-BE49-F238E27FC236}">
                <a16:creationId xmlns:a16="http://schemas.microsoft.com/office/drawing/2014/main" id="{3B4F75FE-2E1A-E130-6B7A-DB213651F56F}"/>
              </a:ext>
            </a:extLst>
          </p:cNvPr>
          <p:cNvPicPr>
            <a:picLocks noChangeAspect="1"/>
          </p:cNvPicPr>
          <p:nvPr/>
        </p:nvPicPr>
        <p:blipFill>
          <a:blip r:embed="rId3"/>
          <a:stretch>
            <a:fillRect/>
          </a:stretch>
        </p:blipFill>
        <p:spPr>
          <a:xfrm>
            <a:off x="7018986" y="2524880"/>
            <a:ext cx="4312957" cy="3902829"/>
          </a:xfrm>
          <a:prstGeom prst="rect">
            <a:avLst/>
          </a:prstGeom>
        </p:spPr>
      </p:pic>
      <p:pic>
        <p:nvPicPr>
          <p:cNvPr id="11" name="Picture 10">
            <a:extLst>
              <a:ext uri="{FF2B5EF4-FFF2-40B4-BE49-F238E27FC236}">
                <a16:creationId xmlns:a16="http://schemas.microsoft.com/office/drawing/2014/main" id="{5480327E-48C6-EE0F-2DCF-0E2A2704A899}"/>
              </a:ext>
            </a:extLst>
          </p:cNvPr>
          <p:cNvPicPr>
            <a:picLocks noChangeAspect="1"/>
          </p:cNvPicPr>
          <p:nvPr/>
        </p:nvPicPr>
        <p:blipFill>
          <a:blip r:embed="rId4"/>
          <a:stretch>
            <a:fillRect/>
          </a:stretch>
        </p:blipFill>
        <p:spPr>
          <a:xfrm>
            <a:off x="385864" y="5633453"/>
            <a:ext cx="3774656" cy="678589"/>
          </a:xfrm>
          <a:prstGeom prst="rect">
            <a:avLst/>
          </a:prstGeom>
        </p:spPr>
      </p:pic>
    </p:spTree>
    <p:extLst>
      <p:ext uri="{BB962C8B-B14F-4D97-AF65-F5344CB8AC3E}">
        <p14:creationId xmlns:p14="http://schemas.microsoft.com/office/powerpoint/2010/main" val="145297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3F3D-5AAE-B19F-ACD4-B0E9F0F40468}"/>
              </a:ext>
            </a:extLst>
          </p:cNvPr>
          <p:cNvSpPr>
            <a:spLocks noGrp="1"/>
          </p:cNvSpPr>
          <p:nvPr>
            <p:ph type="title"/>
          </p:nvPr>
        </p:nvSpPr>
        <p:spPr/>
        <p:txBody>
          <a:bodyPr/>
          <a:lstStyle/>
          <a:p>
            <a:r>
              <a:rPr lang="en-US" dirty="0"/>
              <a:t>Calculate expected average</a:t>
            </a:r>
          </a:p>
        </p:txBody>
      </p:sp>
      <p:pic>
        <p:nvPicPr>
          <p:cNvPr id="5" name="Picture 4">
            <a:extLst>
              <a:ext uri="{FF2B5EF4-FFF2-40B4-BE49-F238E27FC236}">
                <a16:creationId xmlns:a16="http://schemas.microsoft.com/office/drawing/2014/main" id="{DA0ACE00-8CC6-37D3-D4B6-64332B9A83B5}"/>
              </a:ext>
            </a:extLst>
          </p:cNvPr>
          <p:cNvPicPr>
            <a:picLocks noChangeAspect="1"/>
          </p:cNvPicPr>
          <p:nvPr/>
        </p:nvPicPr>
        <p:blipFill>
          <a:blip r:embed="rId2"/>
          <a:stretch>
            <a:fillRect/>
          </a:stretch>
        </p:blipFill>
        <p:spPr>
          <a:xfrm>
            <a:off x="1079500" y="1939469"/>
            <a:ext cx="4381274" cy="4036082"/>
          </a:xfrm>
          <a:prstGeom prst="rect">
            <a:avLst/>
          </a:prstGeom>
        </p:spPr>
      </p:pic>
    </p:spTree>
    <p:extLst>
      <p:ext uri="{BB962C8B-B14F-4D97-AF65-F5344CB8AC3E}">
        <p14:creationId xmlns:p14="http://schemas.microsoft.com/office/powerpoint/2010/main" val="102739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2288-F386-2F09-AB44-2A0CF0BCF6C8}"/>
              </a:ext>
            </a:extLst>
          </p:cNvPr>
          <p:cNvSpPr>
            <a:spLocks noGrp="1"/>
          </p:cNvSpPr>
          <p:nvPr>
            <p:ph type="title"/>
          </p:nvPr>
        </p:nvSpPr>
        <p:spPr/>
        <p:txBody>
          <a:bodyPr/>
          <a:lstStyle/>
          <a:p>
            <a:r>
              <a:rPr lang="en-US" dirty="0"/>
              <a:t>Calculate MR, </a:t>
            </a:r>
            <a:r>
              <a:rPr lang="en-US" dirty="0" err="1"/>
              <a:t>MRAVG</a:t>
            </a:r>
            <a:r>
              <a:rPr lang="en-US" dirty="0"/>
              <a:t>, UCL, AND </a:t>
            </a:r>
            <a:r>
              <a:rPr lang="en-US" dirty="0" err="1"/>
              <a:t>LCL</a:t>
            </a:r>
            <a:endParaRPr lang="en-US" dirty="0"/>
          </a:p>
        </p:txBody>
      </p:sp>
      <p:pic>
        <p:nvPicPr>
          <p:cNvPr id="5" name="Picture 4">
            <a:extLst>
              <a:ext uri="{FF2B5EF4-FFF2-40B4-BE49-F238E27FC236}">
                <a16:creationId xmlns:a16="http://schemas.microsoft.com/office/drawing/2014/main" id="{2CBA7B46-B175-6448-9B95-3C4F770C04ED}"/>
              </a:ext>
            </a:extLst>
          </p:cNvPr>
          <p:cNvPicPr>
            <a:picLocks noChangeAspect="1"/>
          </p:cNvPicPr>
          <p:nvPr/>
        </p:nvPicPr>
        <p:blipFill>
          <a:blip r:embed="rId2"/>
          <a:stretch>
            <a:fillRect/>
          </a:stretch>
        </p:blipFill>
        <p:spPr>
          <a:xfrm>
            <a:off x="230356" y="3097995"/>
            <a:ext cx="5262483" cy="3193335"/>
          </a:xfrm>
          <a:prstGeom prst="rect">
            <a:avLst/>
          </a:prstGeom>
        </p:spPr>
      </p:pic>
      <p:pic>
        <p:nvPicPr>
          <p:cNvPr id="7" name="Picture 6">
            <a:extLst>
              <a:ext uri="{FF2B5EF4-FFF2-40B4-BE49-F238E27FC236}">
                <a16:creationId xmlns:a16="http://schemas.microsoft.com/office/drawing/2014/main" id="{C3D19B22-0E47-CD92-1F46-DCECBA2DC9DD}"/>
              </a:ext>
            </a:extLst>
          </p:cNvPr>
          <p:cNvPicPr>
            <a:picLocks noChangeAspect="1"/>
          </p:cNvPicPr>
          <p:nvPr/>
        </p:nvPicPr>
        <p:blipFill>
          <a:blip r:embed="rId3"/>
          <a:stretch>
            <a:fillRect/>
          </a:stretch>
        </p:blipFill>
        <p:spPr>
          <a:xfrm>
            <a:off x="5763296" y="3118846"/>
            <a:ext cx="6177152" cy="3172483"/>
          </a:xfrm>
          <a:prstGeom prst="rect">
            <a:avLst/>
          </a:prstGeom>
        </p:spPr>
      </p:pic>
    </p:spTree>
    <p:extLst>
      <p:ext uri="{BB962C8B-B14F-4D97-AF65-F5344CB8AC3E}">
        <p14:creationId xmlns:p14="http://schemas.microsoft.com/office/powerpoint/2010/main" val="322225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12CB-A2C7-2311-60A2-0FE476DFE317}"/>
              </a:ext>
            </a:extLst>
          </p:cNvPr>
          <p:cNvSpPr>
            <a:spLocks noGrp="1"/>
          </p:cNvSpPr>
          <p:nvPr>
            <p:ph type="title"/>
          </p:nvPr>
        </p:nvSpPr>
        <p:spPr/>
        <p:txBody>
          <a:bodyPr/>
          <a:lstStyle/>
          <a:p>
            <a:r>
              <a:rPr lang="en-US" dirty="0"/>
              <a:t>Plot Data</a:t>
            </a:r>
          </a:p>
        </p:txBody>
      </p:sp>
      <p:pic>
        <p:nvPicPr>
          <p:cNvPr id="5" name="Picture 4">
            <a:extLst>
              <a:ext uri="{FF2B5EF4-FFF2-40B4-BE49-F238E27FC236}">
                <a16:creationId xmlns:a16="http://schemas.microsoft.com/office/drawing/2014/main" id="{73630C55-C990-DFD3-C043-59D73B375674}"/>
              </a:ext>
            </a:extLst>
          </p:cNvPr>
          <p:cNvPicPr>
            <a:picLocks noChangeAspect="1"/>
          </p:cNvPicPr>
          <p:nvPr/>
        </p:nvPicPr>
        <p:blipFill>
          <a:blip r:embed="rId2"/>
          <a:stretch>
            <a:fillRect/>
          </a:stretch>
        </p:blipFill>
        <p:spPr>
          <a:xfrm>
            <a:off x="866155" y="1790700"/>
            <a:ext cx="10625787" cy="2433570"/>
          </a:xfrm>
          <a:prstGeom prst="rect">
            <a:avLst/>
          </a:prstGeom>
        </p:spPr>
      </p:pic>
    </p:spTree>
    <p:extLst>
      <p:ext uri="{BB962C8B-B14F-4D97-AF65-F5344CB8AC3E}">
        <p14:creationId xmlns:p14="http://schemas.microsoft.com/office/powerpoint/2010/main" val="415336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3A5B-3C92-B6A4-7DD2-636E07EB586D}"/>
              </a:ext>
            </a:extLst>
          </p:cNvPr>
          <p:cNvSpPr>
            <a:spLocks noGrp="1"/>
          </p:cNvSpPr>
          <p:nvPr>
            <p:ph type="title"/>
          </p:nvPr>
        </p:nvSpPr>
        <p:spPr/>
        <p:txBody>
          <a:bodyPr/>
          <a:lstStyle/>
          <a:p>
            <a:r>
              <a:rPr lang="en-US" dirty="0"/>
              <a:t>Solution</a:t>
            </a:r>
          </a:p>
        </p:txBody>
      </p:sp>
      <p:pic>
        <p:nvPicPr>
          <p:cNvPr id="5" name="Picture 4">
            <a:extLst>
              <a:ext uri="{FF2B5EF4-FFF2-40B4-BE49-F238E27FC236}">
                <a16:creationId xmlns:a16="http://schemas.microsoft.com/office/drawing/2014/main" id="{5AA93739-72AC-FFC0-7EAD-13090FB25354}"/>
              </a:ext>
            </a:extLst>
          </p:cNvPr>
          <p:cNvPicPr>
            <a:picLocks noChangeAspect="1"/>
          </p:cNvPicPr>
          <p:nvPr/>
        </p:nvPicPr>
        <p:blipFill>
          <a:blip r:embed="rId2"/>
          <a:stretch>
            <a:fillRect/>
          </a:stretch>
        </p:blipFill>
        <p:spPr>
          <a:xfrm>
            <a:off x="363934" y="1790700"/>
            <a:ext cx="11577018" cy="3399486"/>
          </a:xfrm>
          <a:prstGeom prst="rect">
            <a:avLst/>
          </a:prstGeom>
        </p:spPr>
      </p:pic>
    </p:spTree>
    <p:extLst>
      <p:ext uri="{BB962C8B-B14F-4D97-AF65-F5344CB8AC3E}">
        <p14:creationId xmlns:p14="http://schemas.microsoft.com/office/powerpoint/2010/main" val="270647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170E-4263-BB21-27DD-ADD04FAF4ECE}"/>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B671E50A-8B98-04C5-398F-90663D1F7815}"/>
              </a:ext>
            </a:extLst>
          </p:cNvPr>
          <p:cNvSpPr>
            <a:spLocks noGrp="1"/>
          </p:cNvSpPr>
          <p:nvPr>
            <p:ph idx="1"/>
          </p:nvPr>
        </p:nvSpPr>
        <p:spPr/>
        <p:txBody>
          <a:bodyPr/>
          <a:lstStyle/>
          <a:p>
            <a:pPr algn="l"/>
            <a:r>
              <a:rPr lang="en-US" sz="1800" b="0" i="0" dirty="0">
                <a:solidFill>
                  <a:schemeClr val="tx1"/>
                </a:solidFill>
                <a:effectLst/>
              </a:rPr>
              <a:t>Watch data include both heart rates and exercise level. Unfortunately, heart data is not always accurate as exercise levels affect heart rate measures and interfere with the ability of the watch to alert for unusual watch rates.  Use a risk adjusted control chart to analyze heart rate. Compare observed heart rate to heart rate expected from exercise. </a:t>
            </a:r>
          </a:p>
          <a:p>
            <a:pPr marL="0" indent="0">
              <a:buNone/>
            </a:pPr>
            <a:br>
              <a:rPr lang="en-US" b="0" i="0" dirty="0">
                <a:solidFill>
                  <a:srgbClr val="000000"/>
                </a:solidFill>
                <a:effectLst/>
              </a:rPr>
            </a:br>
            <a:endParaRPr lang="en-US" dirty="0"/>
          </a:p>
        </p:txBody>
      </p:sp>
    </p:spTree>
    <p:extLst>
      <p:ext uri="{BB962C8B-B14F-4D97-AF65-F5344CB8AC3E}">
        <p14:creationId xmlns:p14="http://schemas.microsoft.com/office/powerpoint/2010/main" val="13379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BB91-4712-22EF-45B0-E50488D2429F}"/>
              </a:ext>
            </a:extLst>
          </p:cNvPr>
          <p:cNvSpPr>
            <a:spLocks noGrp="1"/>
          </p:cNvSpPr>
          <p:nvPr>
            <p:ph type="title"/>
          </p:nvPr>
        </p:nvSpPr>
        <p:spPr>
          <a:xfrm>
            <a:off x="982717" y="1043782"/>
            <a:ext cx="10026650" cy="655637"/>
          </a:xfrm>
        </p:spPr>
        <p:txBody>
          <a:bodyPr/>
          <a:lstStyle/>
          <a:p>
            <a:r>
              <a:rPr lang="en-US" dirty="0"/>
              <a:t>Data</a:t>
            </a:r>
          </a:p>
        </p:txBody>
      </p:sp>
      <p:sp>
        <p:nvSpPr>
          <p:cNvPr id="3" name="Content Placeholder 2">
            <a:extLst>
              <a:ext uri="{FF2B5EF4-FFF2-40B4-BE49-F238E27FC236}">
                <a16:creationId xmlns:a16="http://schemas.microsoft.com/office/drawing/2014/main" id="{28D442E3-A1F0-3C56-7D0A-3CD40B47B837}"/>
              </a:ext>
            </a:extLst>
          </p:cNvPr>
          <p:cNvSpPr>
            <a:spLocks noGrp="1"/>
          </p:cNvSpPr>
          <p:nvPr>
            <p:ph idx="1"/>
          </p:nvPr>
        </p:nvSpPr>
        <p:spPr>
          <a:xfrm>
            <a:off x="982717" y="3262311"/>
            <a:ext cx="10123433" cy="2506664"/>
          </a:xfrm>
        </p:spPr>
        <p:txBody>
          <a:bodyPr/>
          <a:lstStyle/>
          <a:p>
            <a:r>
              <a:rPr lang="en-US" dirty="0"/>
              <a:t>Use Sample Apple Watch Data Excel 1</a:t>
            </a:r>
          </a:p>
          <a:p>
            <a:r>
              <a:rPr lang="en-US" dirty="0"/>
              <a:t> Select November 2021 data from the Heart Rate and </a:t>
            </a:r>
            <a:r>
              <a:rPr lang="en-US" dirty="0" err="1"/>
              <a:t>HKQuantityTypeIdentifierBasalEn</a:t>
            </a:r>
            <a:r>
              <a:rPr lang="en-US" dirty="0"/>
              <a:t> Sheet</a:t>
            </a:r>
          </a:p>
          <a:p>
            <a:r>
              <a:rPr lang="en-US" dirty="0"/>
              <a:t>Import Files into python</a:t>
            </a:r>
          </a:p>
        </p:txBody>
      </p:sp>
      <p:pic>
        <p:nvPicPr>
          <p:cNvPr id="7" name="Picture 6">
            <a:extLst>
              <a:ext uri="{FF2B5EF4-FFF2-40B4-BE49-F238E27FC236}">
                <a16:creationId xmlns:a16="http://schemas.microsoft.com/office/drawing/2014/main" id="{ED032201-1C6C-4F30-4E23-9817CED833AD}"/>
              </a:ext>
            </a:extLst>
          </p:cNvPr>
          <p:cNvPicPr>
            <a:picLocks noChangeAspect="1"/>
          </p:cNvPicPr>
          <p:nvPr/>
        </p:nvPicPr>
        <p:blipFill>
          <a:blip r:embed="rId2"/>
          <a:stretch>
            <a:fillRect/>
          </a:stretch>
        </p:blipFill>
        <p:spPr>
          <a:xfrm>
            <a:off x="982717" y="1880201"/>
            <a:ext cx="6688601" cy="873510"/>
          </a:xfrm>
          <a:prstGeom prst="rect">
            <a:avLst/>
          </a:prstGeom>
        </p:spPr>
      </p:pic>
    </p:spTree>
    <p:extLst>
      <p:ext uri="{BB962C8B-B14F-4D97-AF65-F5344CB8AC3E}">
        <p14:creationId xmlns:p14="http://schemas.microsoft.com/office/powerpoint/2010/main" val="196724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0B9D-A9F4-E46F-6E0B-E2C22C25128E}"/>
              </a:ext>
            </a:extLst>
          </p:cNvPr>
          <p:cNvSpPr>
            <a:spLocks noGrp="1"/>
          </p:cNvSpPr>
          <p:nvPr>
            <p:ph type="title"/>
          </p:nvPr>
        </p:nvSpPr>
        <p:spPr/>
        <p:txBody>
          <a:bodyPr/>
          <a:lstStyle/>
          <a:p>
            <a:r>
              <a:rPr lang="en-US" dirty="0"/>
              <a:t>Risk Adjusted control chart</a:t>
            </a:r>
          </a:p>
        </p:txBody>
      </p:sp>
      <p:sp>
        <p:nvSpPr>
          <p:cNvPr id="3" name="Content Placeholder 2">
            <a:extLst>
              <a:ext uri="{FF2B5EF4-FFF2-40B4-BE49-F238E27FC236}">
                <a16:creationId xmlns:a16="http://schemas.microsoft.com/office/drawing/2014/main" id="{E3D21ACE-12C6-0AB0-BFF0-6776D3376B9D}"/>
              </a:ext>
            </a:extLst>
          </p:cNvPr>
          <p:cNvSpPr>
            <a:spLocks noGrp="1"/>
          </p:cNvSpPr>
          <p:nvPr>
            <p:ph idx="1"/>
          </p:nvPr>
        </p:nvSpPr>
        <p:spPr>
          <a:xfrm>
            <a:off x="1079500" y="1790700"/>
            <a:ext cx="4677356" cy="4230173"/>
          </a:xfrm>
        </p:spPr>
        <p:txBody>
          <a:bodyPr/>
          <a:lstStyle/>
          <a:p>
            <a:r>
              <a:rPr lang="en-US" dirty="0"/>
              <a:t>Import libraries and heart rate data</a:t>
            </a:r>
          </a:p>
          <a:p>
            <a:r>
              <a:rPr lang="en-US" dirty="0"/>
              <a:t>Insure heart rates as float.</a:t>
            </a:r>
          </a:p>
        </p:txBody>
      </p:sp>
      <p:pic>
        <p:nvPicPr>
          <p:cNvPr id="5" name="Picture 4">
            <a:extLst>
              <a:ext uri="{FF2B5EF4-FFF2-40B4-BE49-F238E27FC236}">
                <a16:creationId xmlns:a16="http://schemas.microsoft.com/office/drawing/2014/main" id="{F59B117A-17B1-1EED-19C2-3BEEC15FC913}"/>
              </a:ext>
            </a:extLst>
          </p:cNvPr>
          <p:cNvPicPr>
            <a:picLocks noChangeAspect="1"/>
          </p:cNvPicPr>
          <p:nvPr/>
        </p:nvPicPr>
        <p:blipFill rotWithShape="1">
          <a:blip r:embed="rId2"/>
          <a:srcRect t="1" r="40509" b="170"/>
          <a:stretch/>
        </p:blipFill>
        <p:spPr>
          <a:xfrm>
            <a:off x="5935778" y="1790700"/>
            <a:ext cx="5951423" cy="3774449"/>
          </a:xfrm>
          <a:prstGeom prst="rect">
            <a:avLst/>
          </a:prstGeom>
        </p:spPr>
      </p:pic>
    </p:spTree>
    <p:extLst>
      <p:ext uri="{BB962C8B-B14F-4D97-AF65-F5344CB8AC3E}">
        <p14:creationId xmlns:p14="http://schemas.microsoft.com/office/powerpoint/2010/main" val="166625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6656-BBFD-4E91-7A12-4A8E616A2C77}"/>
              </a:ext>
            </a:extLst>
          </p:cNvPr>
          <p:cNvSpPr>
            <a:spLocks noGrp="1"/>
          </p:cNvSpPr>
          <p:nvPr>
            <p:ph type="title"/>
          </p:nvPr>
        </p:nvSpPr>
        <p:spPr>
          <a:xfrm>
            <a:off x="1082675" y="650518"/>
            <a:ext cx="10026650" cy="746840"/>
          </a:xfrm>
        </p:spPr>
        <p:txBody>
          <a:bodyPr>
            <a:normAutofit fontScale="90000"/>
          </a:bodyPr>
          <a:lstStyle/>
          <a:p>
            <a:r>
              <a:rPr lang="en-US" dirty="0" err="1"/>
              <a:t>Creationdate</a:t>
            </a:r>
            <a:r>
              <a:rPr lang="en-US" dirty="0"/>
              <a:t> column without time</a:t>
            </a:r>
            <a:br>
              <a:rPr lang="en-US" dirty="0"/>
            </a:br>
            <a:r>
              <a:rPr lang="en-US" dirty="0"/>
              <a:t>COUNT RECORDS PER DATE</a:t>
            </a:r>
          </a:p>
        </p:txBody>
      </p:sp>
      <p:sp>
        <p:nvSpPr>
          <p:cNvPr id="3" name="Content Placeholder 2">
            <a:extLst>
              <a:ext uri="{FF2B5EF4-FFF2-40B4-BE49-F238E27FC236}">
                <a16:creationId xmlns:a16="http://schemas.microsoft.com/office/drawing/2014/main" id="{BA532DFA-B2D7-6215-3F05-25FEB24D8D10}"/>
              </a:ext>
            </a:extLst>
          </p:cNvPr>
          <p:cNvSpPr>
            <a:spLocks noGrp="1"/>
          </p:cNvSpPr>
          <p:nvPr>
            <p:ph idx="1"/>
          </p:nvPr>
        </p:nvSpPr>
        <p:spPr>
          <a:xfrm>
            <a:off x="474193" y="1868487"/>
            <a:ext cx="5443649" cy="3978275"/>
          </a:xfrm>
        </p:spPr>
        <p:txBody>
          <a:bodyPr/>
          <a:lstStyle/>
          <a:p>
            <a:pPr marL="0" indent="0">
              <a:buNone/>
            </a:pPr>
            <a:endParaRPr lang="en-US" dirty="0"/>
          </a:p>
        </p:txBody>
      </p:sp>
      <p:pic>
        <p:nvPicPr>
          <p:cNvPr id="5" name="Picture 4">
            <a:extLst>
              <a:ext uri="{FF2B5EF4-FFF2-40B4-BE49-F238E27FC236}">
                <a16:creationId xmlns:a16="http://schemas.microsoft.com/office/drawing/2014/main" id="{E7755801-275C-7A99-AD42-EC5B97630EBB}"/>
              </a:ext>
            </a:extLst>
          </p:cNvPr>
          <p:cNvPicPr>
            <a:picLocks noChangeAspect="1"/>
          </p:cNvPicPr>
          <p:nvPr/>
        </p:nvPicPr>
        <p:blipFill rotWithShape="1">
          <a:blip r:embed="rId2"/>
          <a:srcRect r="37015"/>
          <a:stretch/>
        </p:blipFill>
        <p:spPr>
          <a:xfrm>
            <a:off x="420319" y="1763466"/>
            <a:ext cx="5774419" cy="4645628"/>
          </a:xfrm>
          <a:prstGeom prst="rect">
            <a:avLst/>
          </a:prstGeom>
        </p:spPr>
      </p:pic>
      <p:pic>
        <p:nvPicPr>
          <p:cNvPr id="7" name="Picture 6">
            <a:extLst>
              <a:ext uri="{FF2B5EF4-FFF2-40B4-BE49-F238E27FC236}">
                <a16:creationId xmlns:a16="http://schemas.microsoft.com/office/drawing/2014/main" id="{B5D74DAA-9EF5-C929-CA3B-9E79DD021EE4}"/>
              </a:ext>
            </a:extLst>
          </p:cNvPr>
          <p:cNvPicPr>
            <a:picLocks noChangeAspect="1"/>
          </p:cNvPicPr>
          <p:nvPr/>
        </p:nvPicPr>
        <p:blipFill rotWithShape="1">
          <a:blip r:embed="rId3"/>
          <a:srcRect r="53579"/>
          <a:stretch/>
        </p:blipFill>
        <p:spPr>
          <a:xfrm>
            <a:off x="6666944" y="1763466"/>
            <a:ext cx="3546003" cy="4598697"/>
          </a:xfrm>
          <a:prstGeom prst="rect">
            <a:avLst/>
          </a:prstGeom>
        </p:spPr>
      </p:pic>
    </p:spTree>
    <p:extLst>
      <p:ext uri="{BB962C8B-B14F-4D97-AF65-F5344CB8AC3E}">
        <p14:creationId xmlns:p14="http://schemas.microsoft.com/office/powerpoint/2010/main" val="197238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FD32-B9F9-7BB8-570B-831740DF9E91}"/>
              </a:ext>
            </a:extLst>
          </p:cNvPr>
          <p:cNvSpPr>
            <a:spLocks noGrp="1"/>
          </p:cNvSpPr>
          <p:nvPr>
            <p:ph type="title"/>
          </p:nvPr>
        </p:nvSpPr>
        <p:spPr>
          <a:xfrm>
            <a:off x="923236" y="792297"/>
            <a:ext cx="10026650" cy="655637"/>
          </a:xfrm>
        </p:spPr>
        <p:txBody>
          <a:bodyPr>
            <a:normAutofit fontScale="90000"/>
          </a:bodyPr>
          <a:lstStyle/>
          <a:p>
            <a:r>
              <a:rPr lang="en-US" dirty="0"/>
              <a:t>Calculate average heart rate per day</a:t>
            </a:r>
            <a:br>
              <a:rPr lang="en-US" dirty="0"/>
            </a:br>
            <a:r>
              <a:rPr lang="en-US" dirty="0"/>
              <a:t>and standard deviation per day</a:t>
            </a:r>
          </a:p>
        </p:txBody>
      </p:sp>
      <p:pic>
        <p:nvPicPr>
          <p:cNvPr id="7" name="Content Placeholder 6">
            <a:extLst>
              <a:ext uri="{FF2B5EF4-FFF2-40B4-BE49-F238E27FC236}">
                <a16:creationId xmlns:a16="http://schemas.microsoft.com/office/drawing/2014/main" id="{BEBDEB4E-3A92-AEAD-C4D4-DA86F702AA50}"/>
              </a:ext>
            </a:extLst>
          </p:cNvPr>
          <p:cNvPicPr>
            <a:picLocks noGrp="1" noChangeAspect="1"/>
          </p:cNvPicPr>
          <p:nvPr>
            <p:ph idx="1"/>
          </p:nvPr>
        </p:nvPicPr>
        <p:blipFill>
          <a:blip r:embed="rId2"/>
          <a:stretch>
            <a:fillRect/>
          </a:stretch>
        </p:blipFill>
        <p:spPr>
          <a:xfrm>
            <a:off x="4561517" y="1702302"/>
            <a:ext cx="3198004" cy="4646427"/>
          </a:xfrm>
        </p:spPr>
      </p:pic>
      <p:pic>
        <p:nvPicPr>
          <p:cNvPr id="5" name="Picture 4">
            <a:extLst>
              <a:ext uri="{FF2B5EF4-FFF2-40B4-BE49-F238E27FC236}">
                <a16:creationId xmlns:a16="http://schemas.microsoft.com/office/drawing/2014/main" id="{4335D051-9D63-49E5-6AD3-8B8A60FBCE1C}"/>
              </a:ext>
            </a:extLst>
          </p:cNvPr>
          <p:cNvPicPr>
            <a:picLocks noChangeAspect="1"/>
          </p:cNvPicPr>
          <p:nvPr/>
        </p:nvPicPr>
        <p:blipFill rotWithShape="1">
          <a:blip r:embed="rId3"/>
          <a:srcRect r="53155"/>
          <a:stretch/>
        </p:blipFill>
        <p:spPr>
          <a:xfrm>
            <a:off x="781568" y="1702302"/>
            <a:ext cx="3596659" cy="4595467"/>
          </a:xfrm>
          <a:prstGeom prst="rect">
            <a:avLst/>
          </a:prstGeom>
        </p:spPr>
      </p:pic>
    </p:spTree>
    <p:extLst>
      <p:ext uri="{BB962C8B-B14F-4D97-AF65-F5344CB8AC3E}">
        <p14:creationId xmlns:p14="http://schemas.microsoft.com/office/powerpoint/2010/main" val="53126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150D-F755-C930-B187-EFC5CA0691D2}"/>
              </a:ext>
            </a:extLst>
          </p:cNvPr>
          <p:cNvSpPr>
            <a:spLocks noGrp="1"/>
          </p:cNvSpPr>
          <p:nvPr>
            <p:ph type="title"/>
          </p:nvPr>
        </p:nvSpPr>
        <p:spPr>
          <a:xfrm>
            <a:off x="246846" y="516608"/>
            <a:ext cx="5555086" cy="1582648"/>
          </a:xfrm>
        </p:spPr>
        <p:txBody>
          <a:bodyPr>
            <a:normAutofit fontScale="90000"/>
          </a:bodyPr>
          <a:lstStyle/>
          <a:p>
            <a:r>
              <a:rPr lang="en-US" dirty="0"/>
              <a:t>Merge mean and standard deviation data into table with counts</a:t>
            </a:r>
          </a:p>
        </p:txBody>
      </p:sp>
      <p:pic>
        <p:nvPicPr>
          <p:cNvPr id="5" name="Picture 4">
            <a:extLst>
              <a:ext uri="{FF2B5EF4-FFF2-40B4-BE49-F238E27FC236}">
                <a16:creationId xmlns:a16="http://schemas.microsoft.com/office/drawing/2014/main" id="{2D5F8800-02FF-5681-D902-32669B7C15A0}"/>
              </a:ext>
            </a:extLst>
          </p:cNvPr>
          <p:cNvPicPr>
            <a:picLocks noChangeAspect="1"/>
          </p:cNvPicPr>
          <p:nvPr/>
        </p:nvPicPr>
        <p:blipFill>
          <a:blip r:embed="rId2"/>
          <a:stretch>
            <a:fillRect/>
          </a:stretch>
        </p:blipFill>
        <p:spPr>
          <a:xfrm>
            <a:off x="5978014" y="553791"/>
            <a:ext cx="5967140" cy="5894898"/>
          </a:xfrm>
          <a:prstGeom prst="rect">
            <a:avLst/>
          </a:prstGeom>
        </p:spPr>
      </p:pic>
    </p:spTree>
    <p:extLst>
      <p:ext uri="{BB962C8B-B14F-4D97-AF65-F5344CB8AC3E}">
        <p14:creationId xmlns:p14="http://schemas.microsoft.com/office/powerpoint/2010/main" val="135589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65B6-B081-7D89-FF7B-A1DA249431D3}"/>
              </a:ext>
            </a:extLst>
          </p:cNvPr>
          <p:cNvSpPr>
            <a:spLocks noGrp="1"/>
          </p:cNvSpPr>
          <p:nvPr>
            <p:ph type="title"/>
          </p:nvPr>
        </p:nvSpPr>
        <p:spPr/>
        <p:txBody>
          <a:bodyPr>
            <a:normAutofit fontScale="90000"/>
          </a:bodyPr>
          <a:lstStyle/>
          <a:p>
            <a:r>
              <a:rPr lang="en-US" dirty="0"/>
              <a:t>Calculate total mean and standard deviation</a:t>
            </a:r>
          </a:p>
        </p:txBody>
      </p:sp>
      <p:pic>
        <p:nvPicPr>
          <p:cNvPr id="5" name="Picture 4">
            <a:extLst>
              <a:ext uri="{FF2B5EF4-FFF2-40B4-BE49-F238E27FC236}">
                <a16:creationId xmlns:a16="http://schemas.microsoft.com/office/drawing/2014/main" id="{A907AD48-5568-F325-3A7C-BF0400DB8DD2}"/>
              </a:ext>
            </a:extLst>
          </p:cNvPr>
          <p:cNvPicPr>
            <a:picLocks noChangeAspect="1"/>
          </p:cNvPicPr>
          <p:nvPr/>
        </p:nvPicPr>
        <p:blipFill>
          <a:blip r:embed="rId2"/>
          <a:stretch>
            <a:fillRect/>
          </a:stretch>
        </p:blipFill>
        <p:spPr>
          <a:xfrm>
            <a:off x="2828061" y="1790699"/>
            <a:ext cx="6107909" cy="3978275"/>
          </a:xfrm>
          <a:prstGeom prst="rect">
            <a:avLst/>
          </a:prstGeom>
        </p:spPr>
      </p:pic>
    </p:spTree>
    <p:extLst>
      <p:ext uri="{BB962C8B-B14F-4D97-AF65-F5344CB8AC3E}">
        <p14:creationId xmlns:p14="http://schemas.microsoft.com/office/powerpoint/2010/main" val="260156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65B6-B081-7D89-FF7B-A1DA249431D3}"/>
              </a:ext>
            </a:extLst>
          </p:cNvPr>
          <p:cNvSpPr>
            <a:spLocks noGrp="1"/>
          </p:cNvSpPr>
          <p:nvPr>
            <p:ph type="title"/>
          </p:nvPr>
        </p:nvSpPr>
        <p:spPr>
          <a:xfrm>
            <a:off x="391919" y="438128"/>
            <a:ext cx="5410013" cy="1860751"/>
          </a:xfrm>
        </p:spPr>
        <p:txBody>
          <a:bodyPr>
            <a:normAutofit fontScale="90000"/>
          </a:bodyPr>
          <a:lstStyle/>
          <a:p>
            <a:r>
              <a:rPr lang="en-US" dirty="0"/>
              <a:t>Add </a:t>
            </a:r>
            <a:r>
              <a:rPr lang="en-US" dirty="0" err="1"/>
              <a:t>zstat</a:t>
            </a:r>
            <a:r>
              <a:rPr lang="en-US" dirty="0"/>
              <a:t> </a:t>
            </a:r>
            <a:r>
              <a:rPr lang="en-US" dirty="0" err="1"/>
              <a:t>ucl</a:t>
            </a:r>
            <a:r>
              <a:rPr lang="en-US" dirty="0"/>
              <a:t> and </a:t>
            </a:r>
            <a:r>
              <a:rPr lang="en-US" dirty="0" err="1"/>
              <a:t>lcl</a:t>
            </a:r>
            <a:r>
              <a:rPr lang="en-US" dirty="0"/>
              <a:t> Column.</a:t>
            </a:r>
            <a:br>
              <a:rPr lang="en-US" dirty="0"/>
            </a:br>
            <a:r>
              <a:rPr lang="en-US" dirty="0"/>
              <a:t>Create </a:t>
            </a:r>
            <a:r>
              <a:rPr lang="en-US" dirty="0" err="1"/>
              <a:t>Creationdate</a:t>
            </a:r>
            <a:r>
              <a:rPr lang="en-US" dirty="0"/>
              <a:t> column</a:t>
            </a:r>
          </a:p>
        </p:txBody>
      </p:sp>
      <p:pic>
        <p:nvPicPr>
          <p:cNvPr id="5" name="Picture 4">
            <a:extLst>
              <a:ext uri="{FF2B5EF4-FFF2-40B4-BE49-F238E27FC236}">
                <a16:creationId xmlns:a16="http://schemas.microsoft.com/office/drawing/2014/main" id="{38BEF855-7E44-535F-7206-3D407A3EAA2B}"/>
              </a:ext>
            </a:extLst>
          </p:cNvPr>
          <p:cNvPicPr>
            <a:picLocks noChangeAspect="1"/>
          </p:cNvPicPr>
          <p:nvPr/>
        </p:nvPicPr>
        <p:blipFill>
          <a:blip r:embed="rId2"/>
          <a:stretch>
            <a:fillRect/>
          </a:stretch>
        </p:blipFill>
        <p:spPr>
          <a:xfrm>
            <a:off x="5995116" y="771857"/>
            <a:ext cx="5224340" cy="5525456"/>
          </a:xfrm>
          <a:prstGeom prst="rect">
            <a:avLst/>
          </a:prstGeom>
        </p:spPr>
      </p:pic>
      <p:pic>
        <p:nvPicPr>
          <p:cNvPr id="7" name="Picture 6">
            <a:extLst>
              <a:ext uri="{FF2B5EF4-FFF2-40B4-BE49-F238E27FC236}">
                <a16:creationId xmlns:a16="http://schemas.microsoft.com/office/drawing/2014/main" id="{FC168A31-FDEC-F024-9FCC-226BB7A44F6E}"/>
              </a:ext>
            </a:extLst>
          </p:cNvPr>
          <p:cNvPicPr>
            <a:picLocks noChangeAspect="1"/>
          </p:cNvPicPr>
          <p:nvPr/>
        </p:nvPicPr>
        <p:blipFill>
          <a:blip r:embed="rId3"/>
          <a:stretch>
            <a:fillRect/>
          </a:stretch>
        </p:blipFill>
        <p:spPr>
          <a:xfrm>
            <a:off x="2086377" y="3307722"/>
            <a:ext cx="3294316" cy="2989591"/>
          </a:xfrm>
          <a:prstGeom prst="rect">
            <a:avLst/>
          </a:prstGeom>
        </p:spPr>
      </p:pic>
    </p:spTree>
    <p:extLst>
      <p:ext uri="{BB962C8B-B14F-4D97-AF65-F5344CB8AC3E}">
        <p14:creationId xmlns:p14="http://schemas.microsoft.com/office/powerpoint/2010/main" val="1481625192"/>
      </p:ext>
    </p:extLst>
  </p:cSld>
  <p:clrMapOvr>
    <a:masterClrMapping/>
  </p:clrMapOvr>
</p:sld>
</file>

<file path=ppt/theme/theme1.xml><?xml version="1.0" encoding="utf-8"?>
<a:theme xmlns:a="http://schemas.openxmlformats.org/drawingml/2006/main" name="Leaf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784</TotalTime>
  <Words>256</Words>
  <Application>Microsoft Office PowerPoint</Application>
  <PresentationFormat>Widescreen</PresentationFormat>
  <Paragraphs>28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 Light</vt:lpstr>
      <vt:lpstr>Rockwell Nova Light</vt:lpstr>
      <vt:lpstr>Wingdings</vt:lpstr>
      <vt:lpstr>LeafVTI</vt:lpstr>
      <vt:lpstr>Statistical Process Control</vt:lpstr>
      <vt:lpstr>Question </vt:lpstr>
      <vt:lpstr>Data</vt:lpstr>
      <vt:lpstr>Risk Adjusted control chart</vt:lpstr>
      <vt:lpstr>Creationdate column without time COUNT RECORDS PER DATE</vt:lpstr>
      <vt:lpstr>Calculate average heart rate per day and standard deviation per day</vt:lpstr>
      <vt:lpstr>Merge mean and standard deviation data into table with counts</vt:lpstr>
      <vt:lpstr>Calculate total mean and standard deviation</vt:lpstr>
      <vt:lpstr>Add zstat ucl and lcl Column. Create Creationdate column</vt:lpstr>
      <vt:lpstr>Risk Adjusted xbar CHART </vt:lpstr>
      <vt:lpstr>Import/view data select data type select relevant data from columns import sklearn for regression</vt:lpstr>
      <vt:lpstr>Minimize overlapping heart rate values in dataset by grouping by heart rate across each hour</vt:lpstr>
      <vt:lpstr>MINIMIZE OVERLAPPING CALORIE VALUES IN DATASET BY GROUPING OVERLAPPING DATA AND GETTING SUM OF CALORIES BURNED PER HOUR</vt:lpstr>
      <vt:lpstr>Rename merged columns remove extreme outliers as potential errors and plot data </vt:lpstr>
      <vt:lpstr>Use sklearn to regress heart rate of energyand calculate expected heart rate</vt:lpstr>
      <vt:lpstr>Calculate expected average</vt:lpstr>
      <vt:lpstr>Calculate MR, MRAVG, UCL, AND LCL</vt:lpstr>
      <vt:lpstr>Plot Data</vt:lpstr>
      <vt:lpstr>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Process Control</dc:title>
  <dc:creator>Silas EyiMensah</dc:creator>
  <cp:lastModifiedBy>Silas EyiMensah</cp:lastModifiedBy>
  <cp:revision>2</cp:revision>
  <dcterms:created xsi:type="dcterms:W3CDTF">2022-11-23T02:08:02Z</dcterms:created>
  <dcterms:modified xsi:type="dcterms:W3CDTF">2022-11-23T15:12:50Z</dcterms:modified>
</cp:coreProperties>
</file>