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0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5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3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8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2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8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10/15/2020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3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951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5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64" r:id="rId5"/>
    <p:sldLayoutId id="2147483770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jsu.edu/faculty/gerstman/StatPrimer/t-table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AD266B-DA78-4BCE-A02E-1F8DB721E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74" b="6326"/>
          <a:stretch/>
        </p:blipFill>
        <p:spPr>
          <a:xfrm>
            <a:off x="-266310" y="0"/>
            <a:ext cx="12191980" cy="6858000"/>
          </a:xfrm>
          <a:prstGeom prst="rect">
            <a:avLst/>
          </a:prstGeom>
        </p:spPr>
      </p:pic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5892E-38B7-4D53-8050-B3AF15273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HAP725 WEEK 7&amp;8</a:t>
            </a:r>
            <a:br>
              <a:rPr lang="en-US" sz="3200" dirty="0"/>
            </a:br>
            <a:br>
              <a:rPr lang="en-US" sz="3200" dirty="0"/>
            </a:br>
            <a:r>
              <a:rPr lang="en-US" sz="2800" dirty="0"/>
              <a:t>COMPARISON OF RATES</a:t>
            </a:r>
            <a:br>
              <a:rPr lang="en-US" sz="3200" dirty="0"/>
            </a:br>
            <a:r>
              <a:rPr lang="en-US" sz="3200" dirty="0"/>
              <a:t>Risk-adjusted control chart</a:t>
            </a:r>
            <a:br>
              <a:rPr lang="en-US" sz="3200" dirty="0"/>
            </a:br>
            <a:r>
              <a:rPr lang="en-US" sz="3200" dirty="0"/>
              <a:t>Q #2</a:t>
            </a:r>
            <a:br>
              <a:rPr lang="en-US" sz="3200" dirty="0"/>
            </a:br>
            <a:br>
              <a:rPr lang="en-US" sz="2800" dirty="0"/>
            </a:br>
            <a:r>
              <a:rPr lang="en-US" sz="1600" dirty="0"/>
              <a:t>INSTRUCTOR:  </a:t>
            </a:r>
            <a:r>
              <a:rPr lang="en-US" sz="2000" b="0" i="0" dirty="0">
                <a:solidFill>
                  <a:srgbClr val="111111"/>
                </a:solidFill>
                <a:effectLst/>
                <a:latin typeface="Open Sans"/>
              </a:rPr>
              <a:t>Farrokh Alemi, </a:t>
            </a:r>
            <a:r>
              <a:rPr lang="en-US" sz="1600" dirty="0"/>
              <a:t>PhD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29CBC8-9609-48ED-BB7C-56F1E2E7A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76432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latin typeface="Open Sans"/>
              </a:rPr>
              <a:t>                                                         BY: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latin typeface="Open Sans"/>
              </a:rPr>
              <a:t>                                                                             Spandana Polam</a:t>
            </a:r>
            <a:endParaRPr lang="en-US" sz="20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97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80"/>
    </mc:Choice>
    <mc:Fallback xmlns="">
      <p:transition spd="slow" advTm="156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A8B1-209F-440B-90DE-D7B57B57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80139"/>
          </a:xfrm>
        </p:spPr>
        <p:txBody>
          <a:bodyPr/>
          <a:lstStyle/>
          <a:p>
            <a:r>
              <a:rPr lang="en-US" dirty="0"/>
              <a:t>STEP D &amp; 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B3259C-EE04-473F-B2D5-E506DB0CB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06"/>
          <a:stretch/>
        </p:blipFill>
        <p:spPr>
          <a:xfrm>
            <a:off x="583324" y="4075491"/>
            <a:ext cx="5253280" cy="1694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08CEE7-25D8-4197-9785-DBFFC746D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81048"/>
            <a:ext cx="5612524" cy="1582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4D5FA0-C3BB-4113-9163-9EE8EC0933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92"/>
          <a:stretch/>
        </p:blipFill>
        <p:spPr>
          <a:xfrm>
            <a:off x="6096000" y="4075491"/>
            <a:ext cx="5512676" cy="1869564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43C04560-2CAC-42A4-85BF-0F76D30F0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83323" y="2081047"/>
            <a:ext cx="5405087" cy="158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42"/>
    </mc:Choice>
    <mc:Fallback xmlns="">
      <p:transition spd="slow" advTm="1734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B3184-5B1A-4910-BA2B-D3A20F49F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ADDING T-VALUES FROM T-TABLE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35E96-F442-4B58-9877-9176C2885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203087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+mj-lt"/>
              </a:rPr>
              <a:t>Degree of freedom = Number of Cases - 1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+mj-lt"/>
              </a:rPr>
              <a:t>T- Value for degree of freedom 17, 18, 19 and 20 are 2.110, 2.101, 2.093, 2.086.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2107D8-7313-40C4-AF73-F787BA9C8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812695"/>
            <a:ext cx="8357906" cy="943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7B586A-81A2-4A3C-8157-CCA784AD6F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8" r="7602"/>
          <a:stretch/>
        </p:blipFill>
        <p:spPr>
          <a:xfrm>
            <a:off x="3005959" y="3933191"/>
            <a:ext cx="7052441" cy="1784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5B1834-F038-45BE-8F6B-54F2D0D5E403}"/>
              </a:ext>
            </a:extLst>
          </p:cNvPr>
          <p:cNvSpPr txBox="1"/>
          <p:nvPr/>
        </p:nvSpPr>
        <p:spPr>
          <a:xfrm>
            <a:off x="1681655" y="6064469"/>
            <a:ext cx="902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T-Table source --  https://www.sjsu.edu/faculty/gerstman/StatPrimer/t-table.pdf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036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24"/>
    </mc:Choice>
    <mc:Fallback xmlns="">
      <p:transition spd="slow" advTm="2612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85565-B377-439E-8E50-5C44C2ED4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8: CALCULATING UCL AND LCL VALUES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9FA636-2DC6-4147-B77E-C2C2E5465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977" y="3799645"/>
            <a:ext cx="6443731" cy="19802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F48A88-3A5F-4A1C-8BF9-8C1830DF4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959" y="5833954"/>
            <a:ext cx="3114241" cy="495448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11875CB3-6A47-4A97-A310-43DC00184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61963" y="2047307"/>
            <a:ext cx="7223754" cy="151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15"/>
    </mc:Choice>
    <mc:Fallback xmlns="">
      <p:transition spd="slow" advTm="2211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4FDA7-D72D-448B-BC8D-E11486684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848" y="1348844"/>
            <a:ext cx="9607347" cy="9019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200" cap="all" spc="-100" dirty="0"/>
              <a:t>STEP 9: TRANSPOSING THE DATAFRAME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C0FDDAC-7F82-4932-8A58-1158A47DD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0958" y="2143135"/>
            <a:ext cx="8503980" cy="40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9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4"/>
    </mc:Choice>
    <mc:Fallback xmlns="">
      <p:transition spd="slow" advTm="804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18642-5168-4101-93CD-A193F7ED1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848" y="1348845"/>
            <a:ext cx="9296393" cy="9887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200" cap="all" spc="-100" dirty="0"/>
              <a:t>STEP 10: FINAL DATA FOR PLOTTING CHART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2184E0-4541-42C3-8C7E-B040E2349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4977" y="2238169"/>
            <a:ext cx="8335975" cy="380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1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14"/>
    </mc:Choice>
    <mc:Fallback xmlns="">
      <p:transition spd="slow" advTm="1181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20FDA6-93D2-4050-A8CD-3226DC1A1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848" y="1348845"/>
            <a:ext cx="8606241" cy="531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200" cap="all" spc="-100" dirty="0"/>
              <a:t>STEP 11: PLOTTING CHART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EC3A73-1A7A-43D2-8679-7D6120014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3257" y="1813956"/>
            <a:ext cx="7354315" cy="424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7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9"/>
    </mc:Choice>
    <mc:Fallback xmlns="">
      <p:transition spd="slow" advTm="980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74349-9FEA-40F9-AD5D-539548D19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698E0-59D0-40CA-A582-8DB20FAC9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0" i="0">
                <a:effectLst/>
                <a:latin typeface="Arial" panose="020B0604020202020204" pitchFamily="34" charset="0"/>
              </a:rPr>
              <a:t>Nursing home and hospital administrators implement many initiatives to reduce falls.  This problem shows how these initiatives can be measured and evaluated.</a:t>
            </a:r>
            <a:r>
              <a:rPr lang="en-US" sz="2000" b="1" i="0">
                <a:effectLst/>
                <a:latin typeface="Arial" panose="020B0604020202020204" pitchFamily="34" charset="0"/>
              </a:rPr>
              <a:t>  </a:t>
            </a:r>
            <a:r>
              <a:rPr lang="en-US" sz="2000" b="0" i="0">
                <a:effectLst/>
                <a:latin typeface="Arial" panose="020B0604020202020204" pitchFamily="34" charset="0"/>
              </a:rPr>
              <a:t>Prepare a risk-adjusted control chart for data on falls in a nursing home. 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36305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1"/>
    </mc:Choice>
    <mc:Fallback xmlns="">
      <p:transition spd="slow" advTm="867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4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6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1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EDBDC-6558-454D-8AF6-AB4F12F38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 dirty="0">
                <a:solidFill>
                  <a:schemeClr val="bg1"/>
                </a:solidFill>
              </a:rPr>
              <a:t>Data Provided</a:t>
            </a:r>
          </a:p>
        </p:txBody>
      </p:sp>
      <p:sp>
        <p:nvSpPr>
          <p:cNvPr id="5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3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4686F59-672B-4885-AE54-777BB149A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417" y="1006616"/>
            <a:ext cx="6749849" cy="509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52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630"/>
    </mc:Choice>
    <mc:Fallback xmlns="">
      <p:transition spd="slow" advTm="463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A413F7-FFE1-42E7-8C6C-E9CCC477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E0B0FD-3413-40CC-A7D8-6A5058608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C4C044-5B1C-40C8-8C7B-AA5E6D879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163F5F-1439-4827-8F7A-B08BDDEFB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677414-C3D2-4430-876D-9092D633F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9181D20-1D81-447D-9854-10DDB10D5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2BCF07F-4918-4956-B964-550E8D7B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A16685-2E92-44AA-8915-DB9E0FE18BF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2179" t="29175" r="23462" b="49629"/>
          <a:stretch/>
        </p:blipFill>
        <p:spPr bwMode="auto">
          <a:xfrm>
            <a:off x="724159" y="2548479"/>
            <a:ext cx="6792613" cy="243753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8979AA-0E49-4BBF-B95C-C711F7798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322" y="2067135"/>
            <a:ext cx="3517069" cy="357131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8FC88DF-FC9F-4FC4-9E33-DFD646C2D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CED346-D560-4BC8-BECF-339AEC63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849" y="1348844"/>
            <a:ext cx="7397548" cy="5536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800" cap="all" spc="-100" dirty="0"/>
              <a:t>Step 1 : Import data into Python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7F550E-7E91-4E00-BAD3-903071C7F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1737B27-2FDB-4819-8276-3E1BE4126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CBEB561-DF70-4557-BEBF-2FE29C662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5BC40AF-6E9A-4A96-A533-FEB9BB900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20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55"/>
    </mc:Choice>
    <mc:Fallback xmlns="">
      <p:transition spd="slow" advTm="1045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A413F7-FFE1-42E7-8C6C-E9CCC477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E0B0FD-3413-40CC-A7D8-6A5058608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C4C044-5B1C-40C8-8C7B-AA5E6D879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163F5F-1439-4827-8F7A-B08BDDEFB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677414-C3D2-4430-876D-9092D633F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9181D20-1D81-447D-9854-10DDB10D5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2BCF07F-4918-4956-B964-550E8D7B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B6FD83-B9D6-4031-B20F-7B318988E0A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1795" t="38747" r="52948" b="37321"/>
          <a:stretch/>
        </p:blipFill>
        <p:spPr bwMode="auto">
          <a:xfrm>
            <a:off x="1307868" y="2645187"/>
            <a:ext cx="5118285" cy="231232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4454AE-9524-4FB7-ABEA-3DA62F48F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271" y="1633489"/>
            <a:ext cx="4084119" cy="436497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8FC88DF-FC9F-4FC4-9E33-DFD646C2D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57274-2750-49ED-BDE0-17BD9C881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849" y="1348844"/>
            <a:ext cx="5716338" cy="5381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200" cap="all" spc="-100" dirty="0"/>
              <a:t>Step 2: Data cleaning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7F550E-7E91-4E00-BAD3-903071C7F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1737B27-2FDB-4819-8276-3E1BE4126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CBEB561-DF70-4557-BEBF-2FE29C662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5BC40AF-6E9A-4A96-A533-FEB9BB900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62"/>
    </mc:Choice>
    <mc:Fallback xmlns="">
      <p:transition spd="slow" advTm="1856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6A413F7-FFE1-42E7-8C6C-E9CCC477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E0B0FD-3413-40CC-A7D8-6A5058608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0C4C044-5B1C-40C8-8C7B-AA5E6D879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0163F5F-1439-4827-8F7A-B08BDDEFB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A677414-C3D2-4430-876D-9092D633F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9181D20-1D81-447D-9854-10DDB10D5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B2BCF07F-4918-4956-B964-550E8D7B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2479C5D9-6815-494F-8445-AD8EEF26210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2051" t="28945" r="43206" b="31169"/>
          <a:stretch/>
        </p:blipFill>
        <p:spPr bwMode="auto">
          <a:xfrm>
            <a:off x="1318378" y="2660817"/>
            <a:ext cx="5029870" cy="278556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5A071B-19D5-470C-BDB9-0BBCFF71F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820" y="2352427"/>
            <a:ext cx="3869055" cy="372274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8FC88DF-FC9F-4FC4-9E33-DFD646C2D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8E222-28BC-4780-8041-DD0A83CC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848" y="1348844"/>
            <a:ext cx="9369227" cy="88471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3200" cap="all" spc="-100" dirty="0"/>
              <a:t>STEP 3: CALCULATING TOTAL NUMBER OF CASES FOR EACH TIME PERIOD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7F550E-7E91-4E00-BAD3-903071C7F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1737B27-2FDB-4819-8276-3E1BE4126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CBEB561-DF70-4557-BEBF-2FE29C662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5BC40AF-6E9A-4A96-A533-FEB9BB900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63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59"/>
    </mc:Choice>
    <mc:Fallback xmlns="">
      <p:transition spd="slow" advTm="1755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6A413F7-FFE1-42E7-8C6C-E9CCC477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E0B0FD-3413-40CC-A7D8-6A5058608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C4C044-5B1C-40C8-8C7B-AA5E6D879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0163F5F-1439-4827-8F7A-B08BDDEFB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A677414-C3D2-4430-876D-9092D633F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9181D20-1D81-447D-9854-10DDB10D5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2BCF07F-4918-4956-B964-550E8D7B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9BA600A-D59D-4D5E-BC9C-1D7FA4EE9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066" r="6393" b="8056"/>
          <a:stretch/>
        </p:blipFill>
        <p:spPr>
          <a:xfrm>
            <a:off x="1447798" y="2471299"/>
            <a:ext cx="7454463" cy="13813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79A149-5B10-496D-8108-ECE5AD129C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003"/>
          <a:stretch/>
        </p:blipFill>
        <p:spPr>
          <a:xfrm>
            <a:off x="4538316" y="4218121"/>
            <a:ext cx="6018847" cy="162381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8FC88DF-FC9F-4FC4-9E33-DFD646C2D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8D35F-7447-4282-93CC-18B422BAC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848" y="1348844"/>
            <a:ext cx="8140493" cy="7315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3200" cap="all" spc="-100" dirty="0"/>
              <a:t>STEP 4: CALCULATING OBSERVED RATE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7F550E-7E91-4E00-BAD3-903071C7F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1737B27-2FDB-4819-8276-3E1BE4126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CBEB561-DF70-4557-BEBF-2FE29C662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5BC40AF-6E9A-4A96-A533-FEB9BB900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8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71"/>
    </mc:Choice>
    <mc:Fallback xmlns="">
      <p:transition spd="slow" advTm="1477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A413F7-FFE1-42E7-8C6C-E9CCC477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E0B0FD-3413-40CC-A7D8-6A5058608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C4C044-5B1C-40C8-8C7B-AA5E6D879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163F5F-1439-4827-8F7A-B08BDDEFB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677414-C3D2-4430-876D-9092D633F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9181D20-1D81-447D-9854-10DDB10D5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9E086-8EE9-4047-B827-BE543C4B5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368" y="1348844"/>
            <a:ext cx="9968219" cy="8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200" cap="all" spc="-100" dirty="0">
                <a:solidFill>
                  <a:schemeClr val="tx1"/>
                </a:solidFill>
              </a:rPr>
              <a:t>STEP 5: CALCULATING EXPECTED 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BCD418-264A-4B20-8FE5-76EBCF2E8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193" y="4324479"/>
            <a:ext cx="6559870" cy="165636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CE839D-56BF-47AD-93BC-EA4B5FAAF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2415" y="2526315"/>
            <a:ext cx="7033613" cy="149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5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47"/>
    </mc:Choice>
    <mc:Fallback xmlns="">
      <p:transition spd="slow" advTm="1094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A413F7-FFE1-42E7-8C6C-E9CCC477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E0B0FD-3413-40CC-A7D8-6A5058608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C4C044-5B1C-40C8-8C7B-AA5E6D879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0163F5F-1439-4827-8F7A-B08BDDEFB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A677414-C3D2-4430-876D-9092D633F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9181D20-1D81-447D-9854-10DDB10D5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2BCF07F-4918-4956-B964-550E8D7B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67C2B7-17C0-4A68-A579-C5B96FFDE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415" y="2526315"/>
            <a:ext cx="6048528" cy="3213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B7CCAF-492A-4866-9777-A0F362E3C5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35"/>
          <a:stretch/>
        </p:blipFill>
        <p:spPr>
          <a:xfrm>
            <a:off x="6920877" y="2446032"/>
            <a:ext cx="4510439" cy="364761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8FC88DF-FC9F-4FC4-9E33-DFD646C2D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1E720-8820-47EC-B202-4AFF6BD5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848" y="1348845"/>
            <a:ext cx="9951565" cy="5315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200" cap="all" spc="-100" dirty="0"/>
              <a:t>STEP 6: CALCULATING EXPECTED DEVIATION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7F550E-7E91-4E00-BAD3-903071C7F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1737B27-2FDB-4819-8276-3E1BE4126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CBEB561-DF70-4557-BEBF-2FE29C662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5BC40AF-6E9A-4A96-A533-FEB9BB900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4108DDC-703F-4FE8-9CE0-AE64540F11A6}"/>
              </a:ext>
            </a:extLst>
          </p:cNvPr>
          <p:cNvSpPr txBox="1"/>
          <p:nvPr/>
        </p:nvSpPr>
        <p:spPr>
          <a:xfrm>
            <a:off x="850669" y="2146168"/>
            <a:ext cx="2838462" cy="35202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>
                <a:solidFill>
                  <a:srgbClr val="FFFFFF"/>
                </a:solidFill>
              </a:rPr>
              <a:t>STEP - A, B &amp; C</a:t>
            </a:r>
          </a:p>
        </p:txBody>
      </p:sp>
    </p:spTree>
    <p:extLst>
      <p:ext uri="{BB962C8B-B14F-4D97-AF65-F5344CB8AC3E}">
        <p14:creationId xmlns:p14="http://schemas.microsoft.com/office/powerpoint/2010/main" val="2447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78"/>
    </mc:Choice>
    <mc:Fallback xmlns="">
      <p:transition spd="slow" advTm="19678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214</Words>
  <Application>Microsoft Office PowerPoint</Application>
  <PresentationFormat>Widescreen</PresentationFormat>
  <Paragraphs>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Century Schoolbook</vt:lpstr>
      <vt:lpstr>Franklin Gothic Book</vt:lpstr>
      <vt:lpstr>Garamond</vt:lpstr>
      <vt:lpstr>Open Sans</vt:lpstr>
      <vt:lpstr>SavonVTI</vt:lpstr>
      <vt:lpstr>HAP725 WEEK 7&amp;8  COMPARISON OF RATES Risk-adjusted control chart Q #2  INSTRUCTOR:  Farrokh Alemi, PhD</vt:lpstr>
      <vt:lpstr>Question</vt:lpstr>
      <vt:lpstr>Data Provided</vt:lpstr>
      <vt:lpstr>Step 1 : Import data into Python</vt:lpstr>
      <vt:lpstr>Step 2: Data cleaning</vt:lpstr>
      <vt:lpstr>STEP 3: CALCULATING TOTAL NUMBER OF CASES FOR EACH TIME PERIOD</vt:lpstr>
      <vt:lpstr>STEP 4: CALCULATING OBSERVED RATE</vt:lpstr>
      <vt:lpstr>STEP 5: CALCULATING EXPECTED RATE</vt:lpstr>
      <vt:lpstr>STEP 6: CALCULATING EXPECTED DEVIATION</vt:lpstr>
      <vt:lpstr>STEP D &amp; E</vt:lpstr>
      <vt:lpstr>STEP 7: ADDING T-VALUES FROM T-TABLE </vt:lpstr>
      <vt:lpstr>STEP 8: CALCULATING UCL AND LCL VALUES</vt:lpstr>
      <vt:lpstr>STEP 9: TRANSPOSING THE DATAFRAME</vt:lpstr>
      <vt:lpstr>STEP 10: FINAL DATA FOR PLOTTING CHART</vt:lpstr>
      <vt:lpstr>STEP 11: PLOTTING CHART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HAP725 WEEK 7&amp;8 COMPARISON OF RATES Risk-adjusted control chart Q #2  INSTRUCTOR:  Farrokh Alemi, PhD</dc:title>
  <dc:creator>spolam</dc:creator>
  <cp:lastModifiedBy>Farrokh Alemi</cp:lastModifiedBy>
  <cp:revision>9</cp:revision>
  <dcterms:created xsi:type="dcterms:W3CDTF">2020-10-14T16:02:58Z</dcterms:created>
  <dcterms:modified xsi:type="dcterms:W3CDTF">2020-10-15T18:47:14Z</dcterms:modified>
</cp:coreProperties>
</file>