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4" r:id="rId9"/>
    <p:sldId id="265" r:id="rId10"/>
    <p:sldId id="267" r:id="rId11"/>
    <p:sldId id="268" r:id="rId12"/>
    <p:sldId id="26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2" autoAdjust="0"/>
    <p:restoredTop sz="94660"/>
  </p:normalViewPr>
  <p:slideViewPr>
    <p:cSldViewPr snapToGrid="0">
      <p:cViewPr>
        <p:scale>
          <a:sx n="64" d="100"/>
          <a:sy n="64" d="100"/>
        </p:scale>
        <p:origin x="1320" y="5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B3F23-C68B-4E13-B947-53D34693EE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A6E061-DAA4-42F8-98DB-8E71FBEC08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C45BB9-C552-4BBF-8E09-E1D3278EA9D9}"/>
              </a:ext>
            </a:extLst>
          </p:cNvPr>
          <p:cNvSpPr>
            <a:spLocks noGrp="1"/>
          </p:cNvSpPr>
          <p:nvPr>
            <p:ph type="dt" sz="half" idx="10"/>
          </p:nvPr>
        </p:nvSpPr>
        <p:spPr/>
        <p:txBody>
          <a:bodyPr/>
          <a:lstStyle/>
          <a:p>
            <a:fld id="{21C2CD3D-D747-4C21-8847-E5AE871A24F6}" type="datetimeFigureOut">
              <a:rPr lang="en-US" smtClean="0"/>
              <a:t>11/4/2020</a:t>
            </a:fld>
            <a:endParaRPr lang="en-US"/>
          </a:p>
        </p:txBody>
      </p:sp>
      <p:sp>
        <p:nvSpPr>
          <p:cNvPr id="5" name="Footer Placeholder 4">
            <a:extLst>
              <a:ext uri="{FF2B5EF4-FFF2-40B4-BE49-F238E27FC236}">
                <a16:creationId xmlns:a16="http://schemas.microsoft.com/office/drawing/2014/main" id="{816DEE01-71EC-4BFC-AC6C-CFF70E91F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ED07DC-B8D4-4F35-800D-67E0F9E343D4}"/>
              </a:ext>
            </a:extLst>
          </p:cNvPr>
          <p:cNvSpPr>
            <a:spLocks noGrp="1"/>
          </p:cNvSpPr>
          <p:nvPr>
            <p:ph type="sldNum" sz="quarter" idx="12"/>
          </p:nvPr>
        </p:nvSpPr>
        <p:spPr/>
        <p:txBody>
          <a:bodyPr/>
          <a:lstStyle/>
          <a:p>
            <a:fld id="{2D47A69A-8D26-4E8A-999E-16D6ECD7474F}" type="slidenum">
              <a:rPr lang="en-US" smtClean="0"/>
              <a:t>‹#›</a:t>
            </a:fld>
            <a:endParaRPr lang="en-US"/>
          </a:p>
        </p:txBody>
      </p:sp>
    </p:spTree>
    <p:extLst>
      <p:ext uri="{BB962C8B-B14F-4D97-AF65-F5344CB8AC3E}">
        <p14:creationId xmlns:p14="http://schemas.microsoft.com/office/powerpoint/2010/main" val="744740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12310-2D09-48FC-92CA-90481C2A69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C64359-DD08-45CC-AA56-CCC1DC563C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D66C42-7B2C-4F6B-87EB-A9384CA5A3B4}"/>
              </a:ext>
            </a:extLst>
          </p:cNvPr>
          <p:cNvSpPr>
            <a:spLocks noGrp="1"/>
          </p:cNvSpPr>
          <p:nvPr>
            <p:ph type="dt" sz="half" idx="10"/>
          </p:nvPr>
        </p:nvSpPr>
        <p:spPr/>
        <p:txBody>
          <a:bodyPr/>
          <a:lstStyle/>
          <a:p>
            <a:fld id="{21C2CD3D-D747-4C21-8847-E5AE871A24F6}" type="datetimeFigureOut">
              <a:rPr lang="en-US" smtClean="0"/>
              <a:t>11/4/2020</a:t>
            </a:fld>
            <a:endParaRPr lang="en-US"/>
          </a:p>
        </p:txBody>
      </p:sp>
      <p:sp>
        <p:nvSpPr>
          <p:cNvPr id="5" name="Footer Placeholder 4">
            <a:extLst>
              <a:ext uri="{FF2B5EF4-FFF2-40B4-BE49-F238E27FC236}">
                <a16:creationId xmlns:a16="http://schemas.microsoft.com/office/drawing/2014/main" id="{0FB00614-C0E1-4CDB-9920-85A102DC4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93888-0772-41F3-9A13-8A7988D98AA4}"/>
              </a:ext>
            </a:extLst>
          </p:cNvPr>
          <p:cNvSpPr>
            <a:spLocks noGrp="1"/>
          </p:cNvSpPr>
          <p:nvPr>
            <p:ph type="sldNum" sz="quarter" idx="12"/>
          </p:nvPr>
        </p:nvSpPr>
        <p:spPr/>
        <p:txBody>
          <a:bodyPr/>
          <a:lstStyle/>
          <a:p>
            <a:fld id="{2D47A69A-8D26-4E8A-999E-16D6ECD7474F}" type="slidenum">
              <a:rPr lang="en-US" smtClean="0"/>
              <a:t>‹#›</a:t>
            </a:fld>
            <a:endParaRPr lang="en-US"/>
          </a:p>
        </p:txBody>
      </p:sp>
    </p:spTree>
    <p:extLst>
      <p:ext uri="{BB962C8B-B14F-4D97-AF65-F5344CB8AC3E}">
        <p14:creationId xmlns:p14="http://schemas.microsoft.com/office/powerpoint/2010/main" val="1919359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293FCE-DD85-45B8-BAAA-9B9A6A985E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990CA8-279F-48EE-9B29-B0F420D305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925D53-FFFF-4547-8814-58D8F7EFF5D4}"/>
              </a:ext>
            </a:extLst>
          </p:cNvPr>
          <p:cNvSpPr>
            <a:spLocks noGrp="1"/>
          </p:cNvSpPr>
          <p:nvPr>
            <p:ph type="dt" sz="half" idx="10"/>
          </p:nvPr>
        </p:nvSpPr>
        <p:spPr/>
        <p:txBody>
          <a:bodyPr/>
          <a:lstStyle/>
          <a:p>
            <a:fld id="{21C2CD3D-D747-4C21-8847-E5AE871A24F6}" type="datetimeFigureOut">
              <a:rPr lang="en-US" smtClean="0"/>
              <a:t>11/4/2020</a:t>
            </a:fld>
            <a:endParaRPr lang="en-US"/>
          </a:p>
        </p:txBody>
      </p:sp>
      <p:sp>
        <p:nvSpPr>
          <p:cNvPr id="5" name="Footer Placeholder 4">
            <a:extLst>
              <a:ext uri="{FF2B5EF4-FFF2-40B4-BE49-F238E27FC236}">
                <a16:creationId xmlns:a16="http://schemas.microsoft.com/office/drawing/2014/main" id="{42D75C41-409E-4A9D-9461-EED1E6209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4CEEC-BFFA-4ACA-87C2-932B82C86D08}"/>
              </a:ext>
            </a:extLst>
          </p:cNvPr>
          <p:cNvSpPr>
            <a:spLocks noGrp="1"/>
          </p:cNvSpPr>
          <p:nvPr>
            <p:ph type="sldNum" sz="quarter" idx="12"/>
          </p:nvPr>
        </p:nvSpPr>
        <p:spPr/>
        <p:txBody>
          <a:bodyPr/>
          <a:lstStyle/>
          <a:p>
            <a:fld id="{2D47A69A-8D26-4E8A-999E-16D6ECD7474F}" type="slidenum">
              <a:rPr lang="en-US" smtClean="0"/>
              <a:t>‹#›</a:t>
            </a:fld>
            <a:endParaRPr lang="en-US"/>
          </a:p>
        </p:txBody>
      </p:sp>
    </p:spTree>
    <p:extLst>
      <p:ext uri="{BB962C8B-B14F-4D97-AF65-F5344CB8AC3E}">
        <p14:creationId xmlns:p14="http://schemas.microsoft.com/office/powerpoint/2010/main" val="2480121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892D3-F69D-4AA3-B0E4-C59F34D22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84814-1D4E-4D37-8158-9ECC4C9B3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B11EA-DA23-4D66-BFFB-20CABF773281}"/>
              </a:ext>
            </a:extLst>
          </p:cNvPr>
          <p:cNvSpPr>
            <a:spLocks noGrp="1"/>
          </p:cNvSpPr>
          <p:nvPr>
            <p:ph type="dt" sz="half" idx="10"/>
          </p:nvPr>
        </p:nvSpPr>
        <p:spPr/>
        <p:txBody>
          <a:bodyPr/>
          <a:lstStyle/>
          <a:p>
            <a:fld id="{21C2CD3D-D747-4C21-8847-E5AE871A24F6}" type="datetimeFigureOut">
              <a:rPr lang="en-US" smtClean="0"/>
              <a:t>11/4/2020</a:t>
            </a:fld>
            <a:endParaRPr lang="en-US"/>
          </a:p>
        </p:txBody>
      </p:sp>
      <p:sp>
        <p:nvSpPr>
          <p:cNvPr id="5" name="Footer Placeholder 4">
            <a:extLst>
              <a:ext uri="{FF2B5EF4-FFF2-40B4-BE49-F238E27FC236}">
                <a16:creationId xmlns:a16="http://schemas.microsoft.com/office/drawing/2014/main" id="{DC3FCE27-FDFB-47FF-8A4B-209189A855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EAD70-470C-4436-9888-19A5ADC7F1B8}"/>
              </a:ext>
            </a:extLst>
          </p:cNvPr>
          <p:cNvSpPr>
            <a:spLocks noGrp="1"/>
          </p:cNvSpPr>
          <p:nvPr>
            <p:ph type="sldNum" sz="quarter" idx="12"/>
          </p:nvPr>
        </p:nvSpPr>
        <p:spPr/>
        <p:txBody>
          <a:bodyPr/>
          <a:lstStyle/>
          <a:p>
            <a:fld id="{2D47A69A-8D26-4E8A-999E-16D6ECD7474F}" type="slidenum">
              <a:rPr lang="en-US" smtClean="0"/>
              <a:t>‹#›</a:t>
            </a:fld>
            <a:endParaRPr lang="en-US"/>
          </a:p>
        </p:txBody>
      </p:sp>
    </p:spTree>
    <p:extLst>
      <p:ext uri="{BB962C8B-B14F-4D97-AF65-F5344CB8AC3E}">
        <p14:creationId xmlns:p14="http://schemas.microsoft.com/office/powerpoint/2010/main" val="2872727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1A841-FAF2-4414-BC97-A3CC67786B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EAFA7C-69EF-46E1-9FA6-8A506D094C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3942D9-B724-4948-9925-21F89B4CC444}"/>
              </a:ext>
            </a:extLst>
          </p:cNvPr>
          <p:cNvSpPr>
            <a:spLocks noGrp="1"/>
          </p:cNvSpPr>
          <p:nvPr>
            <p:ph type="dt" sz="half" idx="10"/>
          </p:nvPr>
        </p:nvSpPr>
        <p:spPr/>
        <p:txBody>
          <a:bodyPr/>
          <a:lstStyle/>
          <a:p>
            <a:fld id="{21C2CD3D-D747-4C21-8847-E5AE871A24F6}" type="datetimeFigureOut">
              <a:rPr lang="en-US" smtClean="0"/>
              <a:t>11/4/2020</a:t>
            </a:fld>
            <a:endParaRPr lang="en-US"/>
          </a:p>
        </p:txBody>
      </p:sp>
      <p:sp>
        <p:nvSpPr>
          <p:cNvPr id="5" name="Footer Placeholder 4">
            <a:extLst>
              <a:ext uri="{FF2B5EF4-FFF2-40B4-BE49-F238E27FC236}">
                <a16:creationId xmlns:a16="http://schemas.microsoft.com/office/drawing/2014/main" id="{0DFA6D40-C3AA-4CB7-9170-424757568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0E5545-7E14-4A88-8C48-8801268A4BD4}"/>
              </a:ext>
            </a:extLst>
          </p:cNvPr>
          <p:cNvSpPr>
            <a:spLocks noGrp="1"/>
          </p:cNvSpPr>
          <p:nvPr>
            <p:ph type="sldNum" sz="quarter" idx="12"/>
          </p:nvPr>
        </p:nvSpPr>
        <p:spPr/>
        <p:txBody>
          <a:bodyPr/>
          <a:lstStyle/>
          <a:p>
            <a:fld id="{2D47A69A-8D26-4E8A-999E-16D6ECD7474F}" type="slidenum">
              <a:rPr lang="en-US" smtClean="0"/>
              <a:t>‹#›</a:t>
            </a:fld>
            <a:endParaRPr lang="en-US"/>
          </a:p>
        </p:txBody>
      </p:sp>
    </p:spTree>
    <p:extLst>
      <p:ext uri="{BB962C8B-B14F-4D97-AF65-F5344CB8AC3E}">
        <p14:creationId xmlns:p14="http://schemas.microsoft.com/office/powerpoint/2010/main" val="369075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4D114-8EC9-4B9D-97F5-9A8B033CBE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46A6A1-FB97-4D34-9DAF-04268D7536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27FAF2-8FB1-46EE-96A8-AB5528DAD1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A42267-4B89-49D8-BBF9-331E039195ED}"/>
              </a:ext>
            </a:extLst>
          </p:cNvPr>
          <p:cNvSpPr>
            <a:spLocks noGrp="1"/>
          </p:cNvSpPr>
          <p:nvPr>
            <p:ph type="dt" sz="half" idx="10"/>
          </p:nvPr>
        </p:nvSpPr>
        <p:spPr/>
        <p:txBody>
          <a:bodyPr/>
          <a:lstStyle/>
          <a:p>
            <a:fld id="{21C2CD3D-D747-4C21-8847-E5AE871A24F6}" type="datetimeFigureOut">
              <a:rPr lang="en-US" smtClean="0"/>
              <a:t>11/4/2020</a:t>
            </a:fld>
            <a:endParaRPr lang="en-US"/>
          </a:p>
        </p:txBody>
      </p:sp>
      <p:sp>
        <p:nvSpPr>
          <p:cNvPr id="6" name="Footer Placeholder 5">
            <a:extLst>
              <a:ext uri="{FF2B5EF4-FFF2-40B4-BE49-F238E27FC236}">
                <a16:creationId xmlns:a16="http://schemas.microsoft.com/office/drawing/2014/main" id="{BBBB2ADF-CDCD-4674-B0DD-A8C119A6D8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965914-1DF6-41BB-A3D0-8C262FB60E5A}"/>
              </a:ext>
            </a:extLst>
          </p:cNvPr>
          <p:cNvSpPr>
            <a:spLocks noGrp="1"/>
          </p:cNvSpPr>
          <p:nvPr>
            <p:ph type="sldNum" sz="quarter" idx="12"/>
          </p:nvPr>
        </p:nvSpPr>
        <p:spPr/>
        <p:txBody>
          <a:bodyPr/>
          <a:lstStyle/>
          <a:p>
            <a:fld id="{2D47A69A-8D26-4E8A-999E-16D6ECD7474F}" type="slidenum">
              <a:rPr lang="en-US" smtClean="0"/>
              <a:t>‹#›</a:t>
            </a:fld>
            <a:endParaRPr lang="en-US"/>
          </a:p>
        </p:txBody>
      </p:sp>
    </p:spTree>
    <p:extLst>
      <p:ext uri="{BB962C8B-B14F-4D97-AF65-F5344CB8AC3E}">
        <p14:creationId xmlns:p14="http://schemas.microsoft.com/office/powerpoint/2010/main" val="3993835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5030C-767A-4F1B-B1BF-C884BA9EBF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13B7B8-34AC-4257-9875-ECA5D4A22E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C8F8F-E146-4164-8677-6415F47A5B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3E12E-E9BA-47DE-A659-2C268EBDC5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A9E601-6D90-4B3A-B4A9-62C35E8D63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015DD1-8309-4EA2-90C3-89CCDE5E9C54}"/>
              </a:ext>
            </a:extLst>
          </p:cNvPr>
          <p:cNvSpPr>
            <a:spLocks noGrp="1"/>
          </p:cNvSpPr>
          <p:nvPr>
            <p:ph type="dt" sz="half" idx="10"/>
          </p:nvPr>
        </p:nvSpPr>
        <p:spPr/>
        <p:txBody>
          <a:bodyPr/>
          <a:lstStyle/>
          <a:p>
            <a:fld id="{21C2CD3D-D747-4C21-8847-E5AE871A24F6}" type="datetimeFigureOut">
              <a:rPr lang="en-US" smtClean="0"/>
              <a:t>11/4/2020</a:t>
            </a:fld>
            <a:endParaRPr lang="en-US"/>
          </a:p>
        </p:txBody>
      </p:sp>
      <p:sp>
        <p:nvSpPr>
          <p:cNvPr id="8" name="Footer Placeholder 7">
            <a:extLst>
              <a:ext uri="{FF2B5EF4-FFF2-40B4-BE49-F238E27FC236}">
                <a16:creationId xmlns:a16="http://schemas.microsoft.com/office/drawing/2014/main" id="{92C38FD8-E3E3-462D-A3A3-4D771D6FCB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825C45-A2C7-48B2-BF12-BB49CA5E4250}"/>
              </a:ext>
            </a:extLst>
          </p:cNvPr>
          <p:cNvSpPr>
            <a:spLocks noGrp="1"/>
          </p:cNvSpPr>
          <p:nvPr>
            <p:ph type="sldNum" sz="quarter" idx="12"/>
          </p:nvPr>
        </p:nvSpPr>
        <p:spPr/>
        <p:txBody>
          <a:bodyPr/>
          <a:lstStyle/>
          <a:p>
            <a:fld id="{2D47A69A-8D26-4E8A-999E-16D6ECD7474F}" type="slidenum">
              <a:rPr lang="en-US" smtClean="0"/>
              <a:t>‹#›</a:t>
            </a:fld>
            <a:endParaRPr lang="en-US"/>
          </a:p>
        </p:txBody>
      </p:sp>
    </p:spTree>
    <p:extLst>
      <p:ext uri="{BB962C8B-B14F-4D97-AF65-F5344CB8AC3E}">
        <p14:creationId xmlns:p14="http://schemas.microsoft.com/office/powerpoint/2010/main" val="2465176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FD4ED-9706-4A0B-AD13-D6C1E51CE3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3CEC7B-DD42-4867-A816-4DBE02177470}"/>
              </a:ext>
            </a:extLst>
          </p:cNvPr>
          <p:cNvSpPr>
            <a:spLocks noGrp="1"/>
          </p:cNvSpPr>
          <p:nvPr>
            <p:ph type="dt" sz="half" idx="10"/>
          </p:nvPr>
        </p:nvSpPr>
        <p:spPr/>
        <p:txBody>
          <a:bodyPr/>
          <a:lstStyle/>
          <a:p>
            <a:fld id="{21C2CD3D-D747-4C21-8847-E5AE871A24F6}" type="datetimeFigureOut">
              <a:rPr lang="en-US" smtClean="0"/>
              <a:t>11/4/2020</a:t>
            </a:fld>
            <a:endParaRPr lang="en-US"/>
          </a:p>
        </p:txBody>
      </p:sp>
      <p:sp>
        <p:nvSpPr>
          <p:cNvPr id="4" name="Footer Placeholder 3">
            <a:extLst>
              <a:ext uri="{FF2B5EF4-FFF2-40B4-BE49-F238E27FC236}">
                <a16:creationId xmlns:a16="http://schemas.microsoft.com/office/drawing/2014/main" id="{D377F719-363A-4784-A7C9-BC2DA881AB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034B15-6145-4616-8B78-4A676BB296C2}"/>
              </a:ext>
            </a:extLst>
          </p:cNvPr>
          <p:cNvSpPr>
            <a:spLocks noGrp="1"/>
          </p:cNvSpPr>
          <p:nvPr>
            <p:ph type="sldNum" sz="quarter" idx="12"/>
          </p:nvPr>
        </p:nvSpPr>
        <p:spPr/>
        <p:txBody>
          <a:bodyPr/>
          <a:lstStyle/>
          <a:p>
            <a:fld id="{2D47A69A-8D26-4E8A-999E-16D6ECD7474F}" type="slidenum">
              <a:rPr lang="en-US" smtClean="0"/>
              <a:t>‹#›</a:t>
            </a:fld>
            <a:endParaRPr lang="en-US"/>
          </a:p>
        </p:txBody>
      </p:sp>
    </p:spTree>
    <p:extLst>
      <p:ext uri="{BB962C8B-B14F-4D97-AF65-F5344CB8AC3E}">
        <p14:creationId xmlns:p14="http://schemas.microsoft.com/office/powerpoint/2010/main" val="750035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BDC1CA-CAD1-49C8-A9FB-75B0239C9A43}"/>
              </a:ext>
            </a:extLst>
          </p:cNvPr>
          <p:cNvSpPr>
            <a:spLocks noGrp="1"/>
          </p:cNvSpPr>
          <p:nvPr>
            <p:ph type="dt" sz="half" idx="10"/>
          </p:nvPr>
        </p:nvSpPr>
        <p:spPr/>
        <p:txBody>
          <a:bodyPr/>
          <a:lstStyle/>
          <a:p>
            <a:fld id="{21C2CD3D-D747-4C21-8847-E5AE871A24F6}" type="datetimeFigureOut">
              <a:rPr lang="en-US" smtClean="0"/>
              <a:t>11/4/2020</a:t>
            </a:fld>
            <a:endParaRPr lang="en-US"/>
          </a:p>
        </p:txBody>
      </p:sp>
      <p:sp>
        <p:nvSpPr>
          <p:cNvPr id="3" name="Footer Placeholder 2">
            <a:extLst>
              <a:ext uri="{FF2B5EF4-FFF2-40B4-BE49-F238E27FC236}">
                <a16:creationId xmlns:a16="http://schemas.microsoft.com/office/drawing/2014/main" id="{975721FD-5753-42CC-A471-F3BAAC20F1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531BE8-2BAC-4C5E-8E6E-85769E3B5B75}"/>
              </a:ext>
            </a:extLst>
          </p:cNvPr>
          <p:cNvSpPr>
            <a:spLocks noGrp="1"/>
          </p:cNvSpPr>
          <p:nvPr>
            <p:ph type="sldNum" sz="quarter" idx="12"/>
          </p:nvPr>
        </p:nvSpPr>
        <p:spPr/>
        <p:txBody>
          <a:bodyPr/>
          <a:lstStyle/>
          <a:p>
            <a:fld id="{2D47A69A-8D26-4E8A-999E-16D6ECD7474F}" type="slidenum">
              <a:rPr lang="en-US" smtClean="0"/>
              <a:t>‹#›</a:t>
            </a:fld>
            <a:endParaRPr lang="en-US"/>
          </a:p>
        </p:txBody>
      </p:sp>
    </p:spTree>
    <p:extLst>
      <p:ext uri="{BB962C8B-B14F-4D97-AF65-F5344CB8AC3E}">
        <p14:creationId xmlns:p14="http://schemas.microsoft.com/office/powerpoint/2010/main" val="1170764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90308-8B1A-4003-A588-E7780CD66D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7D3AD0-0943-4F8C-B0AD-BB7184EEEF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7E0BDE-35EF-441B-8218-E79F02256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64102-91C2-4846-876D-3A32AF7975E1}"/>
              </a:ext>
            </a:extLst>
          </p:cNvPr>
          <p:cNvSpPr>
            <a:spLocks noGrp="1"/>
          </p:cNvSpPr>
          <p:nvPr>
            <p:ph type="dt" sz="half" idx="10"/>
          </p:nvPr>
        </p:nvSpPr>
        <p:spPr/>
        <p:txBody>
          <a:bodyPr/>
          <a:lstStyle/>
          <a:p>
            <a:fld id="{21C2CD3D-D747-4C21-8847-E5AE871A24F6}" type="datetimeFigureOut">
              <a:rPr lang="en-US" smtClean="0"/>
              <a:t>11/4/2020</a:t>
            </a:fld>
            <a:endParaRPr lang="en-US"/>
          </a:p>
        </p:txBody>
      </p:sp>
      <p:sp>
        <p:nvSpPr>
          <p:cNvPr id="6" name="Footer Placeholder 5">
            <a:extLst>
              <a:ext uri="{FF2B5EF4-FFF2-40B4-BE49-F238E27FC236}">
                <a16:creationId xmlns:a16="http://schemas.microsoft.com/office/drawing/2014/main" id="{FD919574-679E-4D91-8E78-531D2CB56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89D757-054F-4EB6-BD52-339A2415BBEF}"/>
              </a:ext>
            </a:extLst>
          </p:cNvPr>
          <p:cNvSpPr>
            <a:spLocks noGrp="1"/>
          </p:cNvSpPr>
          <p:nvPr>
            <p:ph type="sldNum" sz="quarter" idx="12"/>
          </p:nvPr>
        </p:nvSpPr>
        <p:spPr/>
        <p:txBody>
          <a:bodyPr/>
          <a:lstStyle/>
          <a:p>
            <a:fld id="{2D47A69A-8D26-4E8A-999E-16D6ECD7474F}" type="slidenum">
              <a:rPr lang="en-US" smtClean="0"/>
              <a:t>‹#›</a:t>
            </a:fld>
            <a:endParaRPr lang="en-US"/>
          </a:p>
        </p:txBody>
      </p:sp>
    </p:spTree>
    <p:extLst>
      <p:ext uri="{BB962C8B-B14F-4D97-AF65-F5344CB8AC3E}">
        <p14:creationId xmlns:p14="http://schemas.microsoft.com/office/powerpoint/2010/main" val="2957665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AC0C1-E03D-4FE9-BE09-2EA78A9214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997BBE-01D7-4E32-A952-7700848DF9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2CC919-F010-424A-BA17-206F34A28B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E2B966-4DCF-43C4-A386-932808FE72F8}"/>
              </a:ext>
            </a:extLst>
          </p:cNvPr>
          <p:cNvSpPr>
            <a:spLocks noGrp="1"/>
          </p:cNvSpPr>
          <p:nvPr>
            <p:ph type="dt" sz="half" idx="10"/>
          </p:nvPr>
        </p:nvSpPr>
        <p:spPr/>
        <p:txBody>
          <a:bodyPr/>
          <a:lstStyle/>
          <a:p>
            <a:fld id="{21C2CD3D-D747-4C21-8847-E5AE871A24F6}" type="datetimeFigureOut">
              <a:rPr lang="en-US" smtClean="0"/>
              <a:t>11/4/2020</a:t>
            </a:fld>
            <a:endParaRPr lang="en-US"/>
          </a:p>
        </p:txBody>
      </p:sp>
      <p:sp>
        <p:nvSpPr>
          <p:cNvPr id="6" name="Footer Placeholder 5">
            <a:extLst>
              <a:ext uri="{FF2B5EF4-FFF2-40B4-BE49-F238E27FC236}">
                <a16:creationId xmlns:a16="http://schemas.microsoft.com/office/drawing/2014/main" id="{419CBFD9-2467-4246-B30E-15EEA1494A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C9A46-E5D7-4D46-B22F-11A6F0915F7E}"/>
              </a:ext>
            </a:extLst>
          </p:cNvPr>
          <p:cNvSpPr>
            <a:spLocks noGrp="1"/>
          </p:cNvSpPr>
          <p:nvPr>
            <p:ph type="sldNum" sz="quarter" idx="12"/>
          </p:nvPr>
        </p:nvSpPr>
        <p:spPr/>
        <p:txBody>
          <a:bodyPr/>
          <a:lstStyle/>
          <a:p>
            <a:fld id="{2D47A69A-8D26-4E8A-999E-16D6ECD7474F}" type="slidenum">
              <a:rPr lang="en-US" smtClean="0"/>
              <a:t>‹#›</a:t>
            </a:fld>
            <a:endParaRPr lang="en-US"/>
          </a:p>
        </p:txBody>
      </p:sp>
    </p:spTree>
    <p:extLst>
      <p:ext uri="{BB962C8B-B14F-4D97-AF65-F5344CB8AC3E}">
        <p14:creationId xmlns:p14="http://schemas.microsoft.com/office/powerpoint/2010/main" val="2278213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5AB262-12FA-40AC-9E59-0BFEB8766A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73FB17-EE56-425A-AE4B-246F092E8D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A88379-145C-47CF-84C0-8F2A47C0FA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2CD3D-D747-4C21-8847-E5AE871A24F6}" type="datetimeFigureOut">
              <a:rPr lang="en-US" smtClean="0"/>
              <a:t>11/4/2020</a:t>
            </a:fld>
            <a:endParaRPr lang="en-US"/>
          </a:p>
        </p:txBody>
      </p:sp>
      <p:sp>
        <p:nvSpPr>
          <p:cNvPr id="5" name="Footer Placeholder 4">
            <a:extLst>
              <a:ext uri="{FF2B5EF4-FFF2-40B4-BE49-F238E27FC236}">
                <a16:creationId xmlns:a16="http://schemas.microsoft.com/office/drawing/2014/main" id="{C466ADD2-9C0A-48C2-90B6-633FFF84E6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B49B48-C07B-4FF8-9A93-1F95FA3FA0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47A69A-8D26-4E8A-999E-16D6ECD7474F}" type="slidenum">
              <a:rPr lang="en-US" smtClean="0"/>
              <a:t>‹#›</a:t>
            </a:fld>
            <a:endParaRPr lang="en-US"/>
          </a:p>
        </p:txBody>
      </p:sp>
    </p:spTree>
    <p:extLst>
      <p:ext uri="{BB962C8B-B14F-4D97-AF65-F5344CB8AC3E}">
        <p14:creationId xmlns:p14="http://schemas.microsoft.com/office/powerpoint/2010/main" val="941631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8F4E42-381D-4C21-A1A1-F640E5AA69B5}"/>
              </a:ext>
            </a:extLst>
          </p:cNvPr>
          <p:cNvSpPr>
            <a:spLocks noGrp="1"/>
          </p:cNvSpPr>
          <p:nvPr>
            <p:ph type="ctrTitle"/>
          </p:nvPr>
        </p:nvSpPr>
        <p:spPr>
          <a:xfrm>
            <a:off x="3045368" y="2043663"/>
            <a:ext cx="6105194" cy="2031055"/>
          </a:xfrm>
        </p:spPr>
        <p:txBody>
          <a:bodyPr>
            <a:normAutofit/>
          </a:bodyPr>
          <a:lstStyle/>
          <a:p>
            <a:r>
              <a:rPr lang="en-US" sz="5600" dirty="0">
                <a:solidFill>
                  <a:srgbClr val="FFFFFF"/>
                </a:solidFill>
              </a:rPr>
              <a:t>Teach One: Comparison of Rates</a:t>
            </a:r>
          </a:p>
        </p:txBody>
      </p:sp>
      <p:sp>
        <p:nvSpPr>
          <p:cNvPr id="3" name="Subtitle 2">
            <a:extLst>
              <a:ext uri="{FF2B5EF4-FFF2-40B4-BE49-F238E27FC236}">
                <a16:creationId xmlns:a16="http://schemas.microsoft.com/office/drawing/2014/main" id="{F6DF3573-C24D-4370-A7E1-5E6E7F799213}"/>
              </a:ext>
            </a:extLst>
          </p:cNvPr>
          <p:cNvSpPr>
            <a:spLocks noGrp="1"/>
          </p:cNvSpPr>
          <p:nvPr>
            <p:ph type="subTitle" idx="1"/>
          </p:nvPr>
        </p:nvSpPr>
        <p:spPr>
          <a:xfrm>
            <a:off x="3045368" y="4074718"/>
            <a:ext cx="6105194" cy="682079"/>
          </a:xfrm>
        </p:spPr>
        <p:txBody>
          <a:bodyPr>
            <a:normAutofit/>
          </a:bodyPr>
          <a:lstStyle/>
          <a:p>
            <a:r>
              <a:rPr lang="en-US" sz="2000">
                <a:solidFill>
                  <a:srgbClr val="FFFFFF"/>
                </a:solidFill>
              </a:rPr>
              <a:t>Debora Vito Vittorio</a:t>
            </a:r>
            <a:br>
              <a:rPr lang="en-US" sz="2000">
                <a:solidFill>
                  <a:srgbClr val="FFFFFF"/>
                </a:solidFill>
              </a:rPr>
            </a:br>
            <a:r>
              <a:rPr lang="en-US" sz="2000">
                <a:solidFill>
                  <a:srgbClr val="FFFFFF"/>
                </a:solidFill>
              </a:rPr>
              <a:t>HAP 725 </a:t>
            </a:r>
          </a:p>
        </p:txBody>
      </p:sp>
      <p:pic>
        <p:nvPicPr>
          <p:cNvPr id="6" name="Audio 5">
            <a:hlinkClick r:id="" action="ppaction://media"/>
            <a:extLst>
              <a:ext uri="{FF2B5EF4-FFF2-40B4-BE49-F238E27FC236}">
                <a16:creationId xmlns:a16="http://schemas.microsoft.com/office/drawing/2014/main" id="{15F2692F-7BC4-4626-8C1D-EB654E1CC5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738815246"/>
      </p:ext>
    </p:extLst>
  </p:cSld>
  <p:clrMapOvr>
    <a:masterClrMapping/>
  </p:clrMapOvr>
  <mc:AlternateContent xmlns:mc="http://schemas.openxmlformats.org/markup-compatibility/2006">
    <mc:Choice xmlns:p14="http://schemas.microsoft.com/office/powerpoint/2010/main" Requires="p14">
      <p:transition spd="slow" p14:dur="2000" advTm="11704"/>
    </mc:Choice>
    <mc:Fallback>
      <p:transition spd="slow" advTm="1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0D30B42-4A4B-43CE-8C5F-AA4E2484320D}"/>
              </a:ext>
            </a:extLst>
          </p:cNvPr>
          <p:cNvSpPr>
            <a:spLocks noGrp="1"/>
          </p:cNvSpPr>
          <p:nvPr>
            <p:ph type="title"/>
          </p:nvPr>
        </p:nvSpPr>
        <p:spPr>
          <a:xfrm>
            <a:off x="1179226" y="826680"/>
            <a:ext cx="9833548" cy="1325563"/>
          </a:xfrm>
        </p:spPr>
        <p:txBody>
          <a:bodyPr>
            <a:normAutofit/>
          </a:bodyPr>
          <a:lstStyle/>
          <a:p>
            <a:pPr algn="ctr"/>
            <a:r>
              <a:rPr lang="en-US" sz="4000" dirty="0">
                <a:solidFill>
                  <a:schemeClr val="bg1"/>
                </a:solidFill>
              </a:rPr>
              <a:t>Calculate Midway: ( [Measure Start Date] + [Measure End Data] ) / 2 </a:t>
            </a:r>
          </a:p>
        </p:txBody>
      </p:sp>
      <p:pic>
        <p:nvPicPr>
          <p:cNvPr id="6" name="Picture 5">
            <a:extLst>
              <a:ext uri="{FF2B5EF4-FFF2-40B4-BE49-F238E27FC236}">
                <a16:creationId xmlns:a16="http://schemas.microsoft.com/office/drawing/2014/main" id="{25D292BD-AB1E-4C4D-8429-3DCEBB9C2A3D}"/>
              </a:ext>
            </a:extLst>
          </p:cNvPr>
          <p:cNvPicPr>
            <a:picLocks noChangeAspect="1"/>
          </p:cNvPicPr>
          <p:nvPr/>
        </p:nvPicPr>
        <p:blipFill>
          <a:blip r:embed="rId5"/>
          <a:stretch>
            <a:fillRect/>
          </a:stretch>
        </p:blipFill>
        <p:spPr>
          <a:xfrm>
            <a:off x="355601" y="2564245"/>
            <a:ext cx="11564317" cy="716837"/>
          </a:xfrm>
          <a:prstGeom prst="rect">
            <a:avLst/>
          </a:prstGeom>
        </p:spPr>
      </p:pic>
      <p:pic>
        <p:nvPicPr>
          <p:cNvPr id="16" name="Picture 15">
            <a:extLst>
              <a:ext uri="{FF2B5EF4-FFF2-40B4-BE49-F238E27FC236}">
                <a16:creationId xmlns:a16="http://schemas.microsoft.com/office/drawing/2014/main" id="{B7CC5345-234F-4BE5-A9A1-72E1B1CF280F}"/>
              </a:ext>
            </a:extLst>
          </p:cNvPr>
          <p:cNvPicPr>
            <a:picLocks noChangeAspect="1"/>
          </p:cNvPicPr>
          <p:nvPr/>
        </p:nvPicPr>
        <p:blipFill>
          <a:blip r:embed="rId6"/>
          <a:stretch>
            <a:fillRect/>
          </a:stretch>
        </p:blipFill>
        <p:spPr>
          <a:xfrm>
            <a:off x="252367" y="3358646"/>
            <a:ext cx="11648141" cy="1490838"/>
          </a:xfrm>
          <a:prstGeom prst="rect">
            <a:avLst/>
          </a:prstGeom>
        </p:spPr>
      </p:pic>
      <p:pic>
        <p:nvPicPr>
          <p:cNvPr id="18" name="Picture 17">
            <a:extLst>
              <a:ext uri="{FF2B5EF4-FFF2-40B4-BE49-F238E27FC236}">
                <a16:creationId xmlns:a16="http://schemas.microsoft.com/office/drawing/2014/main" id="{8DB9BB77-D632-4634-B856-517B5B35D8F9}"/>
              </a:ext>
            </a:extLst>
          </p:cNvPr>
          <p:cNvPicPr>
            <a:picLocks noChangeAspect="1"/>
          </p:cNvPicPr>
          <p:nvPr/>
        </p:nvPicPr>
        <p:blipFill>
          <a:blip r:embed="rId7"/>
          <a:stretch>
            <a:fillRect/>
          </a:stretch>
        </p:blipFill>
        <p:spPr>
          <a:xfrm>
            <a:off x="259718" y="4903239"/>
            <a:ext cx="11747011" cy="1911948"/>
          </a:xfrm>
          <a:prstGeom prst="rect">
            <a:avLst/>
          </a:prstGeom>
        </p:spPr>
      </p:pic>
      <p:pic>
        <p:nvPicPr>
          <p:cNvPr id="19" name="Audio 18">
            <a:hlinkClick r:id="" action="ppaction://media"/>
            <a:extLst>
              <a:ext uri="{FF2B5EF4-FFF2-40B4-BE49-F238E27FC236}">
                <a16:creationId xmlns:a16="http://schemas.microsoft.com/office/drawing/2014/main" id="{4D353F16-0E38-4065-A403-4504DF8D861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90171101"/>
      </p:ext>
    </p:extLst>
  </p:cSld>
  <p:clrMapOvr>
    <a:masterClrMapping/>
  </p:clrMapOvr>
  <mc:AlternateContent xmlns:mc="http://schemas.openxmlformats.org/markup-compatibility/2006">
    <mc:Choice xmlns:p14="http://schemas.microsoft.com/office/powerpoint/2010/main" Requires="p14">
      <p:transition spd="slow" p14:dur="2000" advTm="67548"/>
    </mc:Choice>
    <mc:Fallback>
      <p:transition spd="slow" advTm="67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7" name="Rectangle 26">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Content Placeholder 21">
            <a:extLst>
              <a:ext uri="{FF2B5EF4-FFF2-40B4-BE49-F238E27FC236}">
                <a16:creationId xmlns:a16="http://schemas.microsoft.com/office/drawing/2014/main" id="{68D23BE9-6551-43FA-90C2-74D56DC8DE16}"/>
              </a:ext>
            </a:extLst>
          </p:cNvPr>
          <p:cNvPicPr>
            <a:picLocks noGrp="1" noChangeAspect="1"/>
          </p:cNvPicPr>
          <p:nvPr>
            <p:ph sz="half" idx="1"/>
          </p:nvPr>
        </p:nvPicPr>
        <p:blipFill>
          <a:blip r:embed="rId4"/>
          <a:stretch>
            <a:fillRect/>
          </a:stretch>
        </p:blipFill>
        <p:spPr>
          <a:xfrm>
            <a:off x="238779" y="1236725"/>
            <a:ext cx="7333409" cy="3693863"/>
          </a:xfrm>
          <a:prstGeom prst="rect">
            <a:avLst/>
          </a:prstGeom>
        </p:spPr>
      </p:pic>
      <p:pic>
        <p:nvPicPr>
          <p:cNvPr id="23" name="Content Placeholder 22">
            <a:extLst>
              <a:ext uri="{FF2B5EF4-FFF2-40B4-BE49-F238E27FC236}">
                <a16:creationId xmlns:a16="http://schemas.microsoft.com/office/drawing/2014/main" id="{F1D110B4-9E91-49C9-A4DC-CF44A457C8AF}"/>
              </a:ext>
            </a:extLst>
          </p:cNvPr>
          <p:cNvPicPr>
            <a:picLocks noGrp="1" noChangeAspect="1"/>
          </p:cNvPicPr>
          <p:nvPr>
            <p:ph sz="half" idx="2"/>
          </p:nvPr>
        </p:nvPicPr>
        <p:blipFill>
          <a:blip r:embed="rId5"/>
          <a:stretch>
            <a:fillRect/>
          </a:stretch>
        </p:blipFill>
        <p:spPr>
          <a:xfrm>
            <a:off x="4431458" y="2525988"/>
            <a:ext cx="7777497" cy="4051118"/>
          </a:xfrm>
          <a:prstGeom prst="rect">
            <a:avLst/>
          </a:prstGeom>
        </p:spPr>
      </p:pic>
      <p:sp>
        <p:nvSpPr>
          <p:cNvPr id="21" name="Rectangle 20">
            <a:extLst>
              <a:ext uri="{FF2B5EF4-FFF2-40B4-BE49-F238E27FC236}">
                <a16:creationId xmlns:a16="http://schemas.microsoft.com/office/drawing/2014/main" id="{6C8B2C8B-90C6-4499-A31A-63A513950EB5}"/>
              </a:ext>
            </a:extLst>
          </p:cNvPr>
          <p:cNvSpPr/>
          <p:nvPr/>
        </p:nvSpPr>
        <p:spPr>
          <a:xfrm>
            <a:off x="1655482" y="280894"/>
            <a:ext cx="8833224" cy="8486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mj-lt"/>
              </a:rPr>
              <a:t>Calculate UCL and LCL</a:t>
            </a:r>
            <a:endParaRPr lang="en-US" sz="4000" dirty="0">
              <a:solidFill>
                <a:schemeClr val="tx1"/>
              </a:solidFill>
              <a:latin typeface="+mj-lt"/>
            </a:endParaRPr>
          </a:p>
        </p:txBody>
      </p:sp>
      <p:pic>
        <p:nvPicPr>
          <p:cNvPr id="26" name="Audio 25">
            <a:hlinkClick r:id="" action="ppaction://media"/>
            <a:extLst>
              <a:ext uri="{FF2B5EF4-FFF2-40B4-BE49-F238E27FC236}">
                <a16:creationId xmlns:a16="http://schemas.microsoft.com/office/drawing/2014/main" id="{E80EAF48-107E-4EA2-88AC-5AE8C9B508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027795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16795"/>
    </mc:Choice>
    <mc:Fallback>
      <p:transition spd="slow" advTm="116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7E90856-798D-4519-96BF-81B925565A69}"/>
              </a:ext>
            </a:extLst>
          </p:cNvPr>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Plot Data</a:t>
            </a:r>
          </a:p>
        </p:txBody>
      </p:sp>
      <p:pic>
        <p:nvPicPr>
          <p:cNvPr id="6" name="Picture 5">
            <a:extLst>
              <a:ext uri="{FF2B5EF4-FFF2-40B4-BE49-F238E27FC236}">
                <a16:creationId xmlns:a16="http://schemas.microsoft.com/office/drawing/2014/main" id="{9E4F242F-91BA-4365-AB3E-B4FCE84AB2F0}"/>
              </a:ext>
            </a:extLst>
          </p:cNvPr>
          <p:cNvPicPr>
            <a:picLocks noChangeAspect="1"/>
          </p:cNvPicPr>
          <p:nvPr/>
        </p:nvPicPr>
        <p:blipFill>
          <a:blip r:embed="rId5"/>
          <a:stretch>
            <a:fillRect/>
          </a:stretch>
        </p:blipFill>
        <p:spPr>
          <a:xfrm>
            <a:off x="902447" y="2753935"/>
            <a:ext cx="10656047" cy="2511335"/>
          </a:xfrm>
          <a:prstGeom prst="rect">
            <a:avLst/>
          </a:prstGeom>
        </p:spPr>
      </p:pic>
      <p:pic>
        <p:nvPicPr>
          <p:cNvPr id="7" name="Audio 6">
            <a:hlinkClick r:id="" action="ppaction://media"/>
            <a:extLst>
              <a:ext uri="{FF2B5EF4-FFF2-40B4-BE49-F238E27FC236}">
                <a16:creationId xmlns:a16="http://schemas.microsoft.com/office/drawing/2014/main" id="{8D43F3EA-4971-437C-B100-63483692A0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898907013"/>
      </p:ext>
    </p:extLst>
  </p:cSld>
  <p:clrMapOvr>
    <a:masterClrMapping/>
  </p:clrMapOvr>
  <mc:AlternateContent xmlns:mc="http://schemas.openxmlformats.org/markup-compatibility/2006">
    <mc:Choice xmlns:p14="http://schemas.microsoft.com/office/powerpoint/2010/main" Requires="p14">
      <p:transition spd="slow" p14:dur="2000" advTm="35478"/>
    </mc:Choice>
    <mc:Fallback>
      <p:transition spd="slow" advTm="35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22B641-5999-477E-9BCB-7DA657BD2128}"/>
              </a:ext>
            </a:extLst>
          </p:cNvPr>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Control Chart for Rate of Vaccination in Brookedale Medical Center</a:t>
            </a:r>
          </a:p>
        </p:txBody>
      </p:sp>
      <p:pic>
        <p:nvPicPr>
          <p:cNvPr id="4" name="Picture 3">
            <a:extLst>
              <a:ext uri="{FF2B5EF4-FFF2-40B4-BE49-F238E27FC236}">
                <a16:creationId xmlns:a16="http://schemas.microsoft.com/office/drawing/2014/main" id="{20F25D5F-A037-48B5-B878-8D5C07B5C25C}"/>
              </a:ext>
            </a:extLst>
          </p:cNvPr>
          <p:cNvPicPr>
            <a:picLocks noChangeAspect="1"/>
          </p:cNvPicPr>
          <p:nvPr/>
        </p:nvPicPr>
        <p:blipFill>
          <a:blip r:embed="rId5"/>
          <a:stretch>
            <a:fillRect/>
          </a:stretch>
        </p:blipFill>
        <p:spPr>
          <a:xfrm>
            <a:off x="71718" y="2524861"/>
            <a:ext cx="11881223" cy="4361793"/>
          </a:xfrm>
          <a:prstGeom prst="rect">
            <a:avLst/>
          </a:prstGeom>
        </p:spPr>
      </p:pic>
      <p:pic>
        <p:nvPicPr>
          <p:cNvPr id="5" name="Audio 4">
            <a:hlinkClick r:id="" action="ppaction://media"/>
            <a:extLst>
              <a:ext uri="{FF2B5EF4-FFF2-40B4-BE49-F238E27FC236}">
                <a16:creationId xmlns:a16="http://schemas.microsoft.com/office/drawing/2014/main" id="{2394BC7D-7795-45A2-94F9-46D730206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229857434"/>
      </p:ext>
    </p:extLst>
  </p:cSld>
  <p:clrMapOvr>
    <a:masterClrMapping/>
  </p:clrMapOvr>
  <mc:AlternateContent xmlns:mc="http://schemas.openxmlformats.org/markup-compatibility/2006">
    <mc:Choice xmlns:p14="http://schemas.microsoft.com/office/powerpoint/2010/main" Requires="p14">
      <p:transition spd="slow" p14:dur="2000" advTm="32839"/>
    </mc:Choice>
    <mc:Fallback>
      <p:transition spd="slow" advTm="32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C3F879-DE7F-4B90-B03A-8402540B7FBD}"/>
              </a:ext>
            </a:extLst>
          </p:cNvPr>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Question</a:t>
            </a:r>
          </a:p>
        </p:txBody>
      </p:sp>
      <p:sp>
        <p:nvSpPr>
          <p:cNvPr id="3" name="Content Placeholder 2">
            <a:extLst>
              <a:ext uri="{FF2B5EF4-FFF2-40B4-BE49-F238E27FC236}">
                <a16:creationId xmlns:a16="http://schemas.microsoft.com/office/drawing/2014/main" id="{C3665FBB-F559-4634-9F72-BADF312ECD23}"/>
              </a:ext>
            </a:extLst>
          </p:cNvPr>
          <p:cNvSpPr>
            <a:spLocks noGrp="1"/>
          </p:cNvSpPr>
          <p:nvPr>
            <p:ph idx="1"/>
          </p:nvPr>
        </p:nvSpPr>
        <p:spPr>
          <a:xfrm>
            <a:off x="1179226" y="2753936"/>
            <a:ext cx="10325480" cy="3670770"/>
          </a:xfrm>
        </p:spPr>
        <p:txBody>
          <a:bodyPr>
            <a:normAutofit fontScale="92500" lnSpcReduction="10000"/>
          </a:bodyPr>
          <a:lstStyle/>
          <a:p>
            <a:r>
              <a:rPr lang="en-US" sz="2000" b="0" i="0" dirty="0">
                <a:solidFill>
                  <a:srgbClr val="000000"/>
                </a:solidFill>
                <a:effectLst/>
                <a:latin typeface="Arial" panose="020B0604020202020204" pitchFamily="34" charset="0"/>
              </a:rPr>
              <a:t>In this assignment, you are asked to examine percentage of healthcare workers given influenza vaccination for preventive care. This is a patient safety measure for timely and effective care. Following Donabedian’s domains of quality (structure, process, outcome), this measure falls under the process domain. “Process refers to the way in which diagnoses, treatments, practices to avoid harm to patients and other care are rendered – whether steps known to be effective in preventing infections and medical errors, for example, are built into hospital routine.” The CDC states that during 2019-2020 flu season, flu vaccination coverage among health care personnel was 80.6%, similar to coverage during the past five seasons (77.3% -81.1%). The IMM-3-FAC-ADHPCT measure is defined as percentage of healthcare workers given influenza vaccination</a:t>
            </a:r>
            <a:r>
              <a:rPr lang="en-US" sz="1400" b="0" i="0" dirty="0">
                <a:solidFill>
                  <a:srgbClr val="000000"/>
                </a:solidFill>
                <a:effectLst/>
                <a:latin typeface="Arial" panose="020B0604020202020204" pitchFamily="34" charset="0"/>
              </a:rPr>
              <a:t>.</a:t>
            </a:r>
          </a:p>
          <a:p>
            <a:pPr algn="l">
              <a:buFont typeface="Arial" panose="020B0604020202020204" pitchFamily="34" charset="0"/>
              <a:buChar char="•"/>
            </a:pPr>
            <a:r>
              <a:rPr lang="en-US" sz="1800" b="0" i="0" dirty="0">
                <a:solidFill>
                  <a:srgbClr val="000000"/>
                </a:solidFill>
                <a:effectLst/>
                <a:latin typeface="Arial" panose="020B0604020202020204" pitchFamily="34" charset="0"/>
              </a:rPr>
              <a:t>Construct a control chart showing percentage of health care professional's vaccination over time in "Brookdale Hospital Medical Center" in New York; this is provider ID "330233".  </a:t>
            </a:r>
          </a:p>
          <a:p>
            <a:pPr algn="l">
              <a:buFont typeface="Arial" panose="020B0604020202020204" pitchFamily="34" charset="0"/>
              <a:buChar char="•"/>
            </a:pPr>
            <a:r>
              <a:rPr lang="en-US" sz="1800" b="0" i="0" dirty="0">
                <a:solidFill>
                  <a:srgbClr val="000000"/>
                </a:solidFill>
                <a:effectLst/>
                <a:latin typeface="Arial" panose="020B0604020202020204" pitchFamily="34" charset="0"/>
              </a:rPr>
              <a:t>Estimate the control limits based on the "Presbyterian Hospital" in New York; this is provider ID "330101".</a:t>
            </a:r>
          </a:p>
          <a:p>
            <a:endParaRPr lang="en-US" sz="1400" b="0" i="0" dirty="0">
              <a:solidFill>
                <a:srgbClr val="000000"/>
              </a:solidFill>
              <a:effectLst/>
              <a:latin typeface="Arial" panose="020B0604020202020204" pitchFamily="34" charset="0"/>
            </a:endParaRPr>
          </a:p>
          <a:p>
            <a:endParaRPr lang="en-US" sz="1400" b="0" i="0" dirty="0">
              <a:solidFill>
                <a:srgbClr val="000000"/>
              </a:solidFill>
              <a:effectLst/>
              <a:latin typeface="Arial" panose="020B0604020202020204" pitchFamily="34" charset="0"/>
            </a:endParaRPr>
          </a:p>
          <a:p>
            <a:endParaRPr lang="en-US" sz="2000" dirty="0">
              <a:solidFill>
                <a:srgbClr val="000000"/>
              </a:solidFill>
            </a:endParaRPr>
          </a:p>
        </p:txBody>
      </p:sp>
      <p:pic>
        <p:nvPicPr>
          <p:cNvPr id="5" name="Audio 4">
            <a:hlinkClick r:id="" action="ppaction://media"/>
            <a:extLst>
              <a:ext uri="{FF2B5EF4-FFF2-40B4-BE49-F238E27FC236}">
                <a16:creationId xmlns:a16="http://schemas.microsoft.com/office/drawing/2014/main" id="{6B3B02B0-89BF-441E-8708-916654D57F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2285388065"/>
      </p:ext>
    </p:extLst>
  </p:cSld>
  <p:clrMapOvr>
    <a:masterClrMapping/>
  </p:clrMapOvr>
  <mc:AlternateContent xmlns:mc="http://schemas.openxmlformats.org/markup-compatibility/2006">
    <mc:Choice xmlns:p14="http://schemas.microsoft.com/office/powerpoint/2010/main" Requires="p14">
      <p:transition spd="slow" p14:dur="2000" advTm="24198"/>
    </mc:Choice>
    <mc:Fallback>
      <p:transition spd="slow" advTm="24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0D30B42-4A4B-43CE-8C5F-AA4E2484320D}"/>
              </a:ext>
            </a:extLst>
          </p:cNvPr>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Datasets</a:t>
            </a:r>
          </a:p>
        </p:txBody>
      </p:sp>
      <p:sp>
        <p:nvSpPr>
          <p:cNvPr id="9" name="TextBox 8">
            <a:extLst>
              <a:ext uri="{FF2B5EF4-FFF2-40B4-BE49-F238E27FC236}">
                <a16:creationId xmlns:a16="http://schemas.microsoft.com/office/drawing/2014/main" id="{B87CD64F-D427-4B95-A7BD-A377E2E1589F}"/>
              </a:ext>
            </a:extLst>
          </p:cNvPr>
          <p:cNvSpPr txBox="1"/>
          <p:nvPr/>
        </p:nvSpPr>
        <p:spPr>
          <a:xfrm>
            <a:off x="2521727" y="5826010"/>
            <a:ext cx="7023556" cy="369332"/>
          </a:xfrm>
          <a:prstGeom prst="rect">
            <a:avLst/>
          </a:prstGeom>
          <a:noFill/>
        </p:spPr>
        <p:txBody>
          <a:bodyPr wrap="square">
            <a:spAutoFit/>
          </a:bodyPr>
          <a:lstStyle/>
          <a:p>
            <a:r>
              <a:rPr lang="en-US" dirty="0"/>
              <a:t>http://openonlinecourses.com/spc/Comparison%20of%20Rates.html</a:t>
            </a:r>
          </a:p>
        </p:txBody>
      </p:sp>
      <p:pic>
        <p:nvPicPr>
          <p:cNvPr id="11" name="Picture 10">
            <a:extLst>
              <a:ext uri="{FF2B5EF4-FFF2-40B4-BE49-F238E27FC236}">
                <a16:creationId xmlns:a16="http://schemas.microsoft.com/office/drawing/2014/main" id="{A2320C17-4FF6-4EAA-886D-77C6BCDB2BA1}"/>
              </a:ext>
            </a:extLst>
          </p:cNvPr>
          <p:cNvPicPr>
            <a:picLocks noChangeAspect="1"/>
          </p:cNvPicPr>
          <p:nvPr/>
        </p:nvPicPr>
        <p:blipFill>
          <a:blip r:embed="rId5"/>
          <a:stretch>
            <a:fillRect/>
          </a:stretch>
        </p:blipFill>
        <p:spPr>
          <a:xfrm>
            <a:off x="407862" y="2269555"/>
            <a:ext cx="11432469" cy="3170796"/>
          </a:xfrm>
          <a:prstGeom prst="rect">
            <a:avLst/>
          </a:prstGeom>
        </p:spPr>
      </p:pic>
      <p:pic>
        <p:nvPicPr>
          <p:cNvPr id="12" name="Audio 11">
            <a:hlinkClick r:id="" action="ppaction://media"/>
            <a:extLst>
              <a:ext uri="{FF2B5EF4-FFF2-40B4-BE49-F238E27FC236}">
                <a16:creationId xmlns:a16="http://schemas.microsoft.com/office/drawing/2014/main" id="{4202022E-4B96-467E-B17B-313595E889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367277227"/>
      </p:ext>
    </p:extLst>
  </p:cSld>
  <p:clrMapOvr>
    <a:masterClrMapping/>
  </p:clrMapOvr>
  <mc:AlternateContent xmlns:mc="http://schemas.openxmlformats.org/markup-compatibility/2006">
    <mc:Choice xmlns:p14="http://schemas.microsoft.com/office/powerpoint/2010/main" Requires="p14">
      <p:transition spd="slow" p14:dur="2000" advTm="19754"/>
    </mc:Choice>
    <mc:Fallback>
      <p:transition spd="slow" advTm="19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5FF019A-A198-4A55-86B7-4C0953852C3E}"/>
              </a:ext>
            </a:extLst>
          </p:cNvPr>
          <p:cNvPicPr>
            <a:picLocks noChangeAspect="1"/>
          </p:cNvPicPr>
          <p:nvPr/>
        </p:nvPicPr>
        <p:blipFill>
          <a:blip r:embed="rId5"/>
          <a:stretch>
            <a:fillRect/>
          </a:stretch>
        </p:blipFill>
        <p:spPr>
          <a:xfrm>
            <a:off x="4632785" y="2490606"/>
            <a:ext cx="7558911" cy="1355025"/>
          </a:xfrm>
          <a:prstGeom prst="rect">
            <a:avLst/>
          </a:prstGeom>
        </p:spPr>
      </p:pic>
      <p:pic>
        <p:nvPicPr>
          <p:cNvPr id="6" name="Picture 5">
            <a:extLst>
              <a:ext uri="{FF2B5EF4-FFF2-40B4-BE49-F238E27FC236}">
                <a16:creationId xmlns:a16="http://schemas.microsoft.com/office/drawing/2014/main" id="{A6040337-E4F3-4539-86E7-2F09507AEBAA}"/>
              </a:ext>
            </a:extLst>
          </p:cNvPr>
          <p:cNvPicPr>
            <a:picLocks noChangeAspect="1"/>
          </p:cNvPicPr>
          <p:nvPr/>
        </p:nvPicPr>
        <p:blipFill>
          <a:blip r:embed="rId6"/>
          <a:stretch>
            <a:fillRect/>
          </a:stretch>
        </p:blipFill>
        <p:spPr>
          <a:xfrm>
            <a:off x="164354" y="2473776"/>
            <a:ext cx="4267200" cy="1316711"/>
          </a:xfrm>
          <a:prstGeom prst="rect">
            <a:avLst/>
          </a:prstGeom>
        </p:spPr>
      </p:pic>
      <p:sp>
        <p:nvSpPr>
          <p:cNvPr id="2" name="Title 1">
            <a:extLst>
              <a:ext uri="{FF2B5EF4-FFF2-40B4-BE49-F238E27FC236}">
                <a16:creationId xmlns:a16="http://schemas.microsoft.com/office/drawing/2014/main" id="{6A52C24E-BDD5-46FB-92A8-C2E066D1D907}"/>
              </a:ext>
            </a:extLst>
          </p:cNvPr>
          <p:cNvSpPr>
            <a:spLocks noGrp="1"/>
          </p:cNvSpPr>
          <p:nvPr>
            <p:ph type="title"/>
          </p:nvPr>
        </p:nvSpPr>
        <p:spPr>
          <a:xfrm>
            <a:off x="1179226" y="826680"/>
            <a:ext cx="9833548" cy="1325563"/>
          </a:xfrm>
        </p:spPr>
        <p:txBody>
          <a:bodyPr vert="horz" lIns="91440" tIns="45720" rIns="91440" bIns="45720" rtlCol="0">
            <a:normAutofit/>
          </a:bodyPr>
          <a:lstStyle/>
          <a:p>
            <a:pPr algn="ctr"/>
            <a:r>
              <a:rPr lang="en-US" sz="4000" dirty="0">
                <a:solidFill>
                  <a:srgbClr val="FFFFFF"/>
                </a:solidFill>
              </a:rPr>
              <a:t>Import libraries and Datasets</a:t>
            </a:r>
          </a:p>
        </p:txBody>
      </p:sp>
      <p:pic>
        <p:nvPicPr>
          <p:cNvPr id="9" name="Picture 8">
            <a:extLst>
              <a:ext uri="{FF2B5EF4-FFF2-40B4-BE49-F238E27FC236}">
                <a16:creationId xmlns:a16="http://schemas.microsoft.com/office/drawing/2014/main" id="{464618A0-C0DA-4A53-B893-B74D2ECD9A2E}"/>
              </a:ext>
            </a:extLst>
          </p:cNvPr>
          <p:cNvPicPr>
            <a:picLocks noChangeAspect="1"/>
          </p:cNvPicPr>
          <p:nvPr/>
        </p:nvPicPr>
        <p:blipFill>
          <a:blip r:embed="rId7"/>
          <a:stretch>
            <a:fillRect/>
          </a:stretch>
        </p:blipFill>
        <p:spPr>
          <a:xfrm>
            <a:off x="1045881" y="5558118"/>
            <a:ext cx="10553023" cy="1135329"/>
          </a:xfrm>
          <a:prstGeom prst="rect">
            <a:avLst/>
          </a:prstGeom>
        </p:spPr>
      </p:pic>
      <p:pic>
        <p:nvPicPr>
          <p:cNvPr id="11" name="Picture 10">
            <a:extLst>
              <a:ext uri="{FF2B5EF4-FFF2-40B4-BE49-F238E27FC236}">
                <a16:creationId xmlns:a16="http://schemas.microsoft.com/office/drawing/2014/main" id="{586D6345-75E6-4635-906A-080EC7C0AB4E}"/>
              </a:ext>
            </a:extLst>
          </p:cNvPr>
          <p:cNvPicPr>
            <a:picLocks noChangeAspect="1"/>
          </p:cNvPicPr>
          <p:nvPr/>
        </p:nvPicPr>
        <p:blipFill>
          <a:blip r:embed="rId8"/>
          <a:stretch>
            <a:fillRect/>
          </a:stretch>
        </p:blipFill>
        <p:spPr>
          <a:xfrm>
            <a:off x="980141" y="4024165"/>
            <a:ext cx="10419679" cy="1300276"/>
          </a:xfrm>
          <a:prstGeom prst="rect">
            <a:avLst/>
          </a:prstGeom>
        </p:spPr>
      </p:pic>
      <p:sp>
        <p:nvSpPr>
          <p:cNvPr id="12" name="Arrow: Right 11">
            <a:extLst>
              <a:ext uri="{FF2B5EF4-FFF2-40B4-BE49-F238E27FC236}">
                <a16:creationId xmlns:a16="http://schemas.microsoft.com/office/drawing/2014/main" id="{DEEC35DF-9EB5-4BF1-9A44-C9B6613A42B6}"/>
              </a:ext>
            </a:extLst>
          </p:cNvPr>
          <p:cNvSpPr/>
          <p:nvPr/>
        </p:nvSpPr>
        <p:spPr>
          <a:xfrm>
            <a:off x="111688" y="4674303"/>
            <a:ext cx="934191" cy="466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2018</a:t>
            </a:r>
          </a:p>
        </p:txBody>
      </p:sp>
      <p:sp>
        <p:nvSpPr>
          <p:cNvPr id="16" name="Arrow: Right 15">
            <a:extLst>
              <a:ext uri="{FF2B5EF4-FFF2-40B4-BE49-F238E27FC236}">
                <a16:creationId xmlns:a16="http://schemas.microsoft.com/office/drawing/2014/main" id="{7E652FDC-490E-4F26-9FB1-64481DFD4C9D}"/>
              </a:ext>
            </a:extLst>
          </p:cNvPr>
          <p:cNvSpPr/>
          <p:nvPr/>
        </p:nvSpPr>
        <p:spPr>
          <a:xfrm>
            <a:off x="111689" y="6090554"/>
            <a:ext cx="934191" cy="466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2020</a:t>
            </a:r>
          </a:p>
        </p:txBody>
      </p:sp>
      <p:pic>
        <p:nvPicPr>
          <p:cNvPr id="22" name="Audio 21">
            <a:hlinkClick r:id="" action="ppaction://media"/>
            <a:extLst>
              <a:ext uri="{FF2B5EF4-FFF2-40B4-BE49-F238E27FC236}">
                <a16:creationId xmlns:a16="http://schemas.microsoft.com/office/drawing/2014/main" id="{882E197F-054C-4C72-8760-66214F7173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793369144"/>
      </p:ext>
    </p:extLst>
  </p:cSld>
  <p:clrMapOvr>
    <a:masterClrMapping/>
  </p:clrMapOvr>
  <mc:AlternateContent xmlns:mc="http://schemas.openxmlformats.org/markup-compatibility/2006">
    <mc:Choice xmlns:p14="http://schemas.microsoft.com/office/powerpoint/2010/main" Requires="p14">
      <p:transition spd="slow" p14:dur="2000" advTm="50905"/>
    </mc:Choice>
    <mc:Fallback>
      <p:transition spd="slow" advTm="50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49998E-A51E-4856-8019-6DC5B3B70363}"/>
              </a:ext>
            </a:extLst>
          </p:cNvPr>
          <p:cNvSpPr>
            <a:spLocks noGrp="1"/>
          </p:cNvSpPr>
          <p:nvPr>
            <p:ph type="title"/>
          </p:nvPr>
        </p:nvSpPr>
        <p:spPr>
          <a:xfrm>
            <a:off x="811699" y="367849"/>
            <a:ext cx="3814090" cy="1293610"/>
          </a:xfrm>
          <a:solidFill>
            <a:schemeClr val="accent1"/>
          </a:solidFill>
        </p:spPr>
        <p:txBody>
          <a:bodyPr vert="horz" lIns="91440" tIns="45720" rIns="91440" bIns="45720" rtlCol="0" anchor="b">
            <a:normAutofit/>
          </a:bodyPr>
          <a:lstStyle/>
          <a:p>
            <a:r>
              <a:rPr lang="en-US" sz="4200" dirty="0">
                <a:solidFill>
                  <a:schemeClr val="bg1"/>
                </a:solidFill>
              </a:rPr>
              <a:t>Filter Brook Dale Hospital Center</a:t>
            </a:r>
          </a:p>
        </p:txBody>
      </p:sp>
      <p:sp>
        <p:nvSpPr>
          <p:cNvPr id="53" name="Rectangle 5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F49CE81-B2F4-47B2-9D4A-886DCE0A84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56" name="Rectangle 64">
              <a:extLst>
                <a:ext uri="{FF2B5EF4-FFF2-40B4-BE49-F238E27FC236}">
                  <a16:creationId xmlns:a16="http://schemas.microsoft.com/office/drawing/2014/main" id="{4BE32177-3EAD-42DA-997C-8DAE1BFEE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A0DEE160-9825-4DB5-8188-911AC13EA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9C5FEDB5-0AEE-40E4-9CA6-6718B956D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1A11DF2D-1D4B-45DA-906B-2A1F84C99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B6A5BAC0-9806-4124-A584-7F924A658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A8F6BFA3-38BE-4F0A-94D9-EF0E6EA01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BE6BCF21-959F-419E-BCA4-B20AF92EF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54B6E037-E222-42EB-9AEB-C45EF2090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A0494426-372E-42B8-87E1-170F1B596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14DB5AB5-5D73-4375-8CF4-DF4B7A5D7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009B2A6E-6D36-4A9A-AFAA-CF4D85914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5DC0718-B29F-47A6-931F-F0EF9FA99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a:extLst>
                <a:ext uri="{FF2B5EF4-FFF2-40B4-BE49-F238E27FC236}">
                  <a16:creationId xmlns:a16="http://schemas.microsoft.com/office/drawing/2014/main" id="{AAED958D-AFCC-4BEF-818A-EFF7E41D1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a:extLst>
                <a:ext uri="{FF2B5EF4-FFF2-40B4-BE49-F238E27FC236}">
                  <a16:creationId xmlns:a16="http://schemas.microsoft.com/office/drawing/2014/main" id="{C216DD5A-D1AE-429E-937E-456A50345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4">
              <a:extLst>
                <a:ext uri="{FF2B5EF4-FFF2-40B4-BE49-F238E27FC236}">
                  <a16:creationId xmlns:a16="http://schemas.microsoft.com/office/drawing/2014/main" id="{A845B253-9DEE-45AC-AADA-FAA6812C3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6">
              <a:extLst>
                <a:ext uri="{FF2B5EF4-FFF2-40B4-BE49-F238E27FC236}">
                  <a16:creationId xmlns:a16="http://schemas.microsoft.com/office/drawing/2014/main" id="{CE7B6CBF-757B-4B55-84CB-062B712D3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4">
              <a:extLst>
                <a:ext uri="{FF2B5EF4-FFF2-40B4-BE49-F238E27FC236}">
                  <a16:creationId xmlns:a16="http://schemas.microsoft.com/office/drawing/2014/main" id="{2CC28C7A-EF33-43D3-90CD-DCAC92546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6">
              <a:extLst>
                <a:ext uri="{FF2B5EF4-FFF2-40B4-BE49-F238E27FC236}">
                  <a16:creationId xmlns:a16="http://schemas.microsoft.com/office/drawing/2014/main" id="{BC0C9DCF-F15B-4B7A-A16B-37B4335E6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4">
              <a:extLst>
                <a:ext uri="{FF2B5EF4-FFF2-40B4-BE49-F238E27FC236}">
                  <a16:creationId xmlns:a16="http://schemas.microsoft.com/office/drawing/2014/main" id="{94991FD1-406A-4958-87D4-8DFA9FEA4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6">
              <a:extLst>
                <a:ext uri="{FF2B5EF4-FFF2-40B4-BE49-F238E27FC236}">
                  <a16:creationId xmlns:a16="http://schemas.microsoft.com/office/drawing/2014/main" id="{5CD32F69-27AD-4088-877C-E2A40F8B0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6BB88730-8E62-465E-ACC8-5B6CE1489A0A}"/>
              </a:ext>
            </a:extLst>
          </p:cNvPr>
          <p:cNvPicPr>
            <a:picLocks noChangeAspect="1"/>
          </p:cNvPicPr>
          <p:nvPr/>
        </p:nvPicPr>
        <p:blipFill>
          <a:blip r:embed="rId4"/>
          <a:stretch>
            <a:fillRect/>
          </a:stretch>
        </p:blipFill>
        <p:spPr>
          <a:xfrm>
            <a:off x="1688541" y="2235313"/>
            <a:ext cx="9508087" cy="1497523"/>
          </a:xfrm>
          <a:prstGeom prst="rect">
            <a:avLst/>
          </a:prstGeom>
        </p:spPr>
      </p:pic>
      <p:sp>
        <p:nvSpPr>
          <p:cNvPr id="77" name="Rectangle 7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6A626C3-B61B-4B7E-8499-8DB2B73720E6}"/>
              </a:ext>
            </a:extLst>
          </p:cNvPr>
          <p:cNvPicPr>
            <a:picLocks noChangeAspect="1"/>
          </p:cNvPicPr>
          <p:nvPr/>
        </p:nvPicPr>
        <p:blipFill>
          <a:blip r:embed="rId5"/>
          <a:stretch>
            <a:fillRect/>
          </a:stretch>
        </p:blipFill>
        <p:spPr>
          <a:xfrm>
            <a:off x="2813248" y="3883261"/>
            <a:ext cx="6707270" cy="2895927"/>
          </a:xfrm>
          <a:prstGeom prst="rect">
            <a:avLst/>
          </a:prstGeom>
        </p:spPr>
      </p:pic>
      <p:pic>
        <p:nvPicPr>
          <p:cNvPr id="4" name="Content Placeholder 3">
            <a:extLst>
              <a:ext uri="{FF2B5EF4-FFF2-40B4-BE49-F238E27FC236}">
                <a16:creationId xmlns:a16="http://schemas.microsoft.com/office/drawing/2014/main" id="{CAF46A36-6AAD-42EA-AA11-A0A3E6DEBD5D}"/>
              </a:ext>
            </a:extLst>
          </p:cNvPr>
          <p:cNvPicPr>
            <a:picLocks noChangeAspect="1"/>
          </p:cNvPicPr>
          <p:nvPr/>
        </p:nvPicPr>
        <p:blipFill>
          <a:blip r:embed="rId6"/>
          <a:stretch>
            <a:fillRect/>
          </a:stretch>
        </p:blipFill>
        <p:spPr>
          <a:xfrm>
            <a:off x="5103906" y="380872"/>
            <a:ext cx="5586942" cy="1704016"/>
          </a:xfrm>
          <a:prstGeom prst="rect">
            <a:avLst/>
          </a:prstGeom>
        </p:spPr>
      </p:pic>
      <p:pic>
        <p:nvPicPr>
          <p:cNvPr id="9" name="Audio 8">
            <a:hlinkClick r:id="" action="ppaction://media"/>
            <a:extLst>
              <a:ext uri="{FF2B5EF4-FFF2-40B4-BE49-F238E27FC236}">
                <a16:creationId xmlns:a16="http://schemas.microsoft.com/office/drawing/2014/main" id="{6CB719CE-CDBB-45DA-AB08-EACA4F18EC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485731236"/>
      </p:ext>
    </p:extLst>
  </p:cSld>
  <p:clrMapOvr>
    <a:masterClrMapping/>
  </p:clrMapOvr>
  <mc:AlternateContent xmlns:mc="http://schemas.openxmlformats.org/markup-compatibility/2006">
    <mc:Choice xmlns:p14="http://schemas.microsoft.com/office/powerpoint/2010/main" Requires="p14">
      <p:transition spd="slow" p14:dur="2000" advTm="48815"/>
    </mc:Choice>
    <mc:Fallback>
      <p:transition spd="slow" advTm="48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49998E-A51E-4856-8019-6DC5B3B70363}"/>
              </a:ext>
            </a:extLst>
          </p:cNvPr>
          <p:cNvSpPr>
            <a:spLocks noGrp="1"/>
          </p:cNvSpPr>
          <p:nvPr>
            <p:ph type="title"/>
          </p:nvPr>
        </p:nvSpPr>
        <p:spPr>
          <a:xfrm>
            <a:off x="811698" y="367849"/>
            <a:ext cx="5003408" cy="1540648"/>
          </a:xfrm>
          <a:solidFill>
            <a:schemeClr val="accent1"/>
          </a:solidFill>
        </p:spPr>
        <p:txBody>
          <a:bodyPr vert="horz" lIns="91440" tIns="45720" rIns="91440" bIns="45720" rtlCol="0" anchor="b">
            <a:normAutofit/>
          </a:bodyPr>
          <a:lstStyle/>
          <a:p>
            <a:r>
              <a:rPr lang="en-US" sz="4200" dirty="0">
                <a:solidFill>
                  <a:schemeClr val="bg1"/>
                </a:solidFill>
              </a:rPr>
              <a:t>Filter NY Presbyterian Hospital</a:t>
            </a:r>
          </a:p>
        </p:txBody>
      </p:sp>
      <p:sp>
        <p:nvSpPr>
          <p:cNvPr id="53" name="Rectangle 5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F49CE81-B2F4-47B2-9D4A-886DCE0A84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56" name="Rectangle 64">
              <a:extLst>
                <a:ext uri="{FF2B5EF4-FFF2-40B4-BE49-F238E27FC236}">
                  <a16:creationId xmlns:a16="http://schemas.microsoft.com/office/drawing/2014/main" id="{4BE32177-3EAD-42DA-997C-8DAE1BFEE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66">
              <a:extLst>
                <a:ext uri="{FF2B5EF4-FFF2-40B4-BE49-F238E27FC236}">
                  <a16:creationId xmlns:a16="http://schemas.microsoft.com/office/drawing/2014/main" id="{A0DEE160-9825-4DB5-8188-911AC13EA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64">
              <a:extLst>
                <a:ext uri="{FF2B5EF4-FFF2-40B4-BE49-F238E27FC236}">
                  <a16:creationId xmlns:a16="http://schemas.microsoft.com/office/drawing/2014/main" id="{9C5FEDB5-0AEE-40E4-9CA6-6718B956D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66">
              <a:extLst>
                <a:ext uri="{FF2B5EF4-FFF2-40B4-BE49-F238E27FC236}">
                  <a16:creationId xmlns:a16="http://schemas.microsoft.com/office/drawing/2014/main" id="{1A11DF2D-1D4B-45DA-906B-2A1F84C99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64">
              <a:extLst>
                <a:ext uri="{FF2B5EF4-FFF2-40B4-BE49-F238E27FC236}">
                  <a16:creationId xmlns:a16="http://schemas.microsoft.com/office/drawing/2014/main" id="{B6A5BAC0-9806-4124-A584-7F924A658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6">
              <a:extLst>
                <a:ext uri="{FF2B5EF4-FFF2-40B4-BE49-F238E27FC236}">
                  <a16:creationId xmlns:a16="http://schemas.microsoft.com/office/drawing/2014/main" id="{A8F6BFA3-38BE-4F0A-94D9-EF0E6EA01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4">
              <a:extLst>
                <a:ext uri="{FF2B5EF4-FFF2-40B4-BE49-F238E27FC236}">
                  <a16:creationId xmlns:a16="http://schemas.microsoft.com/office/drawing/2014/main" id="{BE6BCF21-959F-419E-BCA4-B20AF92EF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6">
              <a:extLst>
                <a:ext uri="{FF2B5EF4-FFF2-40B4-BE49-F238E27FC236}">
                  <a16:creationId xmlns:a16="http://schemas.microsoft.com/office/drawing/2014/main" id="{54B6E037-E222-42EB-9AEB-C45EF2090A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4">
              <a:extLst>
                <a:ext uri="{FF2B5EF4-FFF2-40B4-BE49-F238E27FC236}">
                  <a16:creationId xmlns:a16="http://schemas.microsoft.com/office/drawing/2014/main" id="{A0494426-372E-42B8-87E1-170F1B596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6">
              <a:extLst>
                <a:ext uri="{FF2B5EF4-FFF2-40B4-BE49-F238E27FC236}">
                  <a16:creationId xmlns:a16="http://schemas.microsoft.com/office/drawing/2014/main" id="{14DB5AB5-5D73-4375-8CF4-DF4B7A5D7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4">
              <a:extLst>
                <a:ext uri="{FF2B5EF4-FFF2-40B4-BE49-F238E27FC236}">
                  <a16:creationId xmlns:a16="http://schemas.microsoft.com/office/drawing/2014/main" id="{009B2A6E-6D36-4A9A-AFAA-CF4D859147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5DC0718-B29F-47A6-931F-F0EF9FA99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4">
              <a:extLst>
                <a:ext uri="{FF2B5EF4-FFF2-40B4-BE49-F238E27FC236}">
                  <a16:creationId xmlns:a16="http://schemas.microsoft.com/office/drawing/2014/main" id="{AAED958D-AFCC-4BEF-818A-EFF7E41D1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6">
              <a:extLst>
                <a:ext uri="{FF2B5EF4-FFF2-40B4-BE49-F238E27FC236}">
                  <a16:creationId xmlns:a16="http://schemas.microsoft.com/office/drawing/2014/main" id="{C216DD5A-D1AE-429E-937E-456A50345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4">
              <a:extLst>
                <a:ext uri="{FF2B5EF4-FFF2-40B4-BE49-F238E27FC236}">
                  <a16:creationId xmlns:a16="http://schemas.microsoft.com/office/drawing/2014/main" id="{A845B253-9DEE-45AC-AADA-FAA6812C3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66">
              <a:extLst>
                <a:ext uri="{FF2B5EF4-FFF2-40B4-BE49-F238E27FC236}">
                  <a16:creationId xmlns:a16="http://schemas.microsoft.com/office/drawing/2014/main" id="{CE7B6CBF-757B-4B55-84CB-062B712D3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64">
              <a:extLst>
                <a:ext uri="{FF2B5EF4-FFF2-40B4-BE49-F238E27FC236}">
                  <a16:creationId xmlns:a16="http://schemas.microsoft.com/office/drawing/2014/main" id="{2CC28C7A-EF33-43D3-90CD-DCAC92546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66">
              <a:extLst>
                <a:ext uri="{FF2B5EF4-FFF2-40B4-BE49-F238E27FC236}">
                  <a16:creationId xmlns:a16="http://schemas.microsoft.com/office/drawing/2014/main" id="{BC0C9DCF-F15B-4B7A-A16B-37B4335E6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64">
              <a:extLst>
                <a:ext uri="{FF2B5EF4-FFF2-40B4-BE49-F238E27FC236}">
                  <a16:creationId xmlns:a16="http://schemas.microsoft.com/office/drawing/2014/main" id="{94991FD1-406A-4958-87D4-8DFA9FEA4C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6">
              <a:extLst>
                <a:ext uri="{FF2B5EF4-FFF2-40B4-BE49-F238E27FC236}">
                  <a16:creationId xmlns:a16="http://schemas.microsoft.com/office/drawing/2014/main" id="{5CD32F69-27AD-4088-877C-E2A40F8B0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93FE386-D4F9-44ED-8186-A47FAD3E3740}"/>
              </a:ext>
            </a:extLst>
          </p:cNvPr>
          <p:cNvPicPr>
            <a:picLocks noChangeAspect="1"/>
          </p:cNvPicPr>
          <p:nvPr/>
        </p:nvPicPr>
        <p:blipFill>
          <a:blip r:embed="rId4"/>
          <a:stretch>
            <a:fillRect/>
          </a:stretch>
        </p:blipFill>
        <p:spPr>
          <a:xfrm>
            <a:off x="6519769" y="367849"/>
            <a:ext cx="5319619" cy="1393875"/>
          </a:xfrm>
          <a:prstGeom prst="rect">
            <a:avLst/>
          </a:prstGeom>
        </p:spPr>
      </p:pic>
      <p:pic>
        <p:nvPicPr>
          <p:cNvPr id="10" name="Picture 9">
            <a:extLst>
              <a:ext uri="{FF2B5EF4-FFF2-40B4-BE49-F238E27FC236}">
                <a16:creationId xmlns:a16="http://schemas.microsoft.com/office/drawing/2014/main" id="{113D2B5D-1400-4D3C-BC05-AB16AA083961}"/>
              </a:ext>
            </a:extLst>
          </p:cNvPr>
          <p:cNvPicPr>
            <a:picLocks noChangeAspect="1"/>
          </p:cNvPicPr>
          <p:nvPr/>
        </p:nvPicPr>
        <p:blipFill>
          <a:blip r:embed="rId5"/>
          <a:stretch>
            <a:fillRect/>
          </a:stretch>
        </p:blipFill>
        <p:spPr>
          <a:xfrm>
            <a:off x="2117776" y="4284788"/>
            <a:ext cx="8941446" cy="2573211"/>
          </a:xfrm>
          <a:prstGeom prst="rect">
            <a:avLst/>
          </a:prstGeom>
        </p:spPr>
      </p:pic>
      <p:pic>
        <p:nvPicPr>
          <p:cNvPr id="11" name="Picture 10">
            <a:extLst>
              <a:ext uri="{FF2B5EF4-FFF2-40B4-BE49-F238E27FC236}">
                <a16:creationId xmlns:a16="http://schemas.microsoft.com/office/drawing/2014/main" id="{CB633D0F-1AB9-46EA-8C5B-E173141C2E6D}"/>
              </a:ext>
            </a:extLst>
          </p:cNvPr>
          <p:cNvPicPr>
            <a:picLocks noChangeAspect="1"/>
          </p:cNvPicPr>
          <p:nvPr/>
        </p:nvPicPr>
        <p:blipFill>
          <a:blip r:embed="rId6"/>
          <a:stretch>
            <a:fillRect/>
          </a:stretch>
        </p:blipFill>
        <p:spPr>
          <a:xfrm>
            <a:off x="898347" y="2143967"/>
            <a:ext cx="11242843" cy="889483"/>
          </a:xfrm>
          <a:prstGeom prst="rect">
            <a:avLst/>
          </a:prstGeom>
        </p:spPr>
      </p:pic>
      <p:pic>
        <p:nvPicPr>
          <p:cNvPr id="12" name="Picture 11">
            <a:extLst>
              <a:ext uri="{FF2B5EF4-FFF2-40B4-BE49-F238E27FC236}">
                <a16:creationId xmlns:a16="http://schemas.microsoft.com/office/drawing/2014/main" id="{FFBF7D3B-BD0A-46E8-BAC4-74410E1336A0}"/>
              </a:ext>
            </a:extLst>
          </p:cNvPr>
          <p:cNvPicPr>
            <a:picLocks noChangeAspect="1"/>
          </p:cNvPicPr>
          <p:nvPr/>
        </p:nvPicPr>
        <p:blipFill>
          <a:blip r:embed="rId7"/>
          <a:stretch>
            <a:fillRect/>
          </a:stretch>
        </p:blipFill>
        <p:spPr>
          <a:xfrm>
            <a:off x="898347" y="3013062"/>
            <a:ext cx="10919012" cy="1347830"/>
          </a:xfrm>
          <a:prstGeom prst="rect">
            <a:avLst/>
          </a:prstGeom>
        </p:spPr>
      </p:pic>
      <p:pic>
        <p:nvPicPr>
          <p:cNvPr id="13" name="Audio 12">
            <a:hlinkClick r:id="" action="ppaction://media"/>
            <a:extLst>
              <a:ext uri="{FF2B5EF4-FFF2-40B4-BE49-F238E27FC236}">
                <a16:creationId xmlns:a16="http://schemas.microsoft.com/office/drawing/2014/main" id="{2A2E3263-2C40-4477-9A3B-7DF3D79D35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918594343"/>
      </p:ext>
    </p:extLst>
  </p:cSld>
  <p:clrMapOvr>
    <a:masterClrMapping/>
  </p:clrMapOvr>
  <mc:AlternateContent xmlns:mc="http://schemas.openxmlformats.org/markup-compatibility/2006">
    <mc:Choice xmlns:p14="http://schemas.microsoft.com/office/powerpoint/2010/main" Requires="p14">
      <p:transition spd="slow" p14:dur="2000" advTm="50918"/>
    </mc:Choice>
    <mc:Fallback>
      <p:transition spd="slow" advTm="50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4812FD9-6A8D-439D-897E-C07DC6A1A7F7}"/>
              </a:ext>
            </a:extLst>
          </p:cNvPr>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Rename Columns of 2019 and 2020 for both data sets</a:t>
            </a:r>
          </a:p>
        </p:txBody>
      </p:sp>
      <p:pic>
        <p:nvPicPr>
          <p:cNvPr id="4" name="Picture 3">
            <a:extLst>
              <a:ext uri="{FF2B5EF4-FFF2-40B4-BE49-F238E27FC236}">
                <a16:creationId xmlns:a16="http://schemas.microsoft.com/office/drawing/2014/main" id="{3629E63B-255B-4837-A486-7B907E284459}"/>
              </a:ext>
            </a:extLst>
          </p:cNvPr>
          <p:cNvPicPr>
            <a:picLocks noChangeAspect="1"/>
          </p:cNvPicPr>
          <p:nvPr/>
        </p:nvPicPr>
        <p:blipFill>
          <a:blip r:embed="rId5"/>
          <a:stretch>
            <a:fillRect/>
          </a:stretch>
        </p:blipFill>
        <p:spPr>
          <a:xfrm>
            <a:off x="274918" y="2345233"/>
            <a:ext cx="11833026" cy="2779968"/>
          </a:xfrm>
          <a:prstGeom prst="rect">
            <a:avLst/>
          </a:prstGeom>
        </p:spPr>
      </p:pic>
      <p:pic>
        <p:nvPicPr>
          <p:cNvPr id="5" name="Picture 4">
            <a:extLst>
              <a:ext uri="{FF2B5EF4-FFF2-40B4-BE49-F238E27FC236}">
                <a16:creationId xmlns:a16="http://schemas.microsoft.com/office/drawing/2014/main" id="{4BBDE715-997C-4182-B89C-7BC05B73B6A5}"/>
              </a:ext>
            </a:extLst>
          </p:cNvPr>
          <p:cNvPicPr>
            <a:picLocks noChangeAspect="1"/>
          </p:cNvPicPr>
          <p:nvPr/>
        </p:nvPicPr>
        <p:blipFill>
          <a:blip r:embed="rId6"/>
          <a:stretch>
            <a:fillRect/>
          </a:stretch>
        </p:blipFill>
        <p:spPr>
          <a:xfrm>
            <a:off x="355601" y="5169646"/>
            <a:ext cx="5593977" cy="1688353"/>
          </a:xfrm>
          <a:prstGeom prst="rect">
            <a:avLst/>
          </a:prstGeom>
        </p:spPr>
      </p:pic>
      <p:pic>
        <p:nvPicPr>
          <p:cNvPr id="6" name="Picture 5">
            <a:extLst>
              <a:ext uri="{FF2B5EF4-FFF2-40B4-BE49-F238E27FC236}">
                <a16:creationId xmlns:a16="http://schemas.microsoft.com/office/drawing/2014/main" id="{B08AF28F-305E-4B4D-B1D3-1D1AF8A91B84}"/>
              </a:ext>
            </a:extLst>
          </p:cNvPr>
          <p:cNvPicPr>
            <a:picLocks noChangeAspect="1"/>
          </p:cNvPicPr>
          <p:nvPr/>
        </p:nvPicPr>
        <p:blipFill>
          <a:blip r:embed="rId7"/>
          <a:stretch>
            <a:fillRect/>
          </a:stretch>
        </p:blipFill>
        <p:spPr>
          <a:xfrm>
            <a:off x="5761317" y="5390776"/>
            <a:ext cx="6251389" cy="1207247"/>
          </a:xfrm>
          <a:prstGeom prst="rect">
            <a:avLst/>
          </a:prstGeom>
        </p:spPr>
      </p:pic>
      <p:pic>
        <p:nvPicPr>
          <p:cNvPr id="7" name="Audio 6">
            <a:hlinkClick r:id="" action="ppaction://media"/>
            <a:extLst>
              <a:ext uri="{FF2B5EF4-FFF2-40B4-BE49-F238E27FC236}">
                <a16:creationId xmlns:a16="http://schemas.microsoft.com/office/drawing/2014/main" id="{2DCB7D9E-5FF5-4A14-A519-55F3238F0CC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798772362"/>
      </p:ext>
    </p:extLst>
  </p:cSld>
  <p:clrMapOvr>
    <a:masterClrMapping/>
  </p:clrMapOvr>
  <mc:AlternateContent xmlns:mc="http://schemas.openxmlformats.org/markup-compatibility/2006">
    <mc:Choice xmlns:p14="http://schemas.microsoft.com/office/powerpoint/2010/main" Requires="p14">
      <p:transition spd="slow" p14:dur="2000" advTm="44810"/>
    </mc:Choice>
    <mc:Fallback>
      <p:transition spd="slow" advTm="44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Rectangle 16">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D30B42-4A4B-43CE-8C5F-AA4E2484320D}"/>
              </a:ext>
            </a:extLst>
          </p:cNvPr>
          <p:cNvSpPr>
            <a:spLocks noGrp="1"/>
          </p:cNvSpPr>
          <p:nvPr>
            <p:ph type="title"/>
          </p:nvPr>
        </p:nvSpPr>
        <p:spPr>
          <a:xfrm>
            <a:off x="999204" y="239059"/>
            <a:ext cx="10714260" cy="537882"/>
          </a:xfrm>
        </p:spPr>
        <p:txBody>
          <a:bodyPr vert="horz" lIns="91440" tIns="45720" rIns="91440" bIns="45720" rtlCol="0" anchor="b">
            <a:normAutofit fontScale="90000"/>
          </a:bodyPr>
          <a:lstStyle/>
          <a:p>
            <a:pPr algn="ctr"/>
            <a:r>
              <a:rPr lang="en-US" sz="3700" dirty="0">
                <a:solidFill>
                  <a:srgbClr val="FFFFFF"/>
                </a:solidFill>
              </a:rPr>
              <a:t>Combine datasets into 1 </a:t>
            </a:r>
            <a:r>
              <a:rPr lang="en-US" sz="3700" dirty="0" err="1">
                <a:solidFill>
                  <a:srgbClr val="FFFFFF"/>
                </a:solidFill>
              </a:rPr>
              <a:t>dataframe</a:t>
            </a:r>
            <a:r>
              <a:rPr lang="en-US" sz="3700" dirty="0">
                <a:solidFill>
                  <a:srgbClr val="FFFFFF"/>
                </a:solidFill>
              </a:rPr>
              <a:t> for each hospital</a:t>
            </a:r>
          </a:p>
        </p:txBody>
      </p:sp>
      <p:sp>
        <p:nvSpPr>
          <p:cNvPr id="25" name="Rectangle 24">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A969AD-7279-4CF4-A0B4-E57FF7605EBC}"/>
              </a:ext>
            </a:extLst>
          </p:cNvPr>
          <p:cNvPicPr>
            <a:picLocks noChangeAspect="1"/>
          </p:cNvPicPr>
          <p:nvPr/>
        </p:nvPicPr>
        <p:blipFill>
          <a:blip r:embed="rId4"/>
          <a:stretch>
            <a:fillRect/>
          </a:stretch>
        </p:blipFill>
        <p:spPr>
          <a:xfrm>
            <a:off x="2970664" y="2874326"/>
            <a:ext cx="6771340" cy="3744615"/>
          </a:xfrm>
          <a:prstGeom prst="rect">
            <a:avLst/>
          </a:prstGeom>
        </p:spPr>
      </p:pic>
      <p:sp>
        <p:nvSpPr>
          <p:cNvPr id="5" name="Arrow: Right 4">
            <a:extLst>
              <a:ext uri="{FF2B5EF4-FFF2-40B4-BE49-F238E27FC236}">
                <a16:creationId xmlns:a16="http://schemas.microsoft.com/office/drawing/2014/main" id="{41E4837E-DAA4-4953-BE30-D8E3DE219175}"/>
              </a:ext>
            </a:extLst>
          </p:cNvPr>
          <p:cNvSpPr/>
          <p:nvPr/>
        </p:nvSpPr>
        <p:spPr>
          <a:xfrm>
            <a:off x="305304" y="4203167"/>
            <a:ext cx="2632707" cy="466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Brookdale Hospital</a:t>
            </a:r>
          </a:p>
        </p:txBody>
      </p:sp>
      <p:sp>
        <p:nvSpPr>
          <p:cNvPr id="6" name="Oval 5">
            <a:extLst>
              <a:ext uri="{FF2B5EF4-FFF2-40B4-BE49-F238E27FC236}">
                <a16:creationId xmlns:a16="http://schemas.microsoft.com/office/drawing/2014/main" id="{9EDBDEB4-8F57-4EFE-BA1A-453928939B64}"/>
              </a:ext>
            </a:extLst>
          </p:cNvPr>
          <p:cNvSpPr/>
          <p:nvPr/>
        </p:nvSpPr>
        <p:spPr>
          <a:xfrm>
            <a:off x="0" y="4885984"/>
            <a:ext cx="2982259" cy="17469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Above is only for Brookdale Hospital Center. Please follow same code for Presbyterian Hospital data</a:t>
            </a:r>
          </a:p>
        </p:txBody>
      </p:sp>
      <p:pic>
        <p:nvPicPr>
          <p:cNvPr id="14" name="Picture 13">
            <a:extLst>
              <a:ext uri="{FF2B5EF4-FFF2-40B4-BE49-F238E27FC236}">
                <a16:creationId xmlns:a16="http://schemas.microsoft.com/office/drawing/2014/main" id="{AD9D4BE4-A803-431B-80C2-31B28BAEB1BC}"/>
              </a:ext>
            </a:extLst>
          </p:cNvPr>
          <p:cNvPicPr>
            <a:picLocks noChangeAspect="1"/>
          </p:cNvPicPr>
          <p:nvPr/>
        </p:nvPicPr>
        <p:blipFill>
          <a:blip r:embed="rId5"/>
          <a:stretch>
            <a:fillRect/>
          </a:stretch>
        </p:blipFill>
        <p:spPr>
          <a:xfrm>
            <a:off x="2287701" y="660517"/>
            <a:ext cx="7823200" cy="2151097"/>
          </a:xfrm>
          <a:prstGeom prst="rect">
            <a:avLst/>
          </a:prstGeom>
        </p:spPr>
      </p:pic>
      <p:pic>
        <p:nvPicPr>
          <p:cNvPr id="20" name="Audio 19">
            <a:hlinkClick r:id="" action="ppaction://media"/>
            <a:extLst>
              <a:ext uri="{FF2B5EF4-FFF2-40B4-BE49-F238E27FC236}">
                <a16:creationId xmlns:a16="http://schemas.microsoft.com/office/drawing/2014/main" id="{786A2044-BF23-4BDC-9171-163FB93F32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537676422"/>
      </p:ext>
    </p:extLst>
  </p:cSld>
  <p:clrMapOvr>
    <a:masterClrMapping/>
  </p:clrMapOvr>
  <mc:AlternateContent xmlns:mc="http://schemas.openxmlformats.org/markup-compatibility/2006">
    <mc:Choice xmlns:p14="http://schemas.microsoft.com/office/powerpoint/2010/main" Requires="p14">
      <p:transition spd="slow" p14:dur="2000" advTm="24321"/>
    </mc:Choice>
    <mc:Fallback>
      <p:transition spd="slow" advTm="24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5A0F45A-0A28-4298-805D-CE7FCA826BA7}"/>
              </a:ext>
            </a:extLst>
          </p:cNvPr>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Convert Data types to allow calculation</a:t>
            </a:r>
          </a:p>
        </p:txBody>
      </p:sp>
      <p:pic>
        <p:nvPicPr>
          <p:cNvPr id="5" name="Picture 4">
            <a:extLst>
              <a:ext uri="{FF2B5EF4-FFF2-40B4-BE49-F238E27FC236}">
                <a16:creationId xmlns:a16="http://schemas.microsoft.com/office/drawing/2014/main" id="{74BA7EA3-5F79-4501-9092-A4A262C1E0AB}"/>
              </a:ext>
            </a:extLst>
          </p:cNvPr>
          <p:cNvPicPr>
            <a:picLocks noChangeAspect="1"/>
          </p:cNvPicPr>
          <p:nvPr/>
        </p:nvPicPr>
        <p:blipFill>
          <a:blip r:embed="rId5"/>
          <a:stretch>
            <a:fillRect/>
          </a:stretch>
        </p:blipFill>
        <p:spPr>
          <a:xfrm>
            <a:off x="3063875" y="4416990"/>
            <a:ext cx="4042148" cy="2365087"/>
          </a:xfrm>
          <a:prstGeom prst="rect">
            <a:avLst/>
          </a:prstGeom>
        </p:spPr>
      </p:pic>
      <p:sp>
        <p:nvSpPr>
          <p:cNvPr id="6" name="Oval 5">
            <a:extLst>
              <a:ext uri="{FF2B5EF4-FFF2-40B4-BE49-F238E27FC236}">
                <a16:creationId xmlns:a16="http://schemas.microsoft.com/office/drawing/2014/main" id="{9C70EEE5-C277-4942-9511-27D83EA4EBD1}"/>
              </a:ext>
            </a:extLst>
          </p:cNvPr>
          <p:cNvSpPr/>
          <p:nvPr/>
        </p:nvSpPr>
        <p:spPr>
          <a:xfrm>
            <a:off x="7906871" y="4769224"/>
            <a:ext cx="4042148" cy="19124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Above is only for Brookdale Hospital Center. Please follow same code for Presbyterian Hospital data</a:t>
            </a:r>
          </a:p>
        </p:txBody>
      </p:sp>
      <p:pic>
        <p:nvPicPr>
          <p:cNvPr id="9" name="Picture 8">
            <a:extLst>
              <a:ext uri="{FF2B5EF4-FFF2-40B4-BE49-F238E27FC236}">
                <a16:creationId xmlns:a16="http://schemas.microsoft.com/office/drawing/2014/main" id="{E5FC5958-F3C2-4C29-9FE9-BE6D624C6F27}"/>
              </a:ext>
            </a:extLst>
          </p:cNvPr>
          <p:cNvPicPr>
            <a:picLocks noChangeAspect="1"/>
          </p:cNvPicPr>
          <p:nvPr/>
        </p:nvPicPr>
        <p:blipFill>
          <a:blip r:embed="rId6"/>
          <a:stretch>
            <a:fillRect/>
          </a:stretch>
        </p:blipFill>
        <p:spPr>
          <a:xfrm>
            <a:off x="738706" y="2531780"/>
            <a:ext cx="10714284" cy="1755132"/>
          </a:xfrm>
          <a:prstGeom prst="rect">
            <a:avLst/>
          </a:prstGeom>
        </p:spPr>
      </p:pic>
      <p:pic>
        <p:nvPicPr>
          <p:cNvPr id="11" name="Audio 10">
            <a:hlinkClick r:id="" action="ppaction://media"/>
            <a:extLst>
              <a:ext uri="{FF2B5EF4-FFF2-40B4-BE49-F238E27FC236}">
                <a16:creationId xmlns:a16="http://schemas.microsoft.com/office/drawing/2014/main" id="{F285BC8E-9A0F-435A-9113-D012CD16F7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752356373"/>
      </p:ext>
    </p:extLst>
  </p:cSld>
  <p:clrMapOvr>
    <a:masterClrMapping/>
  </p:clrMapOvr>
  <mc:AlternateContent xmlns:mc="http://schemas.openxmlformats.org/markup-compatibility/2006">
    <mc:Choice xmlns:p14="http://schemas.microsoft.com/office/powerpoint/2010/main" Requires="p14">
      <p:transition spd="slow" p14:dur="2000" advTm="39767"/>
    </mc:Choice>
    <mc:Fallback>
      <p:transition spd="slow" advTm="39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334</Words>
  <Application>Microsoft Office PowerPoint</Application>
  <PresentationFormat>Widescreen</PresentationFormat>
  <Paragraphs>24</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Teach One: Comparison of Rates</vt:lpstr>
      <vt:lpstr>Question</vt:lpstr>
      <vt:lpstr>Datasets</vt:lpstr>
      <vt:lpstr>Import libraries and Datasets</vt:lpstr>
      <vt:lpstr>Filter Brook Dale Hospital Center</vt:lpstr>
      <vt:lpstr>Filter NY Presbyterian Hospital</vt:lpstr>
      <vt:lpstr>Rename Columns of 2019 and 2020 for both data sets</vt:lpstr>
      <vt:lpstr>Combine datasets into 1 dataframe for each hospital</vt:lpstr>
      <vt:lpstr>Convert Data types to allow calculation</vt:lpstr>
      <vt:lpstr>Calculate Midway: ( [Measure Start Date] + [Measure End Data] ) / 2 </vt:lpstr>
      <vt:lpstr>PowerPoint Presentation</vt:lpstr>
      <vt:lpstr>Plot Data</vt:lpstr>
      <vt:lpstr>Control Chart for Rate of Vaccination in Brookedale Medical Center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 One: Comparison of Rates</dc:title>
  <dc:creator>Debora Vito</dc:creator>
  <cp:lastModifiedBy>Debora Vito</cp:lastModifiedBy>
  <cp:revision>5</cp:revision>
  <dcterms:created xsi:type="dcterms:W3CDTF">2020-11-06T19:52:09Z</dcterms:created>
  <dcterms:modified xsi:type="dcterms:W3CDTF">2020-11-06T23:29:03Z</dcterms:modified>
</cp:coreProperties>
</file>