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5"/>
  </p:notesMasterIdLst>
  <p:sldIdLst>
    <p:sldId id="256" r:id="rId2"/>
    <p:sldId id="259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70E0"/>
    <a:srgbClr val="B0E686"/>
    <a:srgbClr val="FAED5C"/>
    <a:srgbClr val="999999"/>
    <a:srgbClr val="FAB16C"/>
    <a:srgbClr val="A6D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6" autoAdjust="0"/>
    <p:restoredTop sz="72453" autoAdjust="0"/>
  </p:normalViewPr>
  <p:slideViewPr>
    <p:cSldViewPr snapToGrid="0">
      <p:cViewPr varScale="1">
        <p:scale>
          <a:sx n="58" d="100"/>
          <a:sy n="58" d="100"/>
        </p:scale>
        <p:origin x="15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226AD-A675-41F8-A35E-E7F19E247E2F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C99EC-93CA-4154-AF58-823A479CE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53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altLang="en-US" sz="1200" dirty="0"/>
              <a:t>These</a:t>
            </a:r>
            <a:r>
              <a:rPr lang="en-US" altLang="en-US" sz="1200" baseline="0" dirty="0"/>
              <a:t> events should be </a:t>
            </a:r>
            <a:r>
              <a:rPr lang="en-US" altLang="en-US" sz="1200" dirty="0"/>
              <a:t>mutually exclusive meaning that the two events could not occur together. 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1200" dirty="0"/>
              <a:t>These events should</a:t>
            </a:r>
            <a:r>
              <a:rPr lang="en-US" altLang="en-US" sz="1200" baseline="0" dirty="0"/>
              <a:t> be </a:t>
            </a:r>
            <a:r>
              <a:rPr lang="en-US" altLang="en-US" sz="1200" dirty="0"/>
              <a:t>exhaustive events,</a:t>
            </a:r>
            <a:r>
              <a:rPr lang="en-US" altLang="en-US" sz="1200" baseline="0" dirty="0"/>
              <a:t> meaning that one of the two events must occur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The event is not rare, meaning the probability of it occurring exceeds 5% for each time period</a:t>
            </a:r>
            <a:endParaRPr lang="en-US" altLang="en-US" sz="1200" baseline="0" dirty="0"/>
          </a:p>
          <a:p>
            <a:pPr marL="228600" indent="-228600">
              <a:buFont typeface="+mj-lt"/>
              <a:buAutoNum type="arabicPeriod"/>
            </a:pPr>
            <a:r>
              <a:rPr lang="en-US" altLang="en-US" sz="1200" dirty="0"/>
              <a:t>The observations should be independent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The probability of the event does change over time</a:t>
            </a:r>
            <a:endParaRPr lang="en-US" alt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C99EC-93CA-4154-AF58-823A479CE6E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51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C99EC-93CA-4154-AF58-823A479CE6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1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altLang="en-US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Arial" panose="020B0604020202020204" pitchFamily="34" charset="0"/>
              </a:rPr>
              <a:t>Always check and clean your data before starting any calculations or analysis.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C99EC-93CA-4154-AF58-823A479CE6E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910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C99EC-93CA-4154-AF58-823A479CE6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72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C99EC-93CA-4154-AF58-823A479CE6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45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C99EC-93CA-4154-AF58-823A479CE6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26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C99EC-93CA-4154-AF58-823A479CE6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84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C99EC-93CA-4154-AF58-823A479CE6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99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C99EC-93CA-4154-AF58-823A479CE6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72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C99EC-93CA-4154-AF58-823A479CE6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9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Tuesday, October 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1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Tuesday, October 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835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hyperlink" Target="http://www.ttable.org/student-t-value-calculator.html" TargetMode="External"/><Relationship Id="rId4" Type="http://schemas.openxmlformats.org/officeDocument/2006/relationships/hyperlink" Target="https://www.sjsu.edu/faculty/gerstman/StatPrimer/t-table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89847892-76AA-44AB-8288-C681D1696F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39" b="16134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C3140B-EEF5-49EE-A7F4-E1BD3BBC1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235131"/>
            <a:ext cx="5015638" cy="3289269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Risk-Adjusted P-Chart Using Python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6238F-B7C6-430A-BFCE-DA862266E5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830398"/>
            <a:ext cx="5015638" cy="1219439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Author and Narrator: Sara Scannell</a:t>
            </a:r>
          </a:p>
          <a:p>
            <a:r>
              <a:rPr lang="en-US" sz="1900" dirty="0">
                <a:solidFill>
                  <a:schemeClr val="bg1"/>
                </a:solidFill>
              </a:rPr>
              <a:t>Part of HAP 752 taught by Farrokh Alemi, PhD.</a:t>
            </a:r>
          </a:p>
          <a:p>
            <a:r>
              <a:rPr lang="en-US" sz="1900" dirty="0">
                <a:solidFill>
                  <a:schemeClr val="bg1"/>
                </a:solidFill>
              </a:rPr>
              <a:t>George Mason University</a:t>
            </a:r>
          </a:p>
        </p:txBody>
      </p:sp>
    </p:spTree>
    <p:extLst>
      <p:ext uri="{BB962C8B-B14F-4D97-AF65-F5344CB8AC3E}">
        <p14:creationId xmlns:p14="http://schemas.microsoft.com/office/powerpoint/2010/main" val="730129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A031A3-FD2A-4D8F-91CC-40362AAA8650}"/>
              </a:ext>
            </a:extLst>
          </p:cNvPr>
          <p:cNvSpPr txBox="1"/>
          <p:nvPr/>
        </p:nvSpPr>
        <p:spPr>
          <a:xfrm>
            <a:off x="872986" y="243556"/>
            <a:ext cx="104460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Step 4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107E54C-0041-4D46-B8BC-4A755FAF2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45" y="2274837"/>
            <a:ext cx="5494447" cy="2800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+mj-lt"/>
                <a:cs typeface="Arial" panose="020B0604020202020204" pitchFamily="34" charset="0"/>
              </a:rPr>
              <a:t>Get T-Values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###### Step 4 Get T-Values ######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## Two-tailed T-value = value found in table using Degrees of Freedom and Alpha. For our test, we will be using Alpha = 0.05.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## Degrees of freedom = Number of Cases-1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 calculate degrees of freedom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</a:t>
            </a:r>
            <a:r>
              <a:rPr lang="en-US" altLang="en-US" sz="1200" dirty="0" err="1">
                <a:solidFill>
                  <a:srgbClr val="B0E686"/>
                </a:solidFill>
                <a:latin typeface="+mj-lt"/>
              </a:rPr>
              <a:t>DoF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</a:t>
            </a:r>
            <a:r>
              <a:rPr lang="en-US" altLang="en-US" sz="1200" dirty="0">
                <a:latin typeface="+mj-lt"/>
              </a:rPr>
              <a:t>]=df1[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'N'</a:t>
            </a:r>
            <a:r>
              <a:rPr lang="en-US" altLang="en-US" sz="1200" dirty="0">
                <a:latin typeface="+mj-lt"/>
              </a:rPr>
              <a:t>]-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 insert t-value from table (this can be found online) 5dof=2.5705, 3dof=3.1824, 2dof=4.3027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'T-value'</a:t>
            </a:r>
            <a:r>
              <a:rPr lang="en-US" altLang="en-US" sz="1200" dirty="0">
                <a:latin typeface="+mj-lt"/>
              </a:rPr>
              <a:t>]=[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2</a:t>
            </a:r>
            <a:r>
              <a:rPr lang="en-US" altLang="en-US" sz="1200" dirty="0">
                <a:latin typeface="+mj-lt"/>
              </a:rPr>
              <a:t>.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5705</a:t>
            </a:r>
            <a:r>
              <a:rPr lang="en-US" altLang="en-US" sz="1200" dirty="0">
                <a:latin typeface="+mj-lt"/>
              </a:rPr>
              <a:t>,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2</a:t>
            </a:r>
            <a:r>
              <a:rPr lang="en-US" altLang="en-US" sz="1200" dirty="0">
                <a:latin typeface="+mj-lt"/>
              </a:rPr>
              <a:t>.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5705</a:t>
            </a:r>
            <a:r>
              <a:rPr lang="en-US" altLang="en-US" sz="1200" dirty="0">
                <a:latin typeface="+mj-lt"/>
              </a:rPr>
              <a:t>,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3</a:t>
            </a:r>
            <a:r>
              <a:rPr lang="en-US" altLang="en-US" sz="1200" dirty="0">
                <a:latin typeface="+mj-lt"/>
              </a:rPr>
              <a:t>.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1824</a:t>
            </a:r>
            <a:r>
              <a:rPr lang="en-US" altLang="en-US" sz="1200" dirty="0">
                <a:latin typeface="+mj-lt"/>
              </a:rPr>
              <a:t>,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3</a:t>
            </a:r>
            <a:r>
              <a:rPr lang="en-US" altLang="en-US" sz="1200" dirty="0">
                <a:latin typeface="+mj-lt"/>
              </a:rPr>
              <a:t>.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1824</a:t>
            </a:r>
            <a:r>
              <a:rPr lang="en-US" altLang="en-US" sz="1200" dirty="0">
                <a:latin typeface="+mj-lt"/>
              </a:rPr>
              <a:t>,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2</a:t>
            </a:r>
            <a:r>
              <a:rPr lang="en-US" altLang="en-US" sz="1200" dirty="0">
                <a:latin typeface="+mj-lt"/>
              </a:rPr>
              <a:t>.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5705</a:t>
            </a:r>
            <a:r>
              <a:rPr lang="en-US" altLang="en-US" sz="1200" dirty="0">
                <a:latin typeface="+mj-lt"/>
              </a:rPr>
              <a:t>,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4</a:t>
            </a:r>
            <a:r>
              <a:rPr lang="en-US" altLang="en-US" sz="1200" dirty="0">
                <a:latin typeface="+mj-lt"/>
              </a:rPr>
              <a:t>.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3027</a:t>
            </a:r>
            <a:r>
              <a:rPr lang="en-US" altLang="en-US" sz="1200" dirty="0">
                <a:latin typeface="+mj-lt"/>
              </a:rPr>
              <a:t>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444A2A-E365-4546-BF5F-42F0D4FCF5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1574" y="1262341"/>
            <a:ext cx="4377439" cy="156337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2E9325D-8A89-469C-9BAE-9B3010FFE6BE}"/>
              </a:ext>
            </a:extLst>
          </p:cNvPr>
          <p:cNvSpPr/>
          <p:nvPr/>
        </p:nvSpPr>
        <p:spPr>
          <a:xfrm>
            <a:off x="6082292" y="2825712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50" dirty="0"/>
              <a:t>T-table Source: </a:t>
            </a:r>
            <a:r>
              <a:rPr lang="en-US" sz="1050" dirty="0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https://www.sjsu.edu/faculty/gerstman/StatPrimer/t-table.pdf</a:t>
            </a:r>
            <a:r>
              <a:rPr lang="en-US" sz="105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6C4670-A1F7-497E-AC9E-9F8C6453A108}"/>
              </a:ext>
            </a:extLst>
          </p:cNvPr>
          <p:cNvSpPr/>
          <p:nvPr/>
        </p:nvSpPr>
        <p:spPr>
          <a:xfrm>
            <a:off x="6383069" y="3182778"/>
            <a:ext cx="549444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T-Value Calculator Resource</a:t>
            </a:r>
          </a:p>
          <a:p>
            <a:pPr algn="ctr"/>
            <a:r>
              <a:rPr lang="en-US" sz="1200" dirty="0">
                <a:solidFill>
                  <a:srgbClr val="FFFF00"/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http://www.ttable.org/student-t-value-calculator.html</a:t>
            </a:r>
            <a:r>
              <a:rPr lang="en-US" sz="1200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25C1DA4-EFCE-4DE4-B8F7-C14230393725}"/>
              </a:ext>
            </a:extLst>
          </p:cNvPr>
          <p:cNvCxnSpPr>
            <a:cxnSpLocks/>
          </p:cNvCxnSpPr>
          <p:nvPr/>
        </p:nvCxnSpPr>
        <p:spPr>
          <a:xfrm flipV="1">
            <a:off x="5869858" y="2143432"/>
            <a:ext cx="855407" cy="68228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E0FCB9F-7327-4B4C-90C4-3C5ACB2631B8}"/>
              </a:ext>
            </a:extLst>
          </p:cNvPr>
          <p:cNvCxnSpPr>
            <a:cxnSpLocks/>
          </p:cNvCxnSpPr>
          <p:nvPr/>
        </p:nvCxnSpPr>
        <p:spPr>
          <a:xfrm>
            <a:off x="3028335" y="3902016"/>
            <a:ext cx="4817807" cy="561829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F01E092-1CC6-4AB9-A7CC-58931DC47544}"/>
              </a:ext>
            </a:extLst>
          </p:cNvPr>
          <p:cNvCxnSpPr>
            <a:cxnSpLocks/>
          </p:cNvCxnSpPr>
          <p:nvPr/>
        </p:nvCxnSpPr>
        <p:spPr>
          <a:xfrm flipV="1">
            <a:off x="5270090" y="4463845"/>
            <a:ext cx="2576052" cy="316275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0BC801FD-7EDF-49F9-915B-0801A3B241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39729" y="3902016"/>
            <a:ext cx="13811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624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A031A3-FD2A-4D8F-91CC-40362AAA8650}"/>
              </a:ext>
            </a:extLst>
          </p:cNvPr>
          <p:cNvSpPr txBox="1"/>
          <p:nvPr/>
        </p:nvSpPr>
        <p:spPr>
          <a:xfrm>
            <a:off x="872986" y="243556"/>
            <a:ext cx="104460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Step 5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107E54C-0041-4D46-B8BC-4A755FAF2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28" y="1751617"/>
            <a:ext cx="5494447" cy="3354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+mj-lt"/>
                <a:cs typeface="Arial" panose="020B0604020202020204" pitchFamily="34" charset="0"/>
              </a:rPr>
              <a:t>Calculate Control Limits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###### Step 5 Calculate Control Limits ######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## UCL = Expected Rate + (T-value * Expected Deviation)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## LCL = Expected Rate - (T-value * Expected Deviation)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## Any limit that is a negative value is changed to 0 (negatives are impossible in probability)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## Any limit that is &gt;1 is changed to 1 (The highest possible probability is 1)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 calculating UCL and LCL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'UCL'</a:t>
            </a:r>
            <a:r>
              <a:rPr lang="en-US" altLang="en-US" sz="1200" dirty="0">
                <a:latin typeface="+mj-lt"/>
              </a:rPr>
              <a:t>]=(df1[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'Exp Rate'</a:t>
            </a:r>
            <a:r>
              <a:rPr lang="en-US" altLang="en-US" sz="1200" dirty="0">
                <a:latin typeface="+mj-lt"/>
              </a:rPr>
              <a:t>]+(df1[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'T-value'</a:t>
            </a:r>
            <a:r>
              <a:rPr lang="en-US" altLang="en-US" sz="1200" dirty="0">
                <a:latin typeface="+mj-lt"/>
              </a:rPr>
              <a:t>]*df1[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'Exp </a:t>
            </a:r>
            <a:r>
              <a:rPr lang="en-US" altLang="en-US" sz="1200" dirty="0" err="1">
                <a:solidFill>
                  <a:srgbClr val="B0E686"/>
                </a:solidFill>
                <a:latin typeface="+mj-lt"/>
              </a:rPr>
              <a:t>Stdev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</a:t>
            </a:r>
            <a:r>
              <a:rPr lang="en-US" altLang="en-US" sz="1200" dirty="0">
                <a:latin typeface="+mj-lt"/>
              </a:rPr>
              <a:t>]))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'LCL'</a:t>
            </a:r>
            <a:r>
              <a:rPr lang="en-US" altLang="en-US" sz="1200" dirty="0">
                <a:latin typeface="+mj-lt"/>
              </a:rPr>
              <a:t>]=(df1[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'Exp Rate'</a:t>
            </a:r>
            <a:r>
              <a:rPr lang="en-US" altLang="en-US" sz="1200" dirty="0">
                <a:latin typeface="+mj-lt"/>
              </a:rPr>
              <a:t>]-(df1[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'T-value'</a:t>
            </a:r>
            <a:r>
              <a:rPr lang="en-US" altLang="en-US" sz="1200" dirty="0">
                <a:latin typeface="+mj-lt"/>
              </a:rPr>
              <a:t>]*df1[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'Exp </a:t>
            </a:r>
            <a:r>
              <a:rPr lang="en-US" altLang="en-US" sz="1200" dirty="0" err="1">
                <a:solidFill>
                  <a:srgbClr val="B0E686"/>
                </a:solidFill>
                <a:latin typeface="+mj-lt"/>
              </a:rPr>
              <a:t>Stdev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</a:t>
            </a:r>
            <a:r>
              <a:rPr lang="en-US" altLang="en-US" sz="1200" dirty="0">
                <a:latin typeface="+mj-lt"/>
              </a:rPr>
              <a:t>]))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 Replacing any limit less than 0 with 0 and greater than 1 with 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df1.loc[df1.LCL &lt; 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0</a:t>
            </a:r>
            <a:r>
              <a:rPr lang="en-US" altLang="en-US" sz="1200" dirty="0">
                <a:latin typeface="+mj-lt"/>
              </a:rPr>
              <a:t>, 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'LCL'</a:t>
            </a:r>
            <a:r>
              <a:rPr lang="en-US" altLang="en-US" sz="1200" dirty="0">
                <a:latin typeface="+mj-lt"/>
              </a:rPr>
              <a:t>] = 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df1.loc[df1.UCL &gt; 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1</a:t>
            </a:r>
            <a:r>
              <a:rPr lang="en-US" altLang="en-US" sz="1200" dirty="0">
                <a:latin typeface="+mj-lt"/>
              </a:rPr>
              <a:t>, 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'UCL'</a:t>
            </a:r>
            <a:r>
              <a:rPr lang="en-US" altLang="en-US" sz="1200" dirty="0">
                <a:latin typeface="+mj-lt"/>
              </a:rPr>
              <a:t>] = 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B4389D-1C97-4FCA-A04D-D5F2ED915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1935" y="3428999"/>
            <a:ext cx="2733675" cy="23526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B5E558E-62EF-4057-B3DA-FC716DE4694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367"/>
          <a:stretch/>
        </p:blipFill>
        <p:spPr>
          <a:xfrm>
            <a:off x="7651935" y="942974"/>
            <a:ext cx="2733675" cy="248602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422461F-E40C-434E-BFE9-5C9321FAA661}"/>
              </a:ext>
            </a:extLst>
          </p:cNvPr>
          <p:cNvCxnSpPr>
            <a:cxnSpLocks/>
          </p:cNvCxnSpPr>
          <p:nvPr/>
        </p:nvCxnSpPr>
        <p:spPr>
          <a:xfrm flipV="1">
            <a:off x="5170506" y="2506503"/>
            <a:ext cx="2268814" cy="1235669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0A3E75A-C2BF-482E-B483-2DBAC63441B4}"/>
              </a:ext>
            </a:extLst>
          </p:cNvPr>
          <p:cNvCxnSpPr>
            <a:cxnSpLocks/>
          </p:cNvCxnSpPr>
          <p:nvPr/>
        </p:nvCxnSpPr>
        <p:spPr>
          <a:xfrm>
            <a:off x="4296697" y="4729316"/>
            <a:ext cx="3048000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449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A031A3-FD2A-4D8F-91CC-40362AAA8650}"/>
              </a:ext>
            </a:extLst>
          </p:cNvPr>
          <p:cNvSpPr txBox="1"/>
          <p:nvPr/>
        </p:nvSpPr>
        <p:spPr>
          <a:xfrm>
            <a:off x="872986" y="243556"/>
            <a:ext cx="104460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Step 6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107E54C-0041-4D46-B8BC-4A755FAF2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075" y="2305615"/>
            <a:ext cx="5494447" cy="22467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+mj-lt"/>
                <a:cs typeface="Arial" panose="020B0604020202020204" pitchFamily="34" charset="0"/>
              </a:rPr>
              <a:t>Plot a Risk-Adjusted P-Chart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  <a:cs typeface="Arial" panose="020B0604020202020204" pitchFamily="34" charset="0"/>
              </a:rPr>
              <a:t>###### Step 6 Create Risk Adjusted P-Chart ######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  <a:cs typeface="Arial" panose="020B0604020202020204" pitchFamily="34" charset="0"/>
              </a:rPr>
              <a:t>## We'll use the Observed Rate, UCL, and LCL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+mj-lt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err="1">
                <a:latin typeface="+mj-lt"/>
                <a:cs typeface="Arial" panose="020B0604020202020204" pitchFamily="34" charset="0"/>
              </a:rPr>
              <a:t>plt.plot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(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'Week'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,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</a:t>
            </a:r>
            <a:r>
              <a:rPr lang="en-US" altLang="en-US" sz="1200" dirty="0" err="1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Obs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200" dirty="0" err="1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Rate'</a:t>
            </a:r>
            <a:r>
              <a:rPr lang="en-US" altLang="en-US" sz="1200" dirty="0" err="1">
                <a:latin typeface="+mj-lt"/>
                <a:cs typeface="Arial" panose="020B0604020202020204" pitchFamily="34" charset="0"/>
              </a:rPr>
              <a:t>,data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=df1,marker=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'o'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, color=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'blue'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err="1">
                <a:latin typeface="+mj-lt"/>
                <a:cs typeface="Arial" panose="020B0604020202020204" pitchFamily="34" charset="0"/>
              </a:rPr>
              <a:t>plt.plot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(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</a:t>
            </a:r>
            <a:r>
              <a:rPr lang="en-US" altLang="en-US" sz="1200" dirty="0" err="1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Week'</a:t>
            </a:r>
            <a:r>
              <a:rPr lang="en-US" altLang="en-US" sz="1200" dirty="0" err="1">
                <a:latin typeface="+mj-lt"/>
                <a:cs typeface="Arial" panose="020B0604020202020204" pitchFamily="34" charset="0"/>
              </a:rPr>
              <a:t>,</a:t>
            </a:r>
            <a:r>
              <a:rPr lang="en-US" altLang="en-US" sz="1200" dirty="0" err="1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'UCL'</a:t>
            </a:r>
            <a:r>
              <a:rPr lang="en-US" altLang="en-US" sz="1200" dirty="0" err="1">
                <a:latin typeface="+mj-lt"/>
                <a:cs typeface="Arial" panose="020B0604020202020204" pitchFamily="34" charset="0"/>
              </a:rPr>
              <a:t>,data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=df1, </a:t>
            </a:r>
            <a:r>
              <a:rPr lang="en-US" altLang="en-US" sz="1200" dirty="0" err="1">
                <a:latin typeface="+mj-lt"/>
                <a:cs typeface="Arial" panose="020B0604020202020204" pitchFamily="34" charset="0"/>
              </a:rPr>
              <a:t>markersize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=</a:t>
            </a:r>
            <a:r>
              <a:rPr lang="en-US" altLang="en-US" sz="1200" dirty="0">
                <a:solidFill>
                  <a:srgbClr val="FAED5C"/>
                </a:solidFill>
                <a:latin typeface="+mj-lt"/>
                <a:cs typeface="Arial" panose="020B0604020202020204" pitchFamily="34" charset="0"/>
              </a:rPr>
              <a:t>0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, color=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'red'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err="1">
                <a:latin typeface="+mj-lt"/>
                <a:cs typeface="Arial" panose="020B0604020202020204" pitchFamily="34" charset="0"/>
              </a:rPr>
              <a:t>plt.plot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(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</a:t>
            </a:r>
            <a:r>
              <a:rPr lang="en-US" altLang="en-US" sz="1200" dirty="0" err="1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Week'</a:t>
            </a:r>
            <a:r>
              <a:rPr lang="en-US" altLang="en-US" sz="1200" dirty="0" err="1">
                <a:latin typeface="+mj-lt"/>
                <a:cs typeface="Arial" panose="020B0604020202020204" pitchFamily="34" charset="0"/>
              </a:rPr>
              <a:t>,</a:t>
            </a:r>
            <a:r>
              <a:rPr lang="en-US" altLang="en-US" sz="1200" dirty="0" err="1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'LCL'</a:t>
            </a:r>
            <a:r>
              <a:rPr lang="en-US" altLang="en-US" sz="1200" dirty="0" err="1">
                <a:latin typeface="+mj-lt"/>
                <a:cs typeface="Arial" panose="020B0604020202020204" pitchFamily="34" charset="0"/>
              </a:rPr>
              <a:t>,data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=df1, </a:t>
            </a:r>
            <a:r>
              <a:rPr lang="en-US" altLang="en-US" sz="1200" dirty="0" err="1">
                <a:latin typeface="+mj-lt"/>
                <a:cs typeface="Arial" panose="020B0604020202020204" pitchFamily="34" charset="0"/>
              </a:rPr>
              <a:t>markersize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=</a:t>
            </a:r>
            <a:r>
              <a:rPr lang="en-US" altLang="en-US" sz="1200" dirty="0">
                <a:solidFill>
                  <a:srgbClr val="FAED5C"/>
                </a:solidFill>
                <a:latin typeface="+mj-lt"/>
                <a:cs typeface="Arial" panose="020B0604020202020204" pitchFamily="34" charset="0"/>
              </a:rPr>
              <a:t>0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, color=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'red'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err="1">
                <a:latin typeface="+mj-lt"/>
                <a:cs typeface="Arial" panose="020B0604020202020204" pitchFamily="34" charset="0"/>
              </a:rPr>
              <a:t>plt.legend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()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err="1">
                <a:latin typeface="+mj-lt"/>
                <a:cs typeface="Arial" panose="020B0604020202020204" pitchFamily="34" charset="0"/>
              </a:rPr>
              <a:t>plt.title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(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'Probability of Infection Over Time'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err="1">
                <a:latin typeface="+mj-lt"/>
                <a:cs typeface="Arial" panose="020B0604020202020204" pitchFamily="34" charset="0"/>
              </a:rPr>
              <a:t>plt.xlabel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(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'Week'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err="1">
                <a:latin typeface="+mj-lt"/>
                <a:cs typeface="Arial" panose="020B0604020202020204" pitchFamily="34" charset="0"/>
              </a:rPr>
              <a:t>plt.ylabel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(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'Probability of Infection'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735CBC-4098-40E1-A3F6-85C3620BC7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6135" y="1744407"/>
            <a:ext cx="5238750" cy="3457575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275F596-2178-4FD9-BB97-A3FCF2421EFA}"/>
              </a:ext>
            </a:extLst>
          </p:cNvPr>
          <p:cNvCxnSpPr>
            <a:cxnSpLocks/>
          </p:cNvCxnSpPr>
          <p:nvPr/>
        </p:nvCxnSpPr>
        <p:spPr>
          <a:xfrm>
            <a:off x="5279923" y="3429000"/>
            <a:ext cx="904567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996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A031A3-FD2A-4D8F-91CC-40362AAA8650}"/>
              </a:ext>
            </a:extLst>
          </p:cNvPr>
          <p:cNvSpPr txBox="1"/>
          <p:nvPr/>
        </p:nvSpPr>
        <p:spPr>
          <a:xfrm>
            <a:off x="872986" y="243556"/>
            <a:ext cx="104460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Answer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EA39D93-CE77-41A2-A4ED-F24423965AAE}"/>
              </a:ext>
            </a:extLst>
          </p:cNvPr>
          <p:cNvSpPr/>
          <p:nvPr/>
        </p:nvSpPr>
        <p:spPr>
          <a:xfrm>
            <a:off x="558594" y="1690062"/>
            <a:ext cx="52387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latin typeface="+mj-lt"/>
                <a:cs typeface="Arial" panose="020B0604020202020204" pitchFamily="34" charset="0"/>
              </a:rPr>
              <a:t>Question : </a:t>
            </a:r>
            <a:r>
              <a:rPr lang="en-US" altLang="en-US" sz="2000" dirty="0">
                <a:latin typeface="+mj-lt"/>
                <a:cs typeface="Arial" panose="020B0604020202020204" pitchFamily="34" charset="0"/>
              </a:rPr>
              <a:t>Following data were obtained on post surgical infection rates.  Are we having more infections than expected from the patients' conditions?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latin typeface="+mj-lt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latin typeface="+mj-lt"/>
                <a:cs typeface="Arial" panose="020B0604020202020204" pitchFamily="34" charset="0"/>
              </a:rPr>
              <a:t>Answer : </a:t>
            </a:r>
            <a:r>
              <a:rPr lang="en-US" altLang="en-US" sz="2000" dirty="0">
                <a:latin typeface="+mj-lt"/>
                <a:cs typeface="Arial" panose="020B0604020202020204" pitchFamily="34" charset="0"/>
              </a:rPr>
              <a:t>No, we are not having more infections than expected from the patients’ conditions because our observations are within the upper and lower control limits.</a:t>
            </a:r>
            <a:endParaRPr lang="en-US" altLang="en-US" sz="2000" dirty="0"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C62708-FE3D-46DD-A466-21E400822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4656" y="1700211"/>
            <a:ext cx="523875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10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A031A3-FD2A-4D8F-91CC-40362AAA8650}"/>
              </a:ext>
            </a:extLst>
          </p:cNvPr>
          <p:cNvSpPr txBox="1"/>
          <p:nvPr/>
        </p:nvSpPr>
        <p:spPr>
          <a:xfrm>
            <a:off x="872986" y="243556"/>
            <a:ext cx="104460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What is a Risk-Adjusted P-Chart?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107E54C-0041-4D46-B8BC-4A755FAF2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316" y="1351508"/>
            <a:ext cx="1058736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  <a:latin typeface="+mj-lt"/>
              </a:rPr>
              <a:t>P-Charts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tell us if observed rates are within 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historical patterns.</a:t>
            </a:r>
          </a:p>
          <a:p>
            <a:pPr algn="ctr"/>
            <a:endParaRPr lang="en-US" sz="2400" b="1" dirty="0">
              <a:solidFill>
                <a:srgbClr val="FFC000"/>
              </a:solidFill>
              <a:latin typeface="+mj-lt"/>
            </a:endParaRPr>
          </a:p>
          <a:p>
            <a:pPr algn="ctr"/>
            <a:r>
              <a:rPr lang="en-US" sz="2400" b="1" dirty="0">
                <a:solidFill>
                  <a:srgbClr val="C670E0"/>
                </a:solidFill>
                <a:latin typeface="+mj-lt"/>
              </a:rPr>
              <a:t>Risk-Adjusted P-Charts </a:t>
            </a:r>
            <a:r>
              <a:rPr lang="en-US" sz="2400" dirty="0">
                <a:latin typeface="+mj-lt"/>
              </a:rPr>
              <a:t>tell us if observed rates are within </a:t>
            </a:r>
            <a:r>
              <a:rPr lang="en-US" sz="2400" b="1" dirty="0">
                <a:solidFill>
                  <a:srgbClr val="C670E0"/>
                </a:solidFill>
                <a:latin typeface="+mj-lt"/>
              </a:rPr>
              <a:t>expectations </a:t>
            </a:r>
            <a:r>
              <a:rPr lang="en-US" sz="2400" dirty="0">
                <a:latin typeface="+mj-lt"/>
              </a:rPr>
              <a:t>given the risk for each observation.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  <a:p>
            <a:pPr algn="ctr"/>
            <a:endParaRPr lang="en-US" sz="2400" b="1" dirty="0">
              <a:latin typeface="+mj-lt"/>
            </a:endParaRPr>
          </a:p>
          <a:p>
            <a:r>
              <a:rPr lang="en-US" sz="2400" u="sng" dirty="0">
                <a:latin typeface="+mj-lt"/>
              </a:rPr>
              <a:t>Assumptions: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Exclusive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Exhaustive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Rare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Independent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Change in Rates over Time</a:t>
            </a:r>
          </a:p>
        </p:txBody>
      </p:sp>
    </p:spTree>
    <p:extLst>
      <p:ext uri="{BB962C8B-B14F-4D97-AF65-F5344CB8AC3E}">
        <p14:creationId xmlns:p14="http://schemas.microsoft.com/office/powerpoint/2010/main" val="96006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A031A3-FD2A-4D8F-91CC-40362AAA8650}"/>
              </a:ext>
            </a:extLst>
          </p:cNvPr>
          <p:cNvSpPr txBox="1"/>
          <p:nvPr/>
        </p:nvSpPr>
        <p:spPr>
          <a:xfrm>
            <a:off x="872986" y="243556"/>
            <a:ext cx="104460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Week 5 Question 3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35BF46A-5364-4285-821E-BB79B301B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680023"/>
              </p:ext>
            </p:extLst>
          </p:nvPr>
        </p:nvGraphicFramePr>
        <p:xfrm>
          <a:off x="3657599" y="3374236"/>
          <a:ext cx="4876800" cy="15430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43492125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4696355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888397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93205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069863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457732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013278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6300213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Week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Risk of Infection for each Patient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Number Infected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7839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3165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9844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6235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5177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4334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538158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4107E54C-0041-4D46-B8BC-4A755FAF2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2" y="1685785"/>
            <a:ext cx="808989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</a:rPr>
              <a:t>Question :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</a:rPr>
              <a:t>Following data were obtained on post surgical infection rates.  Are we having more infections than expected from the patients' conditions?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5301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A031A3-FD2A-4D8F-91CC-40362AAA8650}"/>
              </a:ext>
            </a:extLst>
          </p:cNvPr>
          <p:cNvSpPr txBox="1"/>
          <p:nvPr/>
        </p:nvSpPr>
        <p:spPr>
          <a:xfrm>
            <a:off x="872986" y="243556"/>
            <a:ext cx="104460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Solution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35BF46A-5364-4285-821E-BB79B301B9CD}"/>
              </a:ext>
            </a:extLst>
          </p:cNvPr>
          <p:cNvGraphicFramePr>
            <a:graphicFrameLocks noGrp="1"/>
          </p:cNvGraphicFramePr>
          <p:nvPr/>
        </p:nvGraphicFramePr>
        <p:xfrm>
          <a:off x="3657599" y="3374236"/>
          <a:ext cx="4876800" cy="15430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43492125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4696355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888397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93205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069863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457732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013278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6300213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Week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Risk of Infection for each Patient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Number Infected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7839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3165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9844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6235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5177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4334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538158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4107E54C-0041-4D46-B8BC-4A755FAF2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1859" y="1993561"/>
            <a:ext cx="78682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</a:rPr>
              <a:t>Solution :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</a:rPr>
              <a:t>Use python to creat</a:t>
            </a:r>
            <a:r>
              <a:rPr lang="en-US" altLang="en-US" sz="2000" dirty="0">
                <a:latin typeface="+mj-lt"/>
                <a:cs typeface="Arial" panose="020B0604020202020204" pitchFamily="34" charset="0"/>
              </a:rPr>
              <a:t>e a risk-adjusted p-chart.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784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A031A3-FD2A-4D8F-91CC-40362AAA8650}"/>
              </a:ext>
            </a:extLst>
          </p:cNvPr>
          <p:cNvSpPr txBox="1"/>
          <p:nvPr/>
        </p:nvSpPr>
        <p:spPr>
          <a:xfrm>
            <a:off x="475821" y="263220"/>
            <a:ext cx="112403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Steps to Create a Risk-Adjusted P-Chart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107E54C-0041-4D46-B8BC-4A755FAF2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9699" y="1382286"/>
            <a:ext cx="93526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sng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</a:rPr>
              <a:t>Step 0 : </a:t>
            </a:r>
            <a:r>
              <a:rPr lang="en-US" altLang="en-US" sz="2000" u="sng" dirty="0">
                <a:latin typeface="+mj-lt"/>
                <a:cs typeface="Arial" panose="020B0604020202020204" pitchFamily="34" charset="0"/>
              </a:rPr>
              <a:t>C</a:t>
            </a:r>
            <a:r>
              <a:rPr kumimoji="0" lang="en-US" altLang="en-US" sz="2000" i="0" u="sng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</a:rPr>
              <a:t>heck and Clean </a:t>
            </a:r>
            <a:r>
              <a:rPr lang="en-US" altLang="en-US" sz="2000" u="sng" dirty="0">
                <a:latin typeface="+mj-lt"/>
                <a:cs typeface="Arial" panose="020B0604020202020204" pitchFamily="34" charset="0"/>
              </a:rPr>
              <a:t>Y</a:t>
            </a:r>
            <a:r>
              <a:rPr kumimoji="0" lang="en-US" altLang="en-US" sz="2000" i="0" u="sng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</a:rPr>
              <a:t>our </a:t>
            </a:r>
            <a:r>
              <a:rPr lang="en-US" altLang="en-US" sz="2000" u="sng" dirty="0">
                <a:latin typeface="+mj-lt"/>
                <a:cs typeface="Arial" panose="020B0604020202020204" pitchFamily="34" charset="0"/>
              </a:rPr>
              <a:t>D</a:t>
            </a:r>
            <a:r>
              <a:rPr kumimoji="0" lang="en-US" altLang="en-US" sz="2000" i="0" u="sng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</a:rPr>
              <a:t>ata </a:t>
            </a:r>
            <a:endParaRPr lang="en-US" altLang="en-US" sz="2000" dirty="0">
              <a:latin typeface="+mj-lt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</a:rPr>
              <a:t>	</a:t>
            </a:r>
            <a:endParaRPr lang="en-US" altLang="en-US" sz="2000" b="0" dirty="0">
              <a:latin typeface="+mj-lt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u="sng" dirty="0">
                <a:latin typeface="+mj-lt"/>
                <a:cs typeface="Arial" panose="020B0604020202020204" pitchFamily="34" charset="0"/>
              </a:rPr>
              <a:t>Step 1 : </a:t>
            </a:r>
            <a:r>
              <a:rPr lang="en-US" altLang="en-US" sz="2000" u="sng" dirty="0">
                <a:latin typeface="+mj-lt"/>
                <a:cs typeface="Arial" panose="020B0604020202020204" pitchFamily="34" charset="0"/>
              </a:rPr>
              <a:t>Calculate the Observed Rate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+mj-lt"/>
                <a:cs typeface="Arial" panose="020B0604020202020204" pitchFamily="34" charset="0"/>
              </a:rPr>
              <a:t>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u="sng" dirty="0">
                <a:latin typeface="+mj-lt"/>
                <a:cs typeface="Arial" panose="020B0604020202020204" pitchFamily="34" charset="0"/>
              </a:rPr>
              <a:t>Step 2 : </a:t>
            </a:r>
            <a:r>
              <a:rPr lang="en-US" altLang="en-US" sz="2000" u="sng" dirty="0">
                <a:latin typeface="+mj-lt"/>
                <a:cs typeface="Arial" panose="020B0604020202020204" pitchFamily="34" charset="0"/>
              </a:rPr>
              <a:t>Calculate Expected Rate</a:t>
            </a:r>
            <a:endParaRPr lang="en-US" altLang="en-US" sz="2000" dirty="0">
              <a:latin typeface="+mj-lt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latin typeface="+mj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u="sng" dirty="0">
                <a:latin typeface="+mj-lt"/>
                <a:cs typeface="Arial" panose="020B0604020202020204" pitchFamily="34" charset="0"/>
              </a:rPr>
              <a:t>Step 3 : </a:t>
            </a:r>
            <a:r>
              <a:rPr lang="en-US" altLang="en-US" sz="2000" u="sng" dirty="0">
                <a:latin typeface="+mj-lt"/>
                <a:cs typeface="Arial" panose="020B0604020202020204" pitchFamily="34" charset="0"/>
              </a:rPr>
              <a:t>Calculate Expected Deviation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+mj-lt"/>
                <a:cs typeface="Arial" panose="020B0604020202020204" pitchFamily="34" charset="0"/>
              </a:rPr>
              <a:t>	</a:t>
            </a:r>
            <a:endParaRPr lang="en-US" altLang="en-US" sz="2000" dirty="0">
              <a:latin typeface="+mj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u="sng" dirty="0">
                <a:latin typeface="+mj-lt"/>
                <a:cs typeface="Arial" panose="020B0604020202020204" pitchFamily="34" charset="0"/>
              </a:rPr>
              <a:t>Step 4 : </a:t>
            </a:r>
            <a:r>
              <a:rPr lang="en-US" altLang="en-US" sz="2000" u="sng" dirty="0">
                <a:latin typeface="+mj-lt"/>
                <a:cs typeface="Arial" panose="020B0604020202020204" pitchFamily="34" charset="0"/>
              </a:rPr>
              <a:t>Get T-Values</a:t>
            </a:r>
          </a:p>
          <a:p>
            <a:pPr marL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latin typeface="+mj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u="sng" dirty="0">
                <a:latin typeface="+mj-lt"/>
                <a:cs typeface="Arial" panose="020B0604020202020204" pitchFamily="34" charset="0"/>
              </a:rPr>
              <a:t>Step 5 : </a:t>
            </a:r>
            <a:r>
              <a:rPr lang="en-US" altLang="en-US" sz="2000" u="sng" dirty="0">
                <a:latin typeface="+mj-lt"/>
                <a:cs typeface="Arial" panose="020B0604020202020204" pitchFamily="34" charset="0"/>
              </a:rPr>
              <a:t>Calculate Control Limits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u="sng" dirty="0">
              <a:latin typeface="+mj-lt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u="sng" dirty="0">
                <a:latin typeface="+mj-lt"/>
                <a:cs typeface="Arial" panose="020B0604020202020204" pitchFamily="34" charset="0"/>
              </a:rPr>
              <a:t>Step 6 :</a:t>
            </a:r>
            <a:r>
              <a:rPr lang="en-US" altLang="en-US" sz="2000" u="sng" dirty="0">
                <a:latin typeface="+mj-lt"/>
                <a:cs typeface="Arial" panose="020B0604020202020204" pitchFamily="34" charset="0"/>
              </a:rPr>
              <a:t> Plot a Risk-Adjusted P-Chart</a:t>
            </a:r>
          </a:p>
        </p:txBody>
      </p:sp>
    </p:spTree>
    <p:extLst>
      <p:ext uri="{BB962C8B-B14F-4D97-AF65-F5344CB8AC3E}">
        <p14:creationId xmlns:p14="http://schemas.microsoft.com/office/powerpoint/2010/main" val="793241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A031A3-FD2A-4D8F-91CC-40362AAA8650}"/>
              </a:ext>
            </a:extLst>
          </p:cNvPr>
          <p:cNvSpPr txBox="1"/>
          <p:nvPr/>
        </p:nvSpPr>
        <p:spPr>
          <a:xfrm>
            <a:off x="872986" y="243556"/>
            <a:ext cx="104460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Step 0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107E54C-0041-4D46-B8BC-4A755FAF2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52" y="1105287"/>
            <a:ext cx="5494447" cy="46474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+mj-lt"/>
                <a:cs typeface="Arial" panose="020B0604020202020204" pitchFamily="34" charset="0"/>
              </a:rPr>
              <a:t>C</a:t>
            </a:r>
            <a:r>
              <a:rPr kumimoji="0" lang="en-US" altLang="en-US" sz="2000" i="0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</a:rPr>
              <a:t>heck and Clean </a:t>
            </a:r>
            <a:r>
              <a:rPr lang="en-US" altLang="en-US" sz="2000" dirty="0">
                <a:latin typeface="+mj-lt"/>
                <a:cs typeface="Arial" panose="020B0604020202020204" pitchFamily="34" charset="0"/>
              </a:rPr>
              <a:t>Y</a:t>
            </a:r>
            <a:r>
              <a:rPr kumimoji="0" lang="en-US" altLang="en-US" sz="2000" i="0" strike="noStrike" cap="none" normalizeH="0" baseline="0" dirty="0">
                <a:ln>
                  <a:noFill/>
                </a:ln>
                <a:effectLst/>
                <a:latin typeface="+mj-lt"/>
                <a:cs typeface="Arial" panose="020B0604020202020204" pitchFamily="34" charset="0"/>
              </a:rPr>
              <a:t>our Data</a:t>
            </a:r>
            <a:endParaRPr lang="en-US" altLang="en-US" sz="200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C670E0"/>
                </a:solidFill>
                <a:latin typeface="+mj-lt"/>
              </a:rPr>
              <a:t>import </a:t>
            </a:r>
            <a:r>
              <a:rPr lang="en-US" altLang="en-US" sz="1200" dirty="0">
                <a:latin typeface="+mj-lt"/>
              </a:rPr>
              <a:t>pandas </a:t>
            </a:r>
            <a:r>
              <a:rPr lang="en-US" altLang="en-US" sz="1200" dirty="0">
                <a:solidFill>
                  <a:srgbClr val="C670E0"/>
                </a:solidFill>
                <a:latin typeface="+mj-lt"/>
              </a:rPr>
              <a:t>as</a:t>
            </a:r>
            <a:r>
              <a:rPr lang="en-US" altLang="en-US" sz="12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US" altLang="en-US" sz="1200" dirty="0">
                <a:latin typeface="+mj-lt"/>
              </a:rPr>
              <a:t>pd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C670E0"/>
                </a:solidFill>
                <a:latin typeface="+mj-lt"/>
              </a:rPr>
              <a:t>import</a:t>
            </a:r>
            <a:r>
              <a:rPr lang="en-US" altLang="en-US" sz="1200" dirty="0">
                <a:latin typeface="+mj-lt"/>
              </a:rPr>
              <a:t> numpy </a:t>
            </a:r>
            <a:r>
              <a:rPr lang="en-US" altLang="en-US" sz="1200" dirty="0">
                <a:solidFill>
                  <a:srgbClr val="C670E0"/>
                </a:solidFill>
                <a:latin typeface="+mj-lt"/>
              </a:rPr>
              <a:t>as </a:t>
            </a:r>
            <a:r>
              <a:rPr lang="en-US" altLang="en-US" sz="1200" dirty="0">
                <a:latin typeface="+mj-lt"/>
              </a:rPr>
              <a:t>np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err="1">
                <a:latin typeface="+mj-lt"/>
              </a:rPr>
              <a:t>pd.set_option</a:t>
            </a:r>
            <a:r>
              <a:rPr lang="en-US" altLang="en-US" sz="1200" dirty="0">
                <a:latin typeface="+mj-lt"/>
              </a:rPr>
              <a:t>(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</a:t>
            </a:r>
            <a:r>
              <a:rPr lang="en-US" altLang="en-US" sz="1200" dirty="0" err="1">
                <a:solidFill>
                  <a:srgbClr val="B0E686"/>
                </a:solidFill>
                <a:latin typeface="+mj-lt"/>
              </a:rPr>
              <a:t>display.max_columns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', </a:t>
            </a:r>
            <a:r>
              <a:rPr lang="en-US" altLang="en-US" sz="1200" dirty="0">
                <a:solidFill>
                  <a:srgbClr val="FAB16C"/>
                </a:solidFill>
                <a:latin typeface="+mj-lt"/>
              </a:rPr>
              <a:t>None</a:t>
            </a:r>
            <a:r>
              <a:rPr lang="en-US" altLang="en-US" sz="1200" dirty="0">
                <a:latin typeface="+mj-lt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C670E0"/>
                </a:solidFill>
                <a:latin typeface="+mj-lt"/>
              </a:rPr>
              <a:t>import</a:t>
            </a:r>
            <a:r>
              <a:rPr lang="en-US" altLang="en-US" sz="1200" dirty="0">
                <a:latin typeface="+mj-lt"/>
              </a:rPr>
              <a:t> </a:t>
            </a:r>
            <a:r>
              <a:rPr lang="en-US" altLang="en-US" sz="1200" dirty="0" err="1">
                <a:latin typeface="+mj-lt"/>
              </a:rPr>
              <a:t>matplotlib.pyplot</a:t>
            </a:r>
            <a:r>
              <a:rPr lang="en-US" altLang="en-US" sz="1200" dirty="0">
                <a:latin typeface="+mj-lt"/>
              </a:rPr>
              <a:t> </a:t>
            </a:r>
            <a:r>
              <a:rPr lang="en-US" altLang="en-US" sz="1200" dirty="0">
                <a:solidFill>
                  <a:srgbClr val="C670E0"/>
                </a:solidFill>
                <a:latin typeface="+mj-lt"/>
              </a:rPr>
              <a:t>as</a:t>
            </a:r>
            <a:r>
              <a:rPr lang="en-US" altLang="en-US" sz="1200" dirty="0">
                <a:latin typeface="+mj-lt"/>
              </a:rPr>
              <a:t> </a:t>
            </a:r>
            <a:r>
              <a:rPr lang="en-US" altLang="en-US" sz="1200" dirty="0" err="1">
                <a:latin typeface="+mj-lt"/>
              </a:rPr>
              <a:t>plt</a:t>
            </a:r>
            <a:endParaRPr lang="en-US" altLang="en-US" sz="120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data=</a:t>
            </a:r>
            <a:r>
              <a:rPr lang="en-US" altLang="en-US" sz="1200" dirty="0" err="1">
                <a:latin typeface="+mj-lt"/>
              </a:rPr>
              <a:t>pd.read_excel</a:t>
            </a:r>
            <a:r>
              <a:rPr lang="en-US" altLang="en-US" sz="1200" dirty="0">
                <a:latin typeface="+mj-lt"/>
              </a:rPr>
              <a:t>(</a:t>
            </a:r>
            <a:r>
              <a:rPr lang="en-US" altLang="en-US" sz="1200" dirty="0" err="1">
                <a:solidFill>
                  <a:srgbClr val="B0E686"/>
                </a:solidFill>
                <a:latin typeface="+mj-lt"/>
              </a:rPr>
              <a:t>r'C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:\Users\sscan\Documents\GMU\FALL 2020\HAP 725\Wk5 Assignment\HAP 725 Wk5 Q3 Data.xlsx'</a:t>
            </a:r>
            <a:r>
              <a:rPr lang="en-US" altLang="en-US" sz="1200" dirty="0">
                <a:latin typeface="+mj-lt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###### Step 0 Check and Clean Data ######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data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 check your data types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err="1">
                <a:latin typeface="+mj-lt"/>
              </a:rPr>
              <a:t>data.dtypes</a:t>
            </a:r>
            <a:endParaRPr lang="en-US" altLang="en-US" sz="120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 renaming columns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df1 = </a:t>
            </a:r>
            <a:r>
              <a:rPr lang="en-US" altLang="en-US" sz="1200" dirty="0" err="1">
                <a:latin typeface="+mj-lt"/>
              </a:rPr>
              <a:t>data.rename</a:t>
            </a:r>
            <a:r>
              <a:rPr lang="en-US" altLang="en-US" sz="1200" dirty="0">
                <a:latin typeface="+mj-lt"/>
              </a:rPr>
              <a:t>(columns={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of Infection for Each Patient'</a:t>
            </a:r>
            <a:r>
              <a:rPr lang="en-US" altLang="en-US" sz="1200" dirty="0">
                <a:latin typeface="+mj-lt"/>
              </a:rPr>
              <a:t>: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 Risk P1'</a:t>
            </a:r>
            <a:r>
              <a:rPr lang="en-US" altLang="en-US" sz="1200" dirty="0">
                <a:latin typeface="+mj-lt"/>
              </a:rPr>
              <a:t>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                               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'Unnamed: 2'</a:t>
            </a:r>
            <a:r>
              <a:rPr lang="en-US" altLang="en-US" sz="1200" dirty="0">
                <a:latin typeface="+mj-lt"/>
              </a:rPr>
              <a:t>: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P2'</a:t>
            </a:r>
            <a:r>
              <a:rPr lang="en-US" altLang="en-US" sz="1200" dirty="0">
                <a:latin typeface="+mj-lt"/>
              </a:rPr>
              <a:t>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                               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'Unnamed: 3'</a:t>
            </a:r>
            <a:r>
              <a:rPr lang="en-US" altLang="en-US" sz="1200" dirty="0">
                <a:latin typeface="+mj-lt"/>
              </a:rPr>
              <a:t>: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P3'</a:t>
            </a:r>
            <a:r>
              <a:rPr lang="en-US" altLang="en-US" sz="1200" dirty="0">
                <a:latin typeface="+mj-lt"/>
              </a:rPr>
              <a:t>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                               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'Unnamed: 4'</a:t>
            </a:r>
            <a:r>
              <a:rPr lang="en-US" altLang="en-US" sz="1200" dirty="0">
                <a:latin typeface="+mj-lt"/>
              </a:rPr>
              <a:t>: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P4'</a:t>
            </a:r>
            <a:r>
              <a:rPr lang="en-US" altLang="en-US" sz="1200" dirty="0">
                <a:latin typeface="+mj-lt"/>
              </a:rPr>
              <a:t>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                               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'Unnamed: 5'</a:t>
            </a:r>
            <a:r>
              <a:rPr lang="en-US" altLang="en-US" sz="1200" dirty="0">
                <a:latin typeface="+mj-lt"/>
              </a:rPr>
              <a:t>: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P5'</a:t>
            </a:r>
            <a:r>
              <a:rPr lang="en-US" altLang="en-US" sz="1200" dirty="0">
                <a:latin typeface="+mj-lt"/>
              </a:rPr>
              <a:t>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                               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'Unnamed: 6'</a:t>
            </a:r>
            <a:r>
              <a:rPr lang="en-US" altLang="en-US" sz="1200" dirty="0">
                <a:latin typeface="+mj-lt"/>
              </a:rPr>
              <a:t>: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P6'</a:t>
            </a:r>
            <a:r>
              <a:rPr lang="en-US" altLang="en-US" sz="1200" dirty="0">
                <a:latin typeface="+mj-lt"/>
              </a:rPr>
              <a:t>},)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F11798-372A-43CE-BDF0-747F92F5E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2424" y="1105287"/>
            <a:ext cx="5883998" cy="13917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F2082A-A398-42CB-9449-8516D7C079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9943" y="2747310"/>
            <a:ext cx="3128955" cy="13633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2549A74-374E-4330-9484-3775709CE0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4858" y="4360988"/>
            <a:ext cx="4539123" cy="1583893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7691A00-B720-4249-9844-1F1D2B988EB5}"/>
              </a:ext>
            </a:extLst>
          </p:cNvPr>
          <p:cNvCxnSpPr>
            <a:cxnSpLocks/>
          </p:cNvCxnSpPr>
          <p:nvPr/>
        </p:nvCxnSpPr>
        <p:spPr>
          <a:xfrm flipV="1">
            <a:off x="4050890" y="2644877"/>
            <a:ext cx="2163097" cy="629265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C0759-37CC-4A24-A248-EA9E92A32A26}"/>
              </a:ext>
            </a:extLst>
          </p:cNvPr>
          <p:cNvCxnSpPr>
            <a:cxnSpLocks/>
          </p:cNvCxnSpPr>
          <p:nvPr/>
        </p:nvCxnSpPr>
        <p:spPr>
          <a:xfrm flipV="1">
            <a:off x="2340077" y="3429000"/>
            <a:ext cx="4650658" cy="513735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C8A9782-04E5-42B3-9E78-4A00298C037A}"/>
              </a:ext>
            </a:extLst>
          </p:cNvPr>
          <p:cNvCxnSpPr>
            <a:cxnSpLocks/>
          </p:cNvCxnSpPr>
          <p:nvPr/>
        </p:nvCxnSpPr>
        <p:spPr>
          <a:xfrm>
            <a:off x="3834581" y="4965290"/>
            <a:ext cx="2379406" cy="176981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512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A031A3-FD2A-4D8F-91CC-40362AAA8650}"/>
              </a:ext>
            </a:extLst>
          </p:cNvPr>
          <p:cNvSpPr txBox="1"/>
          <p:nvPr/>
        </p:nvSpPr>
        <p:spPr>
          <a:xfrm>
            <a:off x="872986" y="243556"/>
            <a:ext cx="104460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Step 1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107E54C-0041-4D46-B8BC-4A755FAF2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52" y="2432831"/>
            <a:ext cx="5494447" cy="26161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+mj-lt"/>
                <a:cs typeface="Arial" panose="020B0604020202020204" pitchFamily="34" charset="0"/>
              </a:rPr>
              <a:t>Calculate the Observed Rate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  <a:cs typeface="Arial" panose="020B0604020202020204" pitchFamily="34" charset="0"/>
              </a:rPr>
              <a:t>###### Step 1 Calculate the Observed Rate ######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  <a:cs typeface="Arial" panose="020B0604020202020204" pitchFamily="34" charset="0"/>
              </a:rPr>
              <a:t>## Observed Rate = Number Infected / Number of Cases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  <a:cs typeface="Arial" panose="020B0604020202020204" pitchFamily="34" charset="0"/>
              </a:rPr>
              <a:t>## where Number of Cases is the count in each week.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+mj-lt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  <a:cs typeface="Arial" panose="020B0604020202020204" pitchFamily="34" charset="0"/>
              </a:rPr>
              <a:t># Calculate Number of Cases per week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  <a:cs typeface="Arial" panose="020B0604020202020204" pitchFamily="34" charset="0"/>
              </a:rPr>
              <a:t>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'N'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]=df1[[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'Risk P1'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,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'Risk P2'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,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'Risk P3'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,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'Risk P4'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,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'Risk P5'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,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'Risk P6'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]].count(</a:t>
            </a:r>
            <a:r>
              <a:rPr lang="en-US" altLang="en-US" sz="1200" dirty="0">
                <a:solidFill>
                  <a:srgbClr val="FAED5C"/>
                </a:solidFill>
                <a:latin typeface="+mj-lt"/>
                <a:cs typeface="Arial" panose="020B0604020202020204" pitchFamily="34" charset="0"/>
              </a:rPr>
              <a:t>1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  <a:cs typeface="Arial" panose="020B0604020202020204" pitchFamily="34" charset="0"/>
              </a:rPr>
              <a:t>df1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+mj-lt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  <a:cs typeface="Arial" panose="020B0604020202020204" pitchFamily="34" charset="0"/>
              </a:rPr>
              <a:t># Calculate Observed Rate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  <a:cs typeface="Arial" panose="020B0604020202020204" pitchFamily="34" charset="0"/>
              </a:rPr>
              <a:t>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</a:t>
            </a:r>
            <a:r>
              <a:rPr lang="en-US" altLang="en-US" sz="1200" dirty="0" err="1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Obs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 Rate'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]=df1[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'Number Infected'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]/df1[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  <a:cs typeface="Arial" panose="020B0604020202020204" pitchFamily="34" charset="0"/>
              </a:rPr>
              <a:t>'N'</a:t>
            </a:r>
            <a:r>
              <a:rPr lang="en-US" altLang="en-US" sz="1200" dirty="0">
                <a:latin typeface="+mj-lt"/>
                <a:cs typeface="Arial" panose="020B0604020202020204" pitchFamily="34" charset="0"/>
              </a:rPr>
              <a:t>]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  <a:cs typeface="Arial" panose="020B0604020202020204" pitchFamily="34" charset="0"/>
              </a:rPr>
              <a:t>df1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ADC127-1D06-46D0-A4D2-FA77643A7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760" y="1672143"/>
            <a:ext cx="5301123" cy="17568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E599428-1293-440B-9910-2F70225BEA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0196" y="3740882"/>
            <a:ext cx="1238250" cy="220027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89D40EC-92B5-40C0-9545-6787FF68567B}"/>
              </a:ext>
            </a:extLst>
          </p:cNvPr>
          <p:cNvCxnSpPr/>
          <p:nvPr/>
        </p:nvCxnSpPr>
        <p:spPr>
          <a:xfrm flipV="1">
            <a:off x="5289755" y="2635045"/>
            <a:ext cx="1012722" cy="1105837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C7C25E3-CC4F-4790-8661-4B15B8A7D12B}"/>
              </a:ext>
            </a:extLst>
          </p:cNvPr>
          <p:cNvCxnSpPr>
            <a:cxnSpLocks/>
          </p:cNvCxnSpPr>
          <p:nvPr/>
        </p:nvCxnSpPr>
        <p:spPr>
          <a:xfrm>
            <a:off x="4473677" y="4709652"/>
            <a:ext cx="3696929" cy="33928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889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A031A3-FD2A-4D8F-91CC-40362AAA8650}"/>
              </a:ext>
            </a:extLst>
          </p:cNvPr>
          <p:cNvSpPr txBox="1"/>
          <p:nvPr/>
        </p:nvSpPr>
        <p:spPr>
          <a:xfrm>
            <a:off x="872986" y="243556"/>
            <a:ext cx="104460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Step 2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107E54C-0041-4D46-B8BC-4A755FAF2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775" y="1577576"/>
            <a:ext cx="5494447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+mj-lt"/>
                <a:cs typeface="Arial" panose="020B0604020202020204" pitchFamily="34" charset="0"/>
              </a:rPr>
              <a:t>Calculate Expected Rate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###### Step 2 Calculate Expected Rate ######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## Expected Rate = Average of each week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'Exp Rate'</a:t>
            </a:r>
            <a:r>
              <a:rPr lang="en-US" altLang="en-US" sz="1200" dirty="0">
                <a:latin typeface="+mj-lt"/>
              </a:rPr>
              <a:t>]=df1[[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P1'</a:t>
            </a:r>
            <a:r>
              <a:rPr lang="en-US" altLang="en-US" sz="1200" dirty="0">
                <a:latin typeface="+mj-lt"/>
              </a:rPr>
              <a:t>,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P2'</a:t>
            </a:r>
            <a:r>
              <a:rPr lang="en-US" altLang="en-US" sz="1200" dirty="0">
                <a:latin typeface="+mj-lt"/>
              </a:rPr>
              <a:t>,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P3'</a:t>
            </a:r>
            <a:r>
              <a:rPr lang="en-US" altLang="en-US" sz="1200" dirty="0">
                <a:latin typeface="+mj-lt"/>
              </a:rPr>
              <a:t>,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P4'</a:t>
            </a:r>
            <a:r>
              <a:rPr lang="en-US" altLang="en-US" sz="1200" dirty="0">
                <a:latin typeface="+mj-lt"/>
              </a:rPr>
              <a:t>,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P5'</a:t>
            </a:r>
            <a:r>
              <a:rPr lang="en-US" altLang="en-US" sz="1200" dirty="0">
                <a:latin typeface="+mj-lt"/>
              </a:rPr>
              <a:t>,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P6'</a:t>
            </a:r>
            <a:r>
              <a:rPr lang="en-US" altLang="en-US" sz="1200" dirty="0">
                <a:latin typeface="+mj-lt"/>
              </a:rPr>
              <a:t>]].mean(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1</a:t>
            </a:r>
            <a:r>
              <a:rPr lang="en-US" altLang="en-US" sz="1200" dirty="0">
                <a:latin typeface="+mj-lt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4DED6B-FB11-4936-A66B-70834DA40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085" y="3409335"/>
            <a:ext cx="7067825" cy="1933730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38D71D4-8499-4438-89F2-D102B49EACBC}"/>
              </a:ext>
            </a:extLst>
          </p:cNvPr>
          <p:cNvCxnSpPr>
            <a:cxnSpLocks/>
          </p:cNvCxnSpPr>
          <p:nvPr/>
        </p:nvCxnSpPr>
        <p:spPr>
          <a:xfrm>
            <a:off x="6096000" y="2724034"/>
            <a:ext cx="0" cy="560439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265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A031A3-FD2A-4D8F-91CC-40362AAA8650}"/>
              </a:ext>
            </a:extLst>
          </p:cNvPr>
          <p:cNvSpPr txBox="1"/>
          <p:nvPr/>
        </p:nvSpPr>
        <p:spPr>
          <a:xfrm>
            <a:off x="872986" y="243556"/>
            <a:ext cx="104460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Step 3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107E54C-0041-4D46-B8BC-4A755FAF2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52" y="1747926"/>
            <a:ext cx="5494447" cy="31700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+mj-lt"/>
                <a:cs typeface="Arial" panose="020B0604020202020204" pitchFamily="34" charset="0"/>
              </a:rPr>
              <a:t>Calculate Expected Deviation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###### Step 3 Calculate Expected Deviation ######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## Expected Deviation = The square root of the sum of [Risk(of each </a:t>
            </a:r>
            <a:r>
              <a:rPr lang="en-US" altLang="en-US" sz="1200" dirty="0" err="1">
                <a:solidFill>
                  <a:srgbClr val="999999"/>
                </a:solidFill>
                <a:latin typeface="+mj-lt"/>
              </a:rPr>
              <a:t>pt</a:t>
            </a: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) * 1-Risk(of each </a:t>
            </a:r>
            <a:r>
              <a:rPr lang="en-US" altLang="en-US" sz="1200" dirty="0" err="1">
                <a:solidFill>
                  <a:srgbClr val="999999"/>
                </a:solidFill>
                <a:latin typeface="+mj-lt"/>
              </a:rPr>
              <a:t>pt</a:t>
            </a: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)] in each week / Number of Cases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999999"/>
                </a:solidFill>
                <a:latin typeface="+mj-lt"/>
              </a:rPr>
              <a:t># removing nulls, replacing with 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df2 = df1.fillna(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0</a:t>
            </a:r>
            <a:r>
              <a:rPr lang="en-US" altLang="en-US" sz="1200" dirty="0">
                <a:latin typeface="+mj-lt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df2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'Exp </a:t>
            </a:r>
            <a:r>
              <a:rPr lang="en-US" altLang="en-US" sz="1200" dirty="0" err="1">
                <a:solidFill>
                  <a:srgbClr val="B0E686"/>
                </a:solidFill>
                <a:latin typeface="+mj-lt"/>
              </a:rPr>
              <a:t>Stdev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</a:t>
            </a:r>
            <a:r>
              <a:rPr lang="en-US" altLang="en-US" sz="1200" dirty="0">
                <a:latin typeface="+mj-lt"/>
              </a:rPr>
              <a:t>]=(</a:t>
            </a:r>
            <a:r>
              <a:rPr lang="en-US" altLang="en-US" sz="1200" dirty="0" err="1">
                <a:latin typeface="+mj-lt"/>
              </a:rPr>
              <a:t>np.sqrt</a:t>
            </a:r>
            <a:r>
              <a:rPr lang="en-US" altLang="en-US" sz="1200" dirty="0">
                <a:latin typeface="+mj-lt"/>
              </a:rPr>
              <a:t>((df2[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P1'</a:t>
            </a:r>
            <a:r>
              <a:rPr lang="en-US" altLang="en-US" sz="1200" dirty="0">
                <a:latin typeface="+mj-lt"/>
              </a:rPr>
              <a:t>]*(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1</a:t>
            </a:r>
            <a:r>
              <a:rPr lang="en-US" altLang="en-US" sz="1200" dirty="0">
                <a:latin typeface="+mj-lt"/>
              </a:rPr>
              <a:t>-df2[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P1'</a:t>
            </a:r>
            <a:r>
              <a:rPr lang="en-US" altLang="en-US" sz="1200" dirty="0">
                <a:latin typeface="+mj-lt"/>
              </a:rPr>
              <a:t>]))+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(df2[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P2'</a:t>
            </a:r>
            <a:r>
              <a:rPr lang="en-US" altLang="en-US" sz="1200" dirty="0">
                <a:latin typeface="+mj-lt"/>
              </a:rPr>
              <a:t>]*(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1</a:t>
            </a:r>
            <a:r>
              <a:rPr lang="en-US" altLang="en-US" sz="1200" dirty="0">
                <a:latin typeface="+mj-lt"/>
              </a:rPr>
              <a:t>-df2[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P2'</a:t>
            </a:r>
            <a:r>
              <a:rPr lang="en-US" altLang="en-US" sz="1200" dirty="0">
                <a:latin typeface="+mj-lt"/>
              </a:rPr>
              <a:t>]))+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(df2[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P3'</a:t>
            </a:r>
            <a:r>
              <a:rPr lang="en-US" altLang="en-US" sz="1200" dirty="0">
                <a:latin typeface="+mj-lt"/>
              </a:rPr>
              <a:t>]*(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1</a:t>
            </a:r>
            <a:r>
              <a:rPr lang="en-US" altLang="en-US" sz="1200" dirty="0">
                <a:latin typeface="+mj-lt"/>
              </a:rPr>
              <a:t>-df2[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P3'</a:t>
            </a:r>
            <a:r>
              <a:rPr lang="en-US" altLang="en-US" sz="1200" dirty="0">
                <a:latin typeface="+mj-lt"/>
              </a:rPr>
              <a:t>]))+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(df2[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P4'</a:t>
            </a:r>
            <a:r>
              <a:rPr lang="en-US" altLang="en-US" sz="1200" dirty="0">
                <a:latin typeface="+mj-lt"/>
              </a:rPr>
              <a:t>]*(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1</a:t>
            </a:r>
            <a:r>
              <a:rPr lang="en-US" altLang="en-US" sz="1200" dirty="0">
                <a:latin typeface="+mj-lt"/>
              </a:rPr>
              <a:t>-df2[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P4'</a:t>
            </a:r>
            <a:r>
              <a:rPr lang="en-US" altLang="en-US" sz="1200" dirty="0">
                <a:latin typeface="+mj-lt"/>
              </a:rPr>
              <a:t>]))+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(df2[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P5'</a:t>
            </a:r>
            <a:r>
              <a:rPr lang="en-US" altLang="en-US" sz="1200" dirty="0">
                <a:latin typeface="+mj-lt"/>
              </a:rPr>
              <a:t>]*(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1</a:t>
            </a:r>
            <a:r>
              <a:rPr lang="en-US" altLang="en-US" sz="1200" dirty="0">
                <a:latin typeface="+mj-lt"/>
              </a:rPr>
              <a:t>-df2[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P5'</a:t>
            </a:r>
            <a:r>
              <a:rPr lang="en-US" altLang="en-US" sz="1200" dirty="0">
                <a:latin typeface="+mj-lt"/>
              </a:rPr>
              <a:t>]))+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(df2[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P6'</a:t>
            </a:r>
            <a:r>
              <a:rPr lang="en-US" altLang="en-US" sz="1200" dirty="0">
                <a:latin typeface="+mj-lt"/>
              </a:rPr>
              <a:t>]*(</a:t>
            </a:r>
            <a:r>
              <a:rPr lang="en-US" altLang="en-US" sz="1200" dirty="0">
                <a:solidFill>
                  <a:srgbClr val="FAED5C"/>
                </a:solidFill>
                <a:latin typeface="+mj-lt"/>
              </a:rPr>
              <a:t>1</a:t>
            </a:r>
            <a:r>
              <a:rPr lang="en-US" altLang="en-US" sz="1200" dirty="0">
                <a:latin typeface="+mj-lt"/>
              </a:rPr>
              <a:t>-df2[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'Risk P6'</a:t>
            </a:r>
            <a:r>
              <a:rPr lang="en-US" altLang="en-US" sz="1200" dirty="0">
                <a:latin typeface="+mj-lt"/>
              </a:rPr>
              <a:t>]))))/df1[</a:t>
            </a:r>
            <a:r>
              <a:rPr lang="en-US" altLang="en-US" sz="1200" dirty="0">
                <a:solidFill>
                  <a:srgbClr val="B0E686"/>
                </a:solidFill>
                <a:latin typeface="+mj-lt"/>
              </a:rPr>
              <a:t>'N'</a:t>
            </a:r>
            <a:r>
              <a:rPr lang="en-US" altLang="en-US" sz="1200" dirty="0">
                <a:latin typeface="+mj-lt"/>
              </a:rPr>
              <a:t>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+mj-lt"/>
              </a:rPr>
              <a:t>df1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4C7819-16C5-4E54-A52B-B729B525B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509" y="1747926"/>
            <a:ext cx="5494447" cy="148902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DE65181-E624-4E23-B3A5-AF16BEC46B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5532" y="3332975"/>
            <a:ext cx="1676400" cy="2238375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83971C2-2109-450B-8FB9-E8FD34C80C51}"/>
              </a:ext>
            </a:extLst>
          </p:cNvPr>
          <p:cNvCxnSpPr>
            <a:cxnSpLocks/>
          </p:cNvCxnSpPr>
          <p:nvPr/>
        </p:nvCxnSpPr>
        <p:spPr>
          <a:xfrm flipV="1">
            <a:off x="3352800" y="2659625"/>
            <a:ext cx="2743199" cy="339214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C0EBB3-7C85-424C-A4CF-F67FEF9C0DCF}"/>
              </a:ext>
            </a:extLst>
          </p:cNvPr>
          <p:cNvCxnSpPr>
            <a:cxnSpLocks/>
          </p:cNvCxnSpPr>
          <p:nvPr/>
        </p:nvCxnSpPr>
        <p:spPr>
          <a:xfrm>
            <a:off x="4729316" y="4198375"/>
            <a:ext cx="3323303" cy="334296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606863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LightSeed_2SEEDS">
      <a:dk1>
        <a:srgbClr val="000000"/>
      </a:dk1>
      <a:lt1>
        <a:srgbClr val="FFFFFF"/>
      </a:lt1>
      <a:dk2>
        <a:srgbClr val="242A41"/>
      </a:dk2>
      <a:lt2>
        <a:srgbClr val="E8E7E2"/>
      </a:lt2>
      <a:accent1>
        <a:srgbClr val="7F8BBA"/>
      </a:accent1>
      <a:accent2>
        <a:srgbClr val="86A8BE"/>
      </a:accent2>
      <a:accent3>
        <a:srgbClr val="A196C6"/>
      </a:accent3>
      <a:accent4>
        <a:srgbClr val="BA8B7F"/>
      </a:accent4>
      <a:accent5>
        <a:srgbClr val="B5A17E"/>
      </a:accent5>
      <a:accent6>
        <a:srgbClr val="A5A772"/>
      </a:accent6>
      <a:hlink>
        <a:srgbClr val="8E8256"/>
      </a:hlink>
      <a:folHlink>
        <a:srgbClr val="7F7F7F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</TotalTime>
  <Words>1249</Words>
  <Application>Microsoft Office PowerPoint</Application>
  <PresentationFormat>Widescreen</PresentationFormat>
  <Paragraphs>259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Avenir Next LT Pro</vt:lpstr>
      <vt:lpstr>Calibri</vt:lpstr>
      <vt:lpstr>Sagona Book</vt:lpstr>
      <vt:lpstr>The Hand Extrablack</vt:lpstr>
      <vt:lpstr>BlobVTI</vt:lpstr>
      <vt:lpstr>Risk-Adjusted P-Chart Using Python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Risk-Adjusted P-Chart</dc:title>
  <dc:creator>sara scannell</dc:creator>
  <cp:lastModifiedBy>sara scannell</cp:lastModifiedBy>
  <cp:revision>75</cp:revision>
  <dcterms:created xsi:type="dcterms:W3CDTF">2020-10-03T13:58:11Z</dcterms:created>
  <dcterms:modified xsi:type="dcterms:W3CDTF">2020-10-07T01:44:24Z</dcterms:modified>
</cp:coreProperties>
</file>