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sldIdLst>
    <p:sldId id="268" r:id="rId2"/>
    <p:sldId id="270" r:id="rId3"/>
    <p:sldId id="271" r:id="rId4"/>
    <p:sldId id="273" r:id="rId5"/>
    <p:sldId id="281" r:id="rId6"/>
    <p:sldId id="282" r:id="rId7"/>
    <p:sldId id="286" r:id="rId8"/>
    <p:sldId id="285" r:id="rId9"/>
    <p:sldId id="283" r:id="rId10"/>
    <p:sldId id="272" r:id="rId11"/>
    <p:sldId id="274" r:id="rId12"/>
    <p:sldId id="275" r:id="rId13"/>
    <p:sldId id="276" r:id="rId14"/>
    <p:sldId id="277" r:id="rId15"/>
    <p:sldId id="278" r:id="rId16"/>
    <p:sldId id="287" r:id="rId17"/>
    <p:sldId id="288" r:id="rId18"/>
    <p:sldId id="289" r:id="rId19"/>
    <p:sldId id="279" r:id="rId20"/>
    <p:sldId id="280" r:id="rId21"/>
    <p:sldId id="290" r:id="rId22"/>
    <p:sldId id="291" r:id="rId23"/>
    <p:sldId id="2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3B"/>
    <a:srgbClr val="FFCC33"/>
    <a:srgbClr val="C58942"/>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564" autoAdjust="0"/>
  </p:normalViewPr>
  <p:slideViewPr>
    <p:cSldViewPr snapToGrid="0" snapToObjects="1">
      <p:cViewPr varScale="1">
        <p:scale>
          <a:sx n="60" d="100"/>
          <a:sy n="60" d="100"/>
        </p:scale>
        <p:origin x="1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numRef>
              <c:f>Histogram!$A$2:$A$6</c:f>
              <c:numCache>
                <c:formatCode>General</c:formatCode>
                <c:ptCount val="5"/>
                <c:pt idx="0">
                  <c:v>70</c:v>
                </c:pt>
                <c:pt idx="1">
                  <c:v>74</c:v>
                </c:pt>
                <c:pt idx="2">
                  <c:v>78</c:v>
                </c:pt>
                <c:pt idx="3">
                  <c:v>82</c:v>
                </c:pt>
                <c:pt idx="4">
                  <c:v>86</c:v>
                </c:pt>
              </c:numCache>
            </c:numRef>
          </c:cat>
          <c:val>
            <c:numRef>
              <c:f>Histogram!$B$2:$B$6</c:f>
              <c:numCache>
                <c:formatCode>General</c:formatCode>
                <c:ptCount val="5"/>
                <c:pt idx="0">
                  <c:v>2</c:v>
                </c:pt>
                <c:pt idx="1">
                  <c:v>2</c:v>
                </c:pt>
                <c:pt idx="2">
                  <c:v>6</c:v>
                </c:pt>
                <c:pt idx="3">
                  <c:v>5</c:v>
                </c:pt>
                <c:pt idx="4">
                  <c:v>1</c:v>
                </c:pt>
              </c:numCache>
            </c:numRef>
          </c:val>
        </c:ser>
        <c:dLbls>
          <c:showLegendKey val="0"/>
          <c:showVal val="0"/>
          <c:showCatName val="0"/>
          <c:showSerName val="0"/>
          <c:showPercent val="0"/>
          <c:showBubbleSize val="0"/>
        </c:dLbls>
        <c:gapWidth val="219"/>
        <c:overlap val="-27"/>
        <c:axId val="487851216"/>
        <c:axId val="487851608"/>
      </c:barChart>
      <c:catAx>
        <c:axId val="48785121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Ratings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7851608"/>
        <c:crosses val="autoZero"/>
        <c:auto val="1"/>
        <c:lblAlgn val="ctr"/>
        <c:lblOffset val="100"/>
        <c:noMultiLvlLbl val="0"/>
      </c:catAx>
      <c:valAx>
        <c:axId val="487851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Frequency</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87851216"/>
        <c:crosses val="autoZero"/>
        <c:crossBetween val="between"/>
      </c:valAx>
      <c:spPr>
        <a:noFill/>
        <a:ln>
          <a:noFill/>
        </a:ln>
        <a:effectLst/>
      </c:spPr>
    </c:plotArea>
    <c:plotVisOnly val="1"/>
    <c:dispBlanksAs val="gap"/>
    <c:showDLblsOverMax val="0"/>
  </c:chart>
  <c:spPr>
    <a:noFill/>
    <a:ln>
      <a:noFill/>
    </a:ln>
    <a:effectLst/>
  </c:spPr>
  <c:txPr>
    <a:bodyPr/>
    <a:lstStyle/>
    <a:p>
      <a:pPr>
        <a:defRPr sz="18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gunston.gmu.edu/708/196.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was organized by Dr. Alemi. </a:t>
            </a:r>
          </a:p>
        </p:txBody>
      </p:sp>
      <p:sp>
        <p:nvSpPr>
          <p:cNvPr id="4" name="Slide Number Placeholder 3"/>
          <p:cNvSpPr>
            <a:spLocks noGrp="1"/>
          </p:cNvSpPr>
          <p:nvPr>
            <p:ph type="sldNum" sz="quarter" idx="10"/>
          </p:nvPr>
        </p:nvSpPr>
        <p:spPr/>
        <p:txBody>
          <a:bodyPr/>
          <a:lstStyle/>
          <a:p>
            <a:fld id="{BC9CA3DE-F054-4279-AD1E-75CF0FCB9BEE}" type="slidenum">
              <a:rPr lang="en-US" smtClean="0"/>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 next step is to calculate and plot the average for each time period.   </a:t>
            </a:r>
            <a:r>
              <a:rPr lang="en-US" altLang="en-US" dirty="0" smtClean="0"/>
              <a:t>This </a:t>
            </a:r>
            <a:r>
              <a:rPr lang="en-US" altLang="en-US" dirty="0"/>
              <a:t>x-y plot already tells you a </a:t>
            </a:r>
            <a:r>
              <a:rPr lang="en-US" altLang="en-US" dirty="0" smtClean="0"/>
              <a:t>lot about changes in average rating over time. </a:t>
            </a:r>
            <a:r>
              <a:rPr lang="en-US" altLang="en-US" dirty="0"/>
              <a:t>But it </a:t>
            </a:r>
            <a:r>
              <a:rPr lang="en-US" altLang="en-US" dirty="0" smtClean="0"/>
              <a:t>does not tell a full story.  It will </a:t>
            </a:r>
            <a:r>
              <a:rPr lang="en-US" altLang="en-US" dirty="0"/>
              <a:t>tell you more, if you add to </a:t>
            </a:r>
            <a:r>
              <a:rPr lang="en-US" altLang="en-US" dirty="0" smtClean="0"/>
              <a:t>it the </a:t>
            </a:r>
            <a:r>
              <a:rPr lang="en-US" altLang="en-US" dirty="0"/>
              <a:t>upper and lower control limits, between which one expects 95% of the data.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10</a:t>
            </a:fld>
            <a:endParaRPr lang="en-US"/>
          </a:p>
        </p:txBody>
      </p:sp>
    </p:spTree>
    <p:extLst>
      <p:ext uri="{BB962C8B-B14F-4D97-AF65-F5344CB8AC3E}">
        <p14:creationId xmlns:p14="http://schemas.microsoft.com/office/powerpoint/2010/main" val="331119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Next calculate </a:t>
            </a:r>
            <a:r>
              <a:rPr lang="en-US" altLang="en-US" dirty="0"/>
              <a:t>and plot the grand average. The grand average is the average of all ratings across all time periods. Do not calculate this by averaging the mean of each time period. The correct way to do this is to sum all the ratings for all time periods and divide the sum by the number of ratings. In the example provided here, it makes no difference how you calculate the grand average, but in situations where the number of cases in each time period is changing, it does make a difference. </a:t>
            </a:r>
            <a:r>
              <a:rPr lang="en-US" altLang="en-US" dirty="0" smtClean="0"/>
              <a:t> With </a:t>
            </a:r>
            <a:r>
              <a:rPr lang="en-US" altLang="en-US" dirty="0"/>
              <a:t>the central tendency line in, we have a visual line to compare the data to. It already tells us a lot, it gives us a sense of which time periods are closer to our central tendency line.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11</a:t>
            </a:fld>
            <a:endParaRPr lang="en-US"/>
          </a:p>
        </p:txBody>
      </p:sp>
    </p:spTree>
    <p:extLst>
      <p:ext uri="{BB962C8B-B14F-4D97-AF65-F5344CB8AC3E}">
        <p14:creationId xmlns:p14="http://schemas.microsoft.com/office/powerpoint/2010/main" val="321268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 calculate control limits, we need to first calculate standard deviation.   Excel has a function for calculating standard deviation.  Here we are showing a formula for doing us, in case you want to do it by yourself.  First the sum of squared residuals is calculated.  This sum is divided by number of cases minus one.  The square root of the calculated value is the standard deviation.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12</a:t>
            </a:fld>
            <a:endParaRPr lang="en-US"/>
          </a:p>
        </p:txBody>
      </p:sp>
    </p:spTree>
    <p:extLst>
      <p:ext uri="{BB962C8B-B14F-4D97-AF65-F5344CB8AC3E}">
        <p14:creationId xmlns:p14="http://schemas.microsoft.com/office/powerpoint/2010/main" val="3690948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t>Estimate </a:t>
            </a:r>
            <a:r>
              <a:rPr lang="en-US" altLang="en-US" dirty="0"/>
              <a:t>the standard deviation for observations within each time period by dividing the standard deviation of all of the observations by the square root of the number of cases in the time period.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13</a:t>
            </a:fld>
            <a:endParaRPr lang="en-US"/>
          </a:p>
        </p:txBody>
      </p:sp>
    </p:spTree>
    <p:extLst>
      <p:ext uri="{BB962C8B-B14F-4D97-AF65-F5344CB8AC3E}">
        <p14:creationId xmlns:p14="http://schemas.microsoft.com/office/powerpoint/2010/main" val="1020441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Calculate the upper lower limit for each time period as the grand average plus </a:t>
            </a:r>
            <a:r>
              <a:rPr lang="en-US" altLang="en-US" dirty="0">
                <a:hlinkClick r:id="rId3"/>
              </a:rPr>
              <a:t>1.96</a:t>
            </a:r>
            <a:r>
              <a:rPr lang="en-US" altLang="en-US" dirty="0"/>
              <a:t> times the standard deviations of the time. </a:t>
            </a:r>
            <a:r>
              <a:rPr lang="en-US" altLang="en-US" sz="1200" dirty="0" smtClean="0"/>
              <a:t>1.96 sets the limits so that 95% data fall within the two limits.  </a:t>
            </a:r>
            <a:r>
              <a:rPr lang="en-US" altLang="en-US" dirty="0" smtClean="0"/>
              <a:t>Calculate </a:t>
            </a:r>
            <a:r>
              <a:rPr lang="en-US" altLang="en-US" dirty="0"/>
              <a:t>the lower limit for each time period as the grand average minus 1.96 times the standard deviation of that time period. </a:t>
            </a:r>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14</a:t>
            </a:fld>
            <a:endParaRPr lang="en-US"/>
          </a:p>
        </p:txBody>
      </p:sp>
    </p:spTree>
    <p:extLst>
      <p:ext uri="{BB962C8B-B14F-4D97-AF65-F5344CB8AC3E}">
        <p14:creationId xmlns:p14="http://schemas.microsoft.com/office/powerpoint/2010/main" val="904527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Let us look at these calculations inside Excel.  We begin with the calculation of the standard deviation.  You </a:t>
            </a:r>
            <a:r>
              <a:rPr lang="en-US" altLang="en-US" dirty="0"/>
              <a:t>can use the standard deviation function in Excel to calculate the standard deviation of observations.  The function is =</a:t>
            </a:r>
            <a:r>
              <a:rPr lang="en-US" altLang="en-US" dirty="0" err="1"/>
              <a:t>stdev</a:t>
            </a:r>
            <a:r>
              <a:rPr lang="en-US" altLang="en-US" dirty="0"/>
              <a:t> and the arguments of the function are the range of the data.  </a:t>
            </a:r>
            <a:r>
              <a:rPr lang="en-US" altLang="en-US" dirty="0" smtClean="0"/>
              <a:t>In this example, it is taking the data from the range B2 through E2.  The standard deviation is then divided by the count of cases in the time period and taken to the power of 0.5,</a:t>
            </a:r>
            <a:r>
              <a:rPr lang="en-US" altLang="en-US" baseline="0" dirty="0" smtClean="0"/>
              <a:t> which is the same as taking the square root.  This provides the estimate for standard deviation of the time period.  </a:t>
            </a:r>
            <a:endParaRPr lang="en-US" altLang="en-US" dirty="0"/>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15</a:t>
            </a:fld>
            <a:endParaRPr lang="en-US"/>
          </a:p>
        </p:txBody>
      </p:sp>
    </p:spTree>
    <p:extLst>
      <p:ext uri="{BB962C8B-B14F-4D97-AF65-F5344CB8AC3E}">
        <p14:creationId xmlns:p14="http://schemas.microsoft.com/office/powerpoint/2010/main" val="1687446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ltLang="en-US" dirty="0" smtClean="0"/>
              <a:t>The standard deviation is then divided by the square root of the count of cases in the time period.  Taking something</a:t>
            </a:r>
            <a:r>
              <a:rPr lang="en-US" altLang="en-US" baseline="0" dirty="0" smtClean="0"/>
              <a:t> to </a:t>
            </a:r>
            <a:r>
              <a:rPr lang="en-US" altLang="en-US" dirty="0" smtClean="0"/>
              <a:t>the power of 0.5 is the same as taking the square root.  This provides the estimate for standard deviation of the time period.  </a:t>
            </a:r>
            <a:endParaRPr lang="en-US" alt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16</a:t>
            </a:fld>
            <a:endParaRPr lang="en-US"/>
          </a:p>
        </p:txBody>
      </p:sp>
    </p:spTree>
    <p:extLst>
      <p:ext uri="{BB962C8B-B14F-4D97-AF65-F5344CB8AC3E}">
        <p14:creationId xmlns:p14="http://schemas.microsoft.com/office/powerpoint/2010/main" val="4210692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a:t>
            </a:r>
            <a:r>
              <a:rPr lang="en-US" altLang="en-US" baseline="0" dirty="0" smtClean="0"/>
              <a:t> t statistic is 1.96 that guarantees that 95% data fall within the two control limits</a:t>
            </a:r>
            <a:endParaRPr lang="en-US" altLang="en-US" dirty="0"/>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17</a:t>
            </a:fld>
            <a:endParaRPr lang="en-US"/>
          </a:p>
        </p:txBody>
      </p:sp>
    </p:spTree>
    <p:extLst>
      <p:ext uri="{BB962C8B-B14F-4D97-AF65-F5344CB8AC3E}">
        <p14:creationId xmlns:p14="http://schemas.microsoft.com/office/powerpoint/2010/main" val="124902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grand average is calculated using</a:t>
            </a:r>
            <a:r>
              <a:rPr lang="en-US" altLang="en-US" baseline="0" dirty="0" smtClean="0"/>
              <a:t> the average function within Excel from the entire set of data.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18</a:t>
            </a:fld>
            <a:endParaRPr lang="en-US"/>
          </a:p>
        </p:txBody>
      </p:sp>
    </p:spTree>
    <p:extLst>
      <p:ext uri="{BB962C8B-B14F-4D97-AF65-F5344CB8AC3E}">
        <p14:creationId xmlns:p14="http://schemas.microsoft.com/office/powerpoint/2010/main" val="3823975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Now we are ready to plot the data.  In X-bar control chart the </a:t>
            </a:r>
            <a:r>
              <a:rPr lang="en-US" altLang="en-US" dirty="0"/>
              <a:t>x-axis is time, the Y-axis is the observed </a:t>
            </a:r>
            <a:r>
              <a:rPr lang="en-US" altLang="en-US" dirty="0" smtClean="0"/>
              <a:t>average</a:t>
            </a:r>
            <a:r>
              <a:rPr lang="en-US" altLang="en-US" baseline="0" dirty="0" smtClean="0"/>
              <a:t> for each time period</a:t>
            </a:r>
            <a:r>
              <a:rPr lang="en-US" altLang="en-US" dirty="0" smtClean="0"/>
              <a:t>.  </a:t>
            </a:r>
            <a:r>
              <a:rPr lang="en-US" altLang="en-US" dirty="0"/>
              <a:t>Observations are show by single markers.  Control limits are shown as lines with no </a:t>
            </a:r>
            <a:r>
              <a:rPr lang="en-US" altLang="en-US" dirty="0" smtClean="0"/>
              <a:t>markers and preferably in red.  Note </a:t>
            </a:r>
            <a:r>
              <a:rPr lang="en-US" altLang="en-US" dirty="0"/>
              <a:t>that the control limits are straight lines in this example because in every time period we sampled the </a:t>
            </a:r>
            <a:r>
              <a:rPr lang="en-US" altLang="en-US" dirty="0" smtClean="0"/>
              <a:t>4 cases</a:t>
            </a:r>
            <a:r>
              <a:rPr lang="en-US" altLang="en-US" dirty="0"/>
              <a:t>. If this were not the case, the control limits would be tighter when the sample size was </a:t>
            </a:r>
            <a:r>
              <a:rPr lang="en-US" altLang="en-US" dirty="0" smtClean="0"/>
              <a:t>larger and wider otherwise.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19</a:t>
            </a:fld>
            <a:endParaRPr lang="en-US"/>
          </a:p>
        </p:txBody>
      </p:sp>
    </p:spTree>
    <p:extLst>
      <p:ext uri="{BB962C8B-B14F-4D97-AF65-F5344CB8AC3E}">
        <p14:creationId xmlns:p14="http://schemas.microsoft.com/office/powerpoint/2010/main" val="250812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set of slides walk you through the development of an X-bar control charts </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2</a:t>
            </a:fld>
            <a:endParaRPr lang="en-US"/>
          </a:p>
        </p:txBody>
      </p:sp>
    </p:spTree>
    <p:extLst>
      <p:ext uri="{BB962C8B-B14F-4D97-AF65-F5344CB8AC3E}">
        <p14:creationId xmlns:p14="http://schemas.microsoft.com/office/powerpoint/2010/main" val="895019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Any point that falls outside the control limit is not due to chance</a:t>
            </a:r>
            <a:r>
              <a:rPr lang="en-US" altLang="en-US" baseline="0" dirty="0" smtClean="0"/>
              <a:t>. The first time period is above the limit. Patients rated us higher than the historical trend in the first time period.  </a:t>
            </a:r>
            <a:r>
              <a:rPr lang="en-US" altLang="en-US" dirty="0" smtClean="0"/>
              <a:t>Note </a:t>
            </a:r>
            <a:r>
              <a:rPr lang="en-US" altLang="en-US" dirty="0"/>
              <a:t>also that the second time period is lower than the lower control limit. Therefore, patients rated our services worst in this time period and the change in the ratings were not due to chance events. It marks a real change in satisfaction with our services. We would not have known this until we created a control </a:t>
            </a:r>
            <a:r>
              <a:rPr lang="en-US" altLang="en-US" dirty="0" smtClean="0"/>
              <a:t>chart</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20</a:t>
            </a:fld>
            <a:endParaRPr lang="en-US"/>
          </a:p>
        </p:txBody>
      </p:sp>
    </p:spTree>
    <p:extLst>
      <p:ext uri="{BB962C8B-B14F-4D97-AF65-F5344CB8AC3E}">
        <p14:creationId xmlns:p14="http://schemas.microsoft.com/office/powerpoint/2010/main" val="3980933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smtClean="0"/>
              <a:t>Tell</a:t>
            </a:r>
            <a:r>
              <a:rPr lang="en-US" sz="1200" baseline="0" dirty="0" smtClean="0"/>
              <a:t> a story.  Distribute your control chart.  Include in the report how you checked </a:t>
            </a:r>
            <a:r>
              <a:rPr lang="en-US" sz="1200" dirty="0" smtClean="0"/>
              <a:t>assumptions </a:t>
            </a:r>
            <a:r>
              <a:rPr lang="en-US" sz="1200" dirty="0" smtClean="0"/>
              <a:t>of the control </a:t>
            </a:r>
            <a:r>
              <a:rPr lang="en-US" sz="1200" dirty="0" smtClean="0"/>
              <a:t>chart</a:t>
            </a:r>
            <a:r>
              <a:rPr lang="en-US" sz="1200" baseline="0" dirty="0" smtClean="0"/>
              <a:t>.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21</a:t>
            </a:fld>
            <a:endParaRPr lang="en-US"/>
          </a:p>
        </p:txBody>
      </p:sp>
    </p:spTree>
    <p:extLst>
      <p:ext uri="{BB962C8B-B14F-4D97-AF65-F5344CB8AC3E}">
        <p14:creationId xmlns:p14="http://schemas.microsoft.com/office/powerpoint/2010/main" val="1130599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sz="1200" baseline="0" dirty="0" smtClean="0"/>
              <a:t>Include a summary of key findings and hypothesize the likely factors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22</a:t>
            </a:fld>
            <a:endParaRPr lang="en-US"/>
          </a:p>
        </p:txBody>
      </p:sp>
    </p:spTree>
    <p:extLst>
      <p:ext uri="{BB962C8B-B14F-4D97-AF65-F5344CB8AC3E}">
        <p14:creationId xmlns:p14="http://schemas.microsoft.com/office/powerpoint/2010/main" val="3392126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X-bar chart can tell us if observations</a:t>
            </a:r>
            <a:r>
              <a:rPr lang="en-US" baseline="0" dirty="0" smtClean="0"/>
              <a:t> are within historical patterns</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23</a:t>
            </a:fld>
            <a:endParaRPr lang="en-US"/>
          </a:p>
        </p:txBody>
      </p:sp>
    </p:spTree>
    <p:extLst>
      <p:ext uri="{BB962C8B-B14F-4D97-AF65-F5344CB8AC3E}">
        <p14:creationId xmlns:p14="http://schemas.microsoft.com/office/powerpoint/2010/main" val="92888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Suppose that Over several months, we tracked the satisfaction with our unit. In</a:t>
            </a:r>
            <a:r>
              <a:rPr lang="en-US" altLang="en-US" sz="1200" baseline="0" dirty="0" smtClean="0"/>
              <a:t> each time period we asked 4 patients to rate us.  </a:t>
            </a:r>
            <a:r>
              <a:rPr lang="en-US" altLang="en-US" sz="1200" dirty="0" smtClean="0"/>
              <a:t>The question is whether the unit has improved over time. How would you answer this question? Look at the data.  There are wide variations in the data. Could these variations be due to chance? </a:t>
            </a:r>
          </a:p>
          <a:p>
            <a:pPr marL="0" indent="0">
              <a:buFont typeface="Arial" panose="020B0604020202020204" pitchFamily="34" charset="0"/>
              <a:buNone/>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t>3</a:t>
            </a:fld>
            <a:endParaRPr lang="en-US"/>
          </a:p>
        </p:txBody>
      </p:sp>
    </p:spTree>
    <p:extLst>
      <p:ext uri="{BB962C8B-B14F-4D97-AF65-F5344CB8AC3E}">
        <p14:creationId xmlns:p14="http://schemas.microsoft.com/office/powerpoint/2010/main" val="1187185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We begin with checking assumptions</a:t>
            </a:r>
            <a:r>
              <a:rPr lang="en-US" altLang="en-US" sz="1200" baseline="0" dirty="0" smtClean="0"/>
              <a:t> of X-bar control charts.  The first assumption is that we are measuring a variable that has a c</a:t>
            </a:r>
            <a:r>
              <a:rPr lang="en-US" altLang="en-US" sz="1200" dirty="0" smtClean="0"/>
              <a:t>ontinuous interval scale. The variable being averaged must be a continuous variable on an interval scale, where the differences between the scores are meaningful. An ordinal scale cannot be averaged. Satisfaction rating and health status ratings are generally assumed to be interval scales.  Cost and time are continuous interval</a:t>
            </a:r>
            <a:r>
              <a:rPr lang="en-US" altLang="en-US" sz="1200" baseline="0" dirty="0" smtClean="0"/>
              <a:t> scales.  </a:t>
            </a:r>
            <a:r>
              <a:rPr lang="en-US" altLang="en-US" sz="1200" dirty="0"/>
              <a:t/>
            </a:r>
            <a:br>
              <a:rPr lang="en-US" altLang="en-US" sz="1200" dirty="0"/>
            </a:br>
            <a:endParaRPr lang="en-US" altLang="en-US" sz="1200" dirty="0"/>
          </a:p>
        </p:txBody>
      </p:sp>
      <p:sp>
        <p:nvSpPr>
          <p:cNvPr id="4" name="Slide Number Placeholder 3"/>
          <p:cNvSpPr>
            <a:spLocks noGrp="1"/>
          </p:cNvSpPr>
          <p:nvPr>
            <p:ph type="sldNum" sz="quarter" idx="5"/>
          </p:nvPr>
        </p:nvSpPr>
        <p:spPr/>
        <p:txBody>
          <a:bodyPr/>
          <a:lstStyle/>
          <a:p>
            <a:fld id="{BC9CA3DE-F054-4279-AD1E-75CF0FCB9BEE}" type="slidenum">
              <a:rPr lang="en-US" smtClean="0"/>
              <a:t>4</a:t>
            </a:fld>
            <a:endParaRPr lang="en-US"/>
          </a:p>
        </p:txBody>
      </p:sp>
    </p:spTree>
    <p:extLst>
      <p:ext uri="{BB962C8B-B14F-4D97-AF65-F5344CB8AC3E}">
        <p14:creationId xmlns:p14="http://schemas.microsoft.com/office/powerpoint/2010/main" val="389091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 second assumption is that the patients</a:t>
            </a:r>
            <a:r>
              <a:rPr lang="en-US" altLang="en-US" sz="1200" baseline="0" dirty="0" smtClean="0"/>
              <a:t> are i</a:t>
            </a:r>
            <a:r>
              <a:rPr lang="en-US" altLang="en-US" sz="1200" dirty="0" smtClean="0"/>
              <a:t>ndependent from each other. </a:t>
            </a:r>
            <a:r>
              <a:rPr lang="en-US" altLang="en-US" sz="1200" dirty="0"/>
              <a:t>The observations over each period of time are not affected by the previous observations. In our example, the satisfaction ratings in time period two should not be affected by ratings in the first time period. This assumption will be violated in an example where the same patient is rating the unit in every time period. It is likely that this patient's first impression affects subsequent evaluations. The assumption seems reasonable when different patients are rating in different time periods</a:t>
            </a:r>
            <a:r>
              <a:rPr lang="en-US" altLang="en-US" sz="1200" dirty="0" smtClean="0"/>
              <a:t>.</a:t>
            </a:r>
            <a:endParaRPr lang="en-US" altLang="en-US" sz="1200" dirty="0"/>
          </a:p>
        </p:txBody>
      </p:sp>
      <p:sp>
        <p:nvSpPr>
          <p:cNvPr id="4" name="Slide Number Placeholder 3"/>
          <p:cNvSpPr>
            <a:spLocks noGrp="1"/>
          </p:cNvSpPr>
          <p:nvPr>
            <p:ph type="sldNum" sz="quarter" idx="5"/>
          </p:nvPr>
        </p:nvSpPr>
        <p:spPr/>
        <p:txBody>
          <a:bodyPr/>
          <a:lstStyle/>
          <a:p>
            <a:fld id="{BC9CA3DE-F054-4279-AD1E-75CF0FCB9BEE}" type="slidenum">
              <a:rPr lang="en-US" smtClean="0"/>
              <a:t>5</a:t>
            </a:fld>
            <a:endParaRPr lang="en-US"/>
          </a:p>
        </p:txBody>
      </p:sp>
    </p:spTree>
    <p:extLst>
      <p:ext uri="{BB962C8B-B14F-4D97-AF65-F5344CB8AC3E}">
        <p14:creationId xmlns:p14="http://schemas.microsoft.com/office/powerpoint/2010/main" val="107575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 third assumption is that the data have a Normal </a:t>
            </a:r>
            <a:r>
              <a:rPr lang="en-US" altLang="en-US" sz="1200" dirty="0"/>
              <a:t>distribution. If we were to stack all the ratings, most will fall on the average rating, some on each side. A normal distribution suggests that the stack will peek on the average, slowly decline on both sides of the average, and the shape of the curve will be symmetrical. The </a:t>
            </a:r>
            <a:r>
              <a:rPr lang="en-US" altLang="en-US" sz="1200" b="1" dirty="0"/>
              <a:t>law of large numbers</a:t>
            </a:r>
            <a:r>
              <a:rPr lang="en-US" altLang="en-US" sz="1200" dirty="0"/>
              <a:t> says that no matter what the distribution of a variable is, the average of the variable will tend to have a Normal distribution. As the number of cases for calculation of the average increases, the average is more likely to be Normal. A minimum of four cases is needed for applying the law of large numbers. The law of large numbers tells us that the average of any distribution, no matter how strange, has a Normal distribution.</a:t>
            </a:r>
            <a:br>
              <a:rPr lang="en-US" altLang="en-US" sz="1200" dirty="0"/>
            </a:b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6</a:t>
            </a:fld>
            <a:endParaRPr lang="en-US"/>
          </a:p>
        </p:txBody>
      </p:sp>
    </p:spTree>
    <p:extLst>
      <p:ext uri="{BB962C8B-B14F-4D97-AF65-F5344CB8AC3E}">
        <p14:creationId xmlns:p14="http://schemas.microsoft.com/office/powerpoint/2010/main" val="249395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 third assumption is that the data have a Normal </a:t>
            </a:r>
            <a:r>
              <a:rPr lang="en-US" altLang="en-US" sz="1200" dirty="0"/>
              <a:t>distribution. If we were to stack all the ratings, most will fall on the average rating, some on each side. A normal distribution suggests that the stack will peek on the average, slowly decline on both sides of the average, and the shape of the curve will be symmetrical. The </a:t>
            </a:r>
            <a:r>
              <a:rPr lang="en-US" altLang="en-US" sz="1200" b="1" dirty="0"/>
              <a:t>law of large numbers</a:t>
            </a:r>
            <a:r>
              <a:rPr lang="en-US" altLang="en-US" sz="1200" dirty="0"/>
              <a:t> says that no matter what the distribution of a variable is, the average of the variable will tend to have a Normal distribution. As the number of cases for calculation of the average increases, the average is more likely to be Normal. A minimum of four cases is needed for applying the law of large numbers. The law of large numbers tells us that the average of any distribution, no matter how strange, has a Normal distribution.</a:t>
            </a:r>
            <a:br>
              <a:rPr lang="en-US" altLang="en-US" sz="1200" dirty="0"/>
            </a:b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7</a:t>
            </a:fld>
            <a:endParaRPr lang="en-US"/>
          </a:p>
        </p:txBody>
      </p:sp>
    </p:spTree>
    <p:extLst>
      <p:ext uri="{BB962C8B-B14F-4D97-AF65-F5344CB8AC3E}">
        <p14:creationId xmlns:p14="http://schemas.microsoft.com/office/powerpoint/2010/main" val="218475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Using</a:t>
            </a:r>
            <a:r>
              <a:rPr lang="en-US" altLang="en-US" sz="1200" baseline="0" dirty="0" smtClean="0"/>
              <a:t> Excel, we created a histogram of the data.  Select data analysis, then select histogram to reach this option.  Here is how the data looks like.  An eyeball test suggest that these data may be near Normal.  Most of the data is in the center.  The data are spread symmetrically around the peak of the center.  </a:t>
            </a:r>
            <a:r>
              <a:rPr lang="en-US" altLang="en-US" sz="1200" dirty="0"/>
              <a:t/>
            </a:r>
            <a:br>
              <a:rPr lang="en-US" altLang="en-US" sz="1200" dirty="0"/>
            </a:b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8</a:t>
            </a:fld>
            <a:endParaRPr lang="en-US"/>
          </a:p>
        </p:txBody>
      </p:sp>
    </p:spTree>
    <p:extLst>
      <p:ext uri="{BB962C8B-B14F-4D97-AF65-F5344CB8AC3E}">
        <p14:creationId xmlns:p14="http://schemas.microsoft.com/office/powerpoint/2010/main" val="425437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 last assumption is that the variance is constant. A</a:t>
            </a:r>
            <a:r>
              <a:rPr lang="en-US" altLang="en-US" sz="1200" baseline="0" dirty="0" smtClean="0"/>
              <a:t> variable variance will be observed if the patient’s severity of illness changes over time. </a:t>
            </a:r>
            <a:r>
              <a:rPr lang="en-US" altLang="en-US" sz="1200" dirty="0" smtClean="0"/>
              <a:t>This </a:t>
            </a:r>
            <a:r>
              <a:rPr lang="en-US" altLang="en-US" sz="1200" dirty="0"/>
              <a:t>assumption can be verified on a control chart. It states that deviations from the average should not consistently increase or decrease over time. </a:t>
            </a:r>
            <a:r>
              <a:rPr lang="en-US" altLang="en-US" sz="1200" dirty="0" smtClean="0"/>
              <a:t>  So plotting the deviations from average can help us understand if this assumption is met.  </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t>9</a:t>
            </a:fld>
            <a:endParaRPr lang="en-US"/>
          </a:p>
        </p:txBody>
      </p:sp>
    </p:spTree>
    <p:extLst>
      <p:ext uri="{BB962C8B-B14F-4D97-AF65-F5344CB8AC3E}">
        <p14:creationId xmlns:p14="http://schemas.microsoft.com/office/powerpoint/2010/main" val="2929945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a:t>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a:t>Edit Master text styles</a:t>
            </a:r>
          </a:p>
          <a:p>
            <a:pPr lvl="1"/>
            <a:r>
              <a:rPr lang="en-US"/>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Click icon to add picture</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a:t>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a:t>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a:t>Click icon to add chart</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Rectangle 34">
            <a:extLst>
              <a:ext uri="{FF2B5EF4-FFF2-40B4-BE49-F238E27FC236}">
                <a16:creationId xmlns:a16="http://schemas.microsoft.com/office/drawing/2014/main" xmlns="" id="{894A7767-E094-483E-9582-5A512B559400}"/>
              </a:ext>
            </a:extLst>
          </p:cNvPr>
          <p:cNvSpPr txBox="1">
            <a:spLocks/>
          </p:cNvSpPr>
          <p:nvPr userDrawn="1"/>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80" r:id="rId7"/>
    <p:sldLayoutId id="2147483681" r:id="rId8"/>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r>
              <a:rPr lang="en-US" altLang="en-US" sz="4800" dirty="0" err="1"/>
              <a:t>Xbar</a:t>
            </a:r>
            <a:r>
              <a:rPr lang="en-US" altLang="en-US" sz="4800" dirty="0"/>
              <a:t> Chart</a:t>
            </a:r>
            <a:endParaRPr lang="en-US" sz="4800" dirty="0"/>
          </a:p>
        </p:txBody>
      </p:sp>
      <p:sp>
        <p:nvSpPr>
          <p:cNvPr id="4" name="Text Placeholder 3"/>
          <p:cNvSpPr>
            <a:spLocks noGrp="1"/>
          </p:cNvSpPr>
          <p:nvPr>
            <p:ph type="body" sz="quarter" idx="11"/>
          </p:nvPr>
        </p:nvSpPr>
        <p:spPr>
          <a:xfrm>
            <a:off x="823912" y="3287713"/>
            <a:ext cx="6246589" cy="1362075"/>
          </a:xfrm>
        </p:spPr>
        <p:txBody>
          <a:bodyPr/>
          <a:lstStyle/>
          <a:p>
            <a:r>
              <a:rPr lang="en-US" sz="3200" dirty="0"/>
              <a:t>By Farrokh Alemi </a:t>
            </a:r>
            <a:r>
              <a:rPr lang="en-US" sz="3200" dirty="0" err="1"/>
              <a:t>Ph.D</a:t>
            </a:r>
            <a:endParaRPr lang="en-US" sz="3200" dirty="0"/>
          </a:p>
        </p:txBody>
      </p:sp>
    </p:spTree>
    <p:extLst>
      <p:ext uri="{BB962C8B-B14F-4D97-AF65-F5344CB8AC3E}">
        <p14:creationId xmlns:p14="http://schemas.microsoft.com/office/powerpoint/2010/main" val="1184826547"/>
      </p:ext>
    </p:extLst>
  </p:cSld>
  <p:clrMapOvr>
    <a:masterClrMapping/>
  </p:clrMapOvr>
  <mc:AlternateContent xmlns:mc="http://schemas.openxmlformats.org/markup-compatibility/2006">
    <mc:Choice xmlns:p14="http://schemas.microsoft.com/office/powerpoint/2010/main" Requires="p14">
      <p:transition spd="slow" p14:dur="2000" advTm="4527"/>
    </mc:Choice>
    <mc:Fallback>
      <p:transition spd="slow" advTm="452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5">
            <a:extLst>
              <a:ext uri="{FF2B5EF4-FFF2-40B4-BE49-F238E27FC236}">
                <a16:creationId xmlns:a16="http://schemas.microsoft.com/office/drawing/2014/main" xmlns="" id="{334A1666-9CA8-4B02-8DC8-FB03529209A6}"/>
              </a:ext>
            </a:extLst>
          </p:cNvPr>
          <p:cNvGraphicFramePr>
            <a:graphicFrameLocks noChangeAspect="1"/>
          </p:cNvGraphicFramePr>
          <p:nvPr>
            <p:extLst>
              <p:ext uri="{D42A27DB-BD31-4B8C-83A1-F6EECF244321}">
                <p14:modId xmlns:p14="http://schemas.microsoft.com/office/powerpoint/2010/main" val="3335037045"/>
              </p:ext>
            </p:extLst>
          </p:nvPr>
        </p:nvGraphicFramePr>
        <p:xfrm>
          <a:off x="421286" y="96078"/>
          <a:ext cx="10278798" cy="6152323"/>
        </p:xfrm>
        <a:graphic>
          <a:graphicData uri="http://schemas.openxmlformats.org/presentationml/2006/ole">
            <mc:AlternateContent xmlns:mc="http://schemas.openxmlformats.org/markup-compatibility/2006">
              <mc:Choice xmlns:v="urn:schemas-microsoft-com:vml" Requires="v">
                <p:oleObj spid="_x0000_s1038" name="Chart" r:id="rId4" imgW="3600450" imgH="1857375" progId="Excel.Chart.8">
                  <p:embed/>
                </p:oleObj>
              </mc:Choice>
              <mc:Fallback>
                <p:oleObj name="Chart" r:id="rId4" imgW="3600450" imgH="1857375" progId="Excel.Chart.8">
                  <p:embed/>
                  <p:pic>
                    <p:nvPicPr>
                      <p:cNvPr id="13317" name="Object 5">
                        <a:extLst>
                          <a:ext uri="{FF2B5EF4-FFF2-40B4-BE49-F238E27FC236}">
                            <a16:creationId xmlns:a16="http://schemas.microsoft.com/office/drawing/2014/main" xmlns="" id="{966C97F3-4137-4C41-A96A-C9AEB0B9C6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86" y="96078"/>
                        <a:ext cx="10278798" cy="6152323"/>
                      </a:xfrm>
                      <a:prstGeom prst="rect">
                        <a:avLst/>
                      </a:prstGeom>
                    </p:spPr>
                  </p:pic>
                </p:oleObj>
              </mc:Fallback>
            </mc:AlternateContent>
          </a:graphicData>
        </a:graphic>
      </p:graphicFrame>
    </p:spTree>
    <p:extLst>
      <p:ext uri="{BB962C8B-B14F-4D97-AF65-F5344CB8AC3E}">
        <p14:creationId xmlns:p14="http://schemas.microsoft.com/office/powerpoint/2010/main" val="3750102983"/>
      </p:ext>
    </p:extLst>
  </p:cSld>
  <p:clrMapOvr>
    <a:masterClrMapping/>
  </p:clrMapOvr>
  <mc:AlternateContent xmlns:mc="http://schemas.openxmlformats.org/markup-compatibility/2006">
    <mc:Choice xmlns:p14="http://schemas.microsoft.com/office/powerpoint/2010/main" Requires="p14">
      <p:transition spd="slow" p14:dur="2000" advTm="28385"/>
    </mc:Choice>
    <mc:Fallback>
      <p:transition spd="slow" advTm="2838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66C9D203-4D14-4B1C-97BA-285BB3CAD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39150" y="625641"/>
            <a:ext cx="10534700" cy="5893413"/>
          </a:xfrm>
          <a:prstGeom prst="rect">
            <a:avLst/>
          </a:prstGeom>
          <a:noFill/>
          <a:ln/>
        </p:spPr>
      </p:pic>
    </p:spTree>
    <p:extLst>
      <p:ext uri="{BB962C8B-B14F-4D97-AF65-F5344CB8AC3E}">
        <p14:creationId xmlns:p14="http://schemas.microsoft.com/office/powerpoint/2010/main" val="1649139939"/>
      </p:ext>
    </p:extLst>
  </p:cSld>
  <p:clrMapOvr>
    <a:masterClrMapping/>
  </p:clrMapOvr>
  <mc:AlternateContent xmlns:mc="http://schemas.openxmlformats.org/markup-compatibility/2006">
    <mc:Choice xmlns:p14="http://schemas.microsoft.com/office/powerpoint/2010/main" Requires="p14">
      <p:transition spd="slow" p14:dur="2000" advTm="46871"/>
    </mc:Choice>
    <mc:Fallback>
      <p:transition spd="slow" advTm="4687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17600" y="2028617"/>
            <a:ext cx="9887284" cy="1077218"/>
          </a:xfrm>
          <a:prstGeom prst="rect">
            <a:avLst/>
          </a:prstGeom>
        </p:spPr>
        <p:txBody>
          <a:bodyPr wrap="square">
            <a:spAutoFit/>
          </a:bodyPr>
          <a:lstStyle/>
          <a:p>
            <a:r>
              <a:rPr lang="en-US" altLang="en-US" sz="3200" dirty="0">
                <a:solidFill>
                  <a:schemeClr val="tx2"/>
                </a:solidFill>
              </a:rPr>
              <a:t>S = [</a:t>
            </a:r>
            <a:r>
              <a:rPr lang="en-US" altLang="en-US" sz="3200" dirty="0">
                <a:solidFill>
                  <a:schemeClr val="tx2"/>
                </a:solidFill>
                <a:sym typeface="Symbol" panose="05050102010706020507" pitchFamily="18" charset="2"/>
              </a:rPr>
              <a:t></a:t>
            </a:r>
            <a:r>
              <a:rPr lang="en-US" altLang="en-US" sz="3200" baseline="-25000" dirty="0">
                <a:solidFill>
                  <a:schemeClr val="tx2"/>
                </a:solidFill>
                <a:sym typeface="Symbol" panose="05050102010706020507" pitchFamily="18" charset="2"/>
              </a:rPr>
              <a:t>i=1,…,</a:t>
            </a:r>
            <a:r>
              <a:rPr lang="en-US" altLang="en-US" sz="3200" baseline="-25000" dirty="0" err="1">
                <a:solidFill>
                  <a:schemeClr val="tx2"/>
                </a:solidFill>
                <a:sym typeface="Symbol" panose="05050102010706020507" pitchFamily="18" charset="2"/>
              </a:rPr>
              <a:t>n</a:t>
            </a:r>
            <a:r>
              <a:rPr lang="en-US" altLang="en-US" sz="3200" baseline="-40000" dirty="0" err="1">
                <a:solidFill>
                  <a:schemeClr val="tx2"/>
                </a:solidFill>
                <a:sym typeface="Symbol" panose="05050102010706020507" pitchFamily="18" charset="2"/>
              </a:rPr>
              <a:t>j</a:t>
            </a:r>
            <a:r>
              <a:rPr lang="en-US" altLang="en-US" sz="3200" baseline="-25000" dirty="0">
                <a:solidFill>
                  <a:schemeClr val="tx2"/>
                </a:solidFill>
                <a:sym typeface="Symbol" panose="05050102010706020507" pitchFamily="18" charset="2"/>
              </a:rPr>
              <a:t>  j = 1, …m</a:t>
            </a:r>
            <a:r>
              <a:rPr lang="en-US" altLang="en-US" sz="3200" dirty="0">
                <a:solidFill>
                  <a:schemeClr val="tx2"/>
                </a:solidFill>
                <a:sym typeface="Symbol" panose="05050102010706020507" pitchFamily="18" charset="2"/>
              </a:rPr>
              <a:t> (</a:t>
            </a:r>
            <a:r>
              <a:rPr lang="en-US" altLang="en-US" sz="3200" dirty="0" err="1">
                <a:solidFill>
                  <a:schemeClr val="tx2"/>
                </a:solidFill>
                <a:sym typeface="Symbol" panose="05050102010706020507" pitchFamily="18" charset="2"/>
              </a:rPr>
              <a:t>X</a:t>
            </a:r>
            <a:r>
              <a:rPr lang="en-US" altLang="en-US" sz="3200" baseline="-25000" dirty="0" err="1">
                <a:solidFill>
                  <a:schemeClr val="tx2"/>
                </a:solidFill>
              </a:rPr>
              <a:t>ij</a:t>
            </a:r>
            <a:r>
              <a:rPr lang="en-US" altLang="en-US" sz="3200" baseline="-25000" dirty="0">
                <a:solidFill>
                  <a:schemeClr val="tx2"/>
                </a:solidFill>
                <a:sym typeface="Symbol" panose="05050102010706020507" pitchFamily="18" charset="2"/>
              </a:rPr>
              <a:t> </a:t>
            </a:r>
            <a:r>
              <a:rPr lang="en-US" altLang="en-US" sz="3200" dirty="0">
                <a:solidFill>
                  <a:schemeClr val="tx2"/>
                </a:solidFill>
                <a:sym typeface="Symbol" panose="05050102010706020507" pitchFamily="18" charset="2"/>
              </a:rPr>
              <a:t>–Grand Average</a:t>
            </a:r>
            <a:r>
              <a:rPr lang="en-US" altLang="en-US" sz="3200" baseline="-25000" dirty="0">
                <a:solidFill>
                  <a:schemeClr val="tx2"/>
                </a:solidFill>
              </a:rPr>
              <a:t> </a:t>
            </a:r>
            <a:r>
              <a:rPr lang="en-US" altLang="en-US" sz="3200" dirty="0">
                <a:solidFill>
                  <a:schemeClr val="tx2"/>
                </a:solidFill>
              </a:rPr>
              <a:t>)</a:t>
            </a:r>
            <a:r>
              <a:rPr lang="en-US" altLang="en-US" sz="3200" baseline="30000" dirty="0">
                <a:solidFill>
                  <a:schemeClr val="tx2"/>
                </a:solidFill>
              </a:rPr>
              <a:t>2</a:t>
            </a:r>
            <a:r>
              <a:rPr lang="en-US" altLang="en-US" sz="3200" dirty="0">
                <a:solidFill>
                  <a:schemeClr val="tx2"/>
                </a:solidFill>
              </a:rPr>
              <a:t> / (n-1)]</a:t>
            </a:r>
            <a:r>
              <a:rPr lang="en-US" altLang="en-US" sz="3200" baseline="30000" dirty="0">
                <a:solidFill>
                  <a:schemeClr val="tx2"/>
                </a:solidFill>
              </a:rPr>
              <a:t>0.5</a:t>
            </a:r>
            <a:br>
              <a:rPr lang="en-US" altLang="en-US" sz="3200" baseline="30000" dirty="0">
                <a:solidFill>
                  <a:schemeClr val="tx2"/>
                </a:solidFill>
              </a:rPr>
            </a:br>
            <a:endParaRPr lang="en-US" sz="3200" dirty="0">
              <a:solidFill>
                <a:schemeClr val="tx2"/>
              </a:solidFill>
            </a:endParaRPr>
          </a:p>
        </p:txBody>
      </p:sp>
    </p:spTree>
    <p:extLst>
      <p:ext uri="{BB962C8B-B14F-4D97-AF65-F5344CB8AC3E}">
        <p14:creationId xmlns:p14="http://schemas.microsoft.com/office/powerpoint/2010/main" val="2684088605"/>
      </p:ext>
    </p:extLst>
  </p:cSld>
  <p:clrMapOvr>
    <a:masterClrMapping/>
  </p:clrMapOvr>
  <mc:AlternateContent xmlns:mc="http://schemas.openxmlformats.org/markup-compatibility/2006">
    <mc:Choice xmlns:p14="http://schemas.microsoft.com/office/powerpoint/2010/main" Requires="p14">
      <p:transition spd="slow" p14:dur="2000" advTm="30680"/>
    </mc:Choice>
    <mc:Fallback>
      <p:transition spd="slow" advTm="3068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50448" y="2324833"/>
            <a:ext cx="3677610" cy="923330"/>
          </a:xfrm>
          <a:prstGeom prst="rect">
            <a:avLst/>
          </a:prstGeom>
        </p:spPr>
        <p:txBody>
          <a:bodyPr wrap="none">
            <a:spAutoFit/>
          </a:bodyPr>
          <a:lstStyle/>
          <a:p>
            <a:r>
              <a:rPr lang="en-US" altLang="en-US" sz="5400" dirty="0"/>
              <a:t>S</a:t>
            </a:r>
            <a:r>
              <a:rPr lang="en-US" altLang="en-US" sz="5400" baseline="-25000" dirty="0"/>
              <a:t>t </a:t>
            </a:r>
            <a:r>
              <a:rPr lang="en-US" altLang="en-US" sz="5400" dirty="0"/>
              <a:t>= S / (</a:t>
            </a:r>
            <a:r>
              <a:rPr lang="en-US" altLang="en-US" sz="5400" dirty="0" err="1"/>
              <a:t>n</a:t>
            </a:r>
            <a:r>
              <a:rPr lang="en-US" altLang="en-US" sz="5400" baseline="-25000" dirty="0" err="1"/>
              <a:t>t</a:t>
            </a:r>
            <a:r>
              <a:rPr lang="en-US" altLang="en-US" sz="5400" dirty="0"/>
              <a:t>)</a:t>
            </a:r>
            <a:r>
              <a:rPr lang="en-US" altLang="en-US" sz="5400" baseline="30000" dirty="0"/>
              <a:t>0.5</a:t>
            </a:r>
            <a:endParaRPr lang="en-US" sz="5400" dirty="0"/>
          </a:p>
        </p:txBody>
      </p:sp>
    </p:spTree>
    <p:extLst>
      <p:ext uri="{BB962C8B-B14F-4D97-AF65-F5344CB8AC3E}">
        <p14:creationId xmlns:p14="http://schemas.microsoft.com/office/powerpoint/2010/main" val="2435489662"/>
      </p:ext>
    </p:extLst>
  </p:cSld>
  <p:clrMapOvr>
    <a:masterClrMapping/>
  </p:clrMapOvr>
  <mc:AlternateContent xmlns:mc="http://schemas.openxmlformats.org/markup-compatibility/2006">
    <mc:Choice xmlns:p14="http://schemas.microsoft.com/office/powerpoint/2010/main" Requires="p14">
      <p:transition spd="slow" p14:dur="2000" advTm="14871"/>
    </mc:Choice>
    <mc:Fallback>
      <p:transition spd="slow" advTm="1487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1EE429BF-631F-470E-B8C5-71E083795A3E}"/>
              </a:ext>
            </a:extLst>
          </p:cNvPr>
          <p:cNvSpPr>
            <a:spLocks noGrp="1"/>
          </p:cNvSpPr>
          <p:nvPr>
            <p:ph type="body" sz="quarter" idx="14"/>
          </p:nvPr>
        </p:nvSpPr>
        <p:spPr/>
        <p:txBody>
          <a:bodyPr/>
          <a:lstStyle/>
          <a:p>
            <a:pPr marL="990600" lvl="1" indent="-533400">
              <a:buFont typeface="Wingdings" panose="05000000000000000000" pitchFamily="2" charset="2"/>
              <a:buNone/>
            </a:pPr>
            <a:r>
              <a:rPr lang="en-US" altLang="en-US" sz="4800" dirty="0"/>
              <a:t>UCL = </a:t>
            </a:r>
            <a:r>
              <a:rPr lang="en-US" altLang="en-US" sz="4800" dirty="0" smtClean="0"/>
              <a:t>Grand Average </a:t>
            </a:r>
            <a:r>
              <a:rPr lang="en-US" altLang="en-US" sz="4800" dirty="0"/>
              <a:t>+ 1.96 * S</a:t>
            </a:r>
            <a:r>
              <a:rPr lang="en-US" altLang="en-US" sz="4800" baseline="-25000" dirty="0"/>
              <a:t>t</a:t>
            </a:r>
            <a:endParaRPr lang="en-US" altLang="en-US" sz="4800" dirty="0"/>
          </a:p>
          <a:p>
            <a:pPr marL="990600" lvl="1" indent="-533400">
              <a:buFont typeface="Wingdings" panose="05000000000000000000" pitchFamily="2" charset="2"/>
              <a:buNone/>
            </a:pPr>
            <a:r>
              <a:rPr lang="en-US" altLang="en-US" sz="4800" dirty="0"/>
              <a:t>LCL = </a:t>
            </a:r>
            <a:r>
              <a:rPr lang="en-US" altLang="en-US" sz="4800" dirty="0" smtClean="0"/>
              <a:t> Grand Average </a:t>
            </a:r>
            <a:r>
              <a:rPr lang="en-US" altLang="en-US" sz="4800" dirty="0"/>
              <a:t>– 1.96 * S</a:t>
            </a:r>
            <a:r>
              <a:rPr lang="en-US" altLang="en-US" sz="4800" baseline="-25000" dirty="0"/>
              <a:t>t</a:t>
            </a:r>
          </a:p>
          <a:p>
            <a:pPr marL="990600" lvl="1" indent="-533400">
              <a:buFont typeface="Wingdings" panose="05000000000000000000" pitchFamily="2" charset="2"/>
              <a:buNone/>
            </a:pPr>
            <a:endParaRPr lang="en-US" altLang="en-US" sz="4800" baseline="-25000" dirty="0"/>
          </a:p>
          <a:p>
            <a:endParaRPr lang="en-US" sz="4800" dirty="0"/>
          </a:p>
        </p:txBody>
      </p:sp>
    </p:spTree>
    <p:extLst>
      <p:ext uri="{BB962C8B-B14F-4D97-AF65-F5344CB8AC3E}">
        <p14:creationId xmlns:p14="http://schemas.microsoft.com/office/powerpoint/2010/main" val="1872151455"/>
      </p:ext>
    </p:extLst>
  </p:cSld>
  <p:clrMapOvr>
    <a:masterClrMapping/>
  </p:clrMapOvr>
  <mc:AlternateContent xmlns:mc="http://schemas.openxmlformats.org/markup-compatibility/2006">
    <mc:Choice xmlns:p14="http://schemas.microsoft.com/office/powerpoint/2010/main" Requires="p14">
      <p:transition spd="slow" p14:dur="2000" advTm="29667"/>
    </mc:Choice>
    <mc:Fallback>
      <p:transition spd="slow" advTm="2966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9">
            <a:extLst>
              <a:ext uri="{FF2B5EF4-FFF2-40B4-BE49-F238E27FC236}">
                <a16:creationId xmlns:a16="http://schemas.microsoft.com/office/drawing/2014/main" xmlns="" id="{A5164BBB-984A-4A36-93CB-DC3224C82887}"/>
              </a:ext>
            </a:extLst>
          </p:cNvPr>
          <p:cNvSpPr>
            <a:spLocks noChangeShapeType="1"/>
          </p:cNvSpPr>
          <p:nvPr/>
        </p:nvSpPr>
        <p:spPr bwMode="auto">
          <a:xfrm>
            <a:off x="4745181" y="2590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31">
            <a:extLst>
              <a:ext uri="{FF2B5EF4-FFF2-40B4-BE49-F238E27FC236}">
                <a16:creationId xmlns:a16="http://schemas.microsoft.com/office/drawing/2014/main" xmlns="" id="{6F9FF35A-EBA9-4B60-84A5-088A85A630A2}"/>
              </a:ext>
            </a:extLst>
          </p:cNvPr>
          <p:cNvGrpSpPr>
            <a:grpSpLocks/>
          </p:cNvGrpSpPr>
          <p:nvPr/>
        </p:nvGrpSpPr>
        <p:grpSpPr bwMode="auto">
          <a:xfrm>
            <a:off x="1677214" y="1448513"/>
            <a:ext cx="8904195" cy="3140662"/>
            <a:chOff x="1008" y="1536"/>
            <a:chExt cx="4752" cy="1848"/>
          </a:xfrm>
        </p:grpSpPr>
        <p:pic>
          <p:nvPicPr>
            <p:cNvPr id="6" name="Picture 13">
              <a:extLst>
                <a:ext uri="{FF2B5EF4-FFF2-40B4-BE49-F238E27FC236}">
                  <a16:creationId xmlns:a16="http://schemas.microsoft.com/office/drawing/2014/main" xmlns="" id="{F5E3B681-F7B3-448D-8F78-ABC103377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000" b="55333"/>
            <a:stretch>
              <a:fillRect/>
            </a:stretch>
          </p:blipFill>
          <p:spPr bwMode="auto">
            <a:xfrm>
              <a:off x="1008" y="1776"/>
              <a:ext cx="3696"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4">
              <a:extLst>
                <a:ext uri="{FF2B5EF4-FFF2-40B4-BE49-F238E27FC236}">
                  <a16:creationId xmlns:a16="http://schemas.microsoft.com/office/drawing/2014/main" xmlns="" id="{39233ACC-7C04-4D09-97C7-854B03CA4584}"/>
                </a:ext>
              </a:extLst>
            </p:cNvPr>
            <p:cNvSpPr txBox="1">
              <a:spLocks noChangeArrowheads="1"/>
            </p:cNvSpPr>
            <p:nvPr/>
          </p:nvSpPr>
          <p:spPr bwMode="auto">
            <a:xfrm>
              <a:off x="3648" y="1536"/>
              <a:ext cx="2112" cy="489"/>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Standard deviation function over range of all observations</a:t>
              </a:r>
            </a:p>
          </p:txBody>
        </p:sp>
        <p:sp>
          <p:nvSpPr>
            <p:cNvPr id="8" name="Line 15">
              <a:extLst>
                <a:ext uri="{FF2B5EF4-FFF2-40B4-BE49-F238E27FC236}">
                  <a16:creationId xmlns:a16="http://schemas.microsoft.com/office/drawing/2014/main" xmlns="" id="{42B758C4-574C-4B53-A28C-50320C9B311B}"/>
                </a:ext>
              </a:extLst>
            </p:cNvPr>
            <p:cNvSpPr>
              <a:spLocks noChangeShapeType="1"/>
            </p:cNvSpPr>
            <p:nvPr/>
          </p:nvSpPr>
          <p:spPr bwMode="auto">
            <a:xfrm flipH="1">
              <a:off x="2496" y="1920"/>
              <a:ext cx="1152" cy="480"/>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697862405"/>
      </p:ext>
    </p:extLst>
  </p:cSld>
  <p:clrMapOvr>
    <a:masterClrMapping/>
  </p:clrMapOvr>
  <mc:AlternateContent xmlns:mc="http://schemas.openxmlformats.org/markup-compatibility/2006">
    <mc:Choice xmlns:p14="http://schemas.microsoft.com/office/powerpoint/2010/main" Requires="p14">
      <p:transition spd="slow" p14:dur="2000" advTm="27831"/>
    </mc:Choice>
    <mc:Fallback>
      <p:transition spd="slow" advTm="2783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9">
            <a:extLst>
              <a:ext uri="{FF2B5EF4-FFF2-40B4-BE49-F238E27FC236}">
                <a16:creationId xmlns:a16="http://schemas.microsoft.com/office/drawing/2014/main" xmlns="" id="{A5164BBB-984A-4A36-93CB-DC3224C82887}"/>
              </a:ext>
            </a:extLst>
          </p:cNvPr>
          <p:cNvSpPr>
            <a:spLocks noChangeShapeType="1"/>
          </p:cNvSpPr>
          <p:nvPr/>
        </p:nvSpPr>
        <p:spPr bwMode="auto">
          <a:xfrm>
            <a:off x="4745181" y="2590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31">
            <a:extLst>
              <a:ext uri="{FF2B5EF4-FFF2-40B4-BE49-F238E27FC236}">
                <a16:creationId xmlns:a16="http://schemas.microsoft.com/office/drawing/2014/main" xmlns="" id="{6F9FF35A-EBA9-4B60-84A5-088A85A630A2}"/>
              </a:ext>
            </a:extLst>
          </p:cNvPr>
          <p:cNvGrpSpPr>
            <a:grpSpLocks/>
          </p:cNvGrpSpPr>
          <p:nvPr/>
        </p:nvGrpSpPr>
        <p:grpSpPr bwMode="auto">
          <a:xfrm>
            <a:off x="1677214" y="1448513"/>
            <a:ext cx="8904195" cy="4381292"/>
            <a:chOff x="1008" y="1536"/>
            <a:chExt cx="4752" cy="2578"/>
          </a:xfrm>
        </p:grpSpPr>
        <p:pic>
          <p:nvPicPr>
            <p:cNvPr id="6" name="Picture 13">
              <a:extLst>
                <a:ext uri="{FF2B5EF4-FFF2-40B4-BE49-F238E27FC236}">
                  <a16:creationId xmlns:a16="http://schemas.microsoft.com/office/drawing/2014/main" xmlns="" id="{F5E3B681-F7B3-448D-8F78-ABC103377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000" b="55333"/>
            <a:stretch>
              <a:fillRect/>
            </a:stretch>
          </p:blipFill>
          <p:spPr bwMode="auto">
            <a:xfrm>
              <a:off x="1008" y="1776"/>
              <a:ext cx="3696"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4">
              <a:extLst>
                <a:ext uri="{FF2B5EF4-FFF2-40B4-BE49-F238E27FC236}">
                  <a16:creationId xmlns:a16="http://schemas.microsoft.com/office/drawing/2014/main" xmlns="" id="{39233ACC-7C04-4D09-97C7-854B03CA4584}"/>
                </a:ext>
              </a:extLst>
            </p:cNvPr>
            <p:cNvSpPr txBox="1">
              <a:spLocks noChangeArrowheads="1"/>
            </p:cNvSpPr>
            <p:nvPr/>
          </p:nvSpPr>
          <p:spPr bwMode="auto">
            <a:xfrm>
              <a:off x="3648" y="1536"/>
              <a:ext cx="2112" cy="489"/>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Standard deviation function over range of all observations</a:t>
              </a:r>
            </a:p>
          </p:txBody>
        </p:sp>
        <p:sp>
          <p:nvSpPr>
            <p:cNvPr id="8" name="Line 15">
              <a:extLst>
                <a:ext uri="{FF2B5EF4-FFF2-40B4-BE49-F238E27FC236}">
                  <a16:creationId xmlns:a16="http://schemas.microsoft.com/office/drawing/2014/main" xmlns="" id="{42B758C4-574C-4B53-A28C-50320C9B311B}"/>
                </a:ext>
              </a:extLst>
            </p:cNvPr>
            <p:cNvSpPr>
              <a:spLocks noChangeShapeType="1"/>
            </p:cNvSpPr>
            <p:nvPr/>
          </p:nvSpPr>
          <p:spPr bwMode="auto">
            <a:xfrm flipH="1">
              <a:off x="2496" y="1920"/>
              <a:ext cx="1152" cy="480"/>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6">
              <a:extLst>
                <a:ext uri="{FF2B5EF4-FFF2-40B4-BE49-F238E27FC236}">
                  <a16:creationId xmlns:a16="http://schemas.microsoft.com/office/drawing/2014/main" xmlns="" id="{97714AF0-AA73-427F-966E-102416A0E551}"/>
                </a:ext>
              </a:extLst>
            </p:cNvPr>
            <p:cNvSpPr txBox="1">
              <a:spLocks noChangeArrowheads="1"/>
            </p:cNvSpPr>
            <p:nvPr/>
          </p:nvSpPr>
          <p:spPr bwMode="auto">
            <a:xfrm>
              <a:off x="3408" y="3408"/>
              <a:ext cx="2112" cy="706"/>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Dividing by square root of number of observations in the time period</a:t>
              </a:r>
            </a:p>
          </p:txBody>
        </p:sp>
        <p:sp>
          <p:nvSpPr>
            <p:cNvPr id="10" name="Line 17">
              <a:extLst>
                <a:ext uri="{FF2B5EF4-FFF2-40B4-BE49-F238E27FC236}">
                  <a16:creationId xmlns:a16="http://schemas.microsoft.com/office/drawing/2014/main" xmlns="" id="{26E754DA-AE2B-4FE6-B689-161DBCD9ECEB}"/>
                </a:ext>
              </a:extLst>
            </p:cNvPr>
            <p:cNvSpPr>
              <a:spLocks noChangeShapeType="1"/>
            </p:cNvSpPr>
            <p:nvPr/>
          </p:nvSpPr>
          <p:spPr bwMode="auto">
            <a:xfrm flipH="1" flipV="1">
              <a:off x="3456" y="2448"/>
              <a:ext cx="864" cy="960"/>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217945633"/>
      </p:ext>
    </p:extLst>
  </p:cSld>
  <p:clrMapOvr>
    <a:masterClrMapping/>
  </p:clrMapOvr>
  <mc:AlternateContent xmlns:mc="http://schemas.openxmlformats.org/markup-compatibility/2006">
    <mc:Choice xmlns:p14="http://schemas.microsoft.com/office/powerpoint/2010/main" Requires="p14">
      <p:transition spd="slow" p14:dur="2000" advTm="19184"/>
    </mc:Choice>
    <mc:Fallback>
      <p:transition spd="slow" advTm="1918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9">
            <a:extLst>
              <a:ext uri="{FF2B5EF4-FFF2-40B4-BE49-F238E27FC236}">
                <a16:creationId xmlns:a16="http://schemas.microsoft.com/office/drawing/2014/main" xmlns="" id="{A5164BBB-984A-4A36-93CB-DC3224C82887}"/>
              </a:ext>
            </a:extLst>
          </p:cNvPr>
          <p:cNvSpPr>
            <a:spLocks noChangeShapeType="1"/>
          </p:cNvSpPr>
          <p:nvPr/>
        </p:nvSpPr>
        <p:spPr bwMode="auto">
          <a:xfrm>
            <a:off x="4745181" y="2590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31">
            <a:extLst>
              <a:ext uri="{FF2B5EF4-FFF2-40B4-BE49-F238E27FC236}">
                <a16:creationId xmlns:a16="http://schemas.microsoft.com/office/drawing/2014/main" xmlns="" id="{6F9FF35A-EBA9-4B60-84A5-088A85A630A2}"/>
              </a:ext>
            </a:extLst>
          </p:cNvPr>
          <p:cNvGrpSpPr>
            <a:grpSpLocks/>
          </p:cNvGrpSpPr>
          <p:nvPr/>
        </p:nvGrpSpPr>
        <p:grpSpPr bwMode="auto">
          <a:xfrm>
            <a:off x="1677214" y="551182"/>
            <a:ext cx="8904195" cy="5278625"/>
            <a:chOff x="1008" y="1008"/>
            <a:chExt cx="4752" cy="3106"/>
          </a:xfrm>
        </p:grpSpPr>
        <p:pic>
          <p:nvPicPr>
            <p:cNvPr id="6" name="Picture 13">
              <a:extLst>
                <a:ext uri="{FF2B5EF4-FFF2-40B4-BE49-F238E27FC236}">
                  <a16:creationId xmlns:a16="http://schemas.microsoft.com/office/drawing/2014/main" xmlns="" id="{F5E3B681-F7B3-448D-8F78-ABC103377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000" b="55333"/>
            <a:stretch>
              <a:fillRect/>
            </a:stretch>
          </p:blipFill>
          <p:spPr bwMode="auto">
            <a:xfrm>
              <a:off x="1008" y="1776"/>
              <a:ext cx="3696"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4">
              <a:extLst>
                <a:ext uri="{FF2B5EF4-FFF2-40B4-BE49-F238E27FC236}">
                  <a16:creationId xmlns:a16="http://schemas.microsoft.com/office/drawing/2014/main" xmlns="" id="{39233ACC-7C04-4D09-97C7-854B03CA4584}"/>
                </a:ext>
              </a:extLst>
            </p:cNvPr>
            <p:cNvSpPr txBox="1">
              <a:spLocks noChangeArrowheads="1"/>
            </p:cNvSpPr>
            <p:nvPr/>
          </p:nvSpPr>
          <p:spPr bwMode="auto">
            <a:xfrm>
              <a:off x="3648" y="1536"/>
              <a:ext cx="2112" cy="489"/>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Standard deviation function over range of all observations</a:t>
              </a:r>
            </a:p>
          </p:txBody>
        </p:sp>
        <p:sp>
          <p:nvSpPr>
            <p:cNvPr id="8" name="Line 15">
              <a:extLst>
                <a:ext uri="{FF2B5EF4-FFF2-40B4-BE49-F238E27FC236}">
                  <a16:creationId xmlns:a16="http://schemas.microsoft.com/office/drawing/2014/main" xmlns="" id="{42B758C4-574C-4B53-A28C-50320C9B311B}"/>
                </a:ext>
              </a:extLst>
            </p:cNvPr>
            <p:cNvSpPr>
              <a:spLocks noChangeShapeType="1"/>
            </p:cNvSpPr>
            <p:nvPr/>
          </p:nvSpPr>
          <p:spPr bwMode="auto">
            <a:xfrm flipH="1">
              <a:off x="2496" y="1920"/>
              <a:ext cx="1152" cy="480"/>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16">
              <a:extLst>
                <a:ext uri="{FF2B5EF4-FFF2-40B4-BE49-F238E27FC236}">
                  <a16:creationId xmlns:a16="http://schemas.microsoft.com/office/drawing/2014/main" xmlns="" id="{97714AF0-AA73-427F-966E-102416A0E551}"/>
                </a:ext>
              </a:extLst>
            </p:cNvPr>
            <p:cNvSpPr txBox="1">
              <a:spLocks noChangeArrowheads="1"/>
            </p:cNvSpPr>
            <p:nvPr/>
          </p:nvSpPr>
          <p:spPr bwMode="auto">
            <a:xfrm>
              <a:off x="3408" y="3408"/>
              <a:ext cx="2112" cy="706"/>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Dividing by square root of number of observations in the time period</a:t>
              </a:r>
            </a:p>
          </p:txBody>
        </p:sp>
        <p:sp>
          <p:nvSpPr>
            <p:cNvPr id="10" name="Line 17">
              <a:extLst>
                <a:ext uri="{FF2B5EF4-FFF2-40B4-BE49-F238E27FC236}">
                  <a16:creationId xmlns:a16="http://schemas.microsoft.com/office/drawing/2014/main" xmlns="" id="{26E754DA-AE2B-4FE6-B689-161DBCD9ECEB}"/>
                </a:ext>
              </a:extLst>
            </p:cNvPr>
            <p:cNvSpPr>
              <a:spLocks noChangeShapeType="1"/>
            </p:cNvSpPr>
            <p:nvPr/>
          </p:nvSpPr>
          <p:spPr bwMode="auto">
            <a:xfrm flipH="1" flipV="1">
              <a:off x="3456" y="2448"/>
              <a:ext cx="864" cy="960"/>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20">
              <a:extLst>
                <a:ext uri="{FF2B5EF4-FFF2-40B4-BE49-F238E27FC236}">
                  <a16:creationId xmlns:a16="http://schemas.microsoft.com/office/drawing/2014/main" xmlns="" id="{C635D48F-05B8-4052-A351-DB9771A6B987}"/>
                </a:ext>
              </a:extLst>
            </p:cNvPr>
            <p:cNvSpPr>
              <a:spLocks noChangeShapeType="1"/>
            </p:cNvSpPr>
            <p:nvPr/>
          </p:nvSpPr>
          <p:spPr bwMode="auto">
            <a:xfrm flipH="1">
              <a:off x="2352" y="1488"/>
              <a:ext cx="480" cy="912"/>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21">
              <a:extLst>
                <a:ext uri="{FF2B5EF4-FFF2-40B4-BE49-F238E27FC236}">
                  <a16:creationId xmlns:a16="http://schemas.microsoft.com/office/drawing/2014/main" xmlns="" id="{C6F98EA6-F043-4613-955D-B2AAE857AA55}"/>
                </a:ext>
              </a:extLst>
            </p:cNvPr>
            <p:cNvSpPr txBox="1">
              <a:spLocks noChangeArrowheads="1"/>
            </p:cNvSpPr>
            <p:nvPr/>
          </p:nvSpPr>
          <p:spPr bwMode="auto">
            <a:xfrm>
              <a:off x="2448" y="1008"/>
              <a:ext cx="1152" cy="924"/>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Constant for 95% </a:t>
              </a:r>
              <a:r>
                <a:rPr lang="en-US" altLang="en-US" sz="2400" dirty="0" smtClean="0">
                  <a:solidFill>
                    <a:schemeClr val="bg1"/>
                  </a:solidFill>
                </a:rPr>
                <a:t>data within two control limits</a:t>
              </a:r>
              <a:endParaRPr lang="en-US" altLang="en-US" sz="2400" dirty="0">
                <a:solidFill>
                  <a:schemeClr val="bg1"/>
                </a:solidFill>
              </a:endParaRPr>
            </a:p>
          </p:txBody>
        </p:sp>
      </p:grpSp>
    </p:spTree>
    <p:extLst>
      <p:ext uri="{BB962C8B-B14F-4D97-AF65-F5344CB8AC3E}">
        <p14:creationId xmlns:p14="http://schemas.microsoft.com/office/powerpoint/2010/main" val="1213709995"/>
      </p:ext>
    </p:extLst>
  </p:cSld>
  <p:clrMapOvr>
    <a:masterClrMapping/>
  </p:clrMapOvr>
  <mc:AlternateContent xmlns:mc="http://schemas.openxmlformats.org/markup-compatibility/2006">
    <mc:Choice xmlns:p14="http://schemas.microsoft.com/office/powerpoint/2010/main" Requires="p14">
      <p:transition spd="slow" p14:dur="2000" advTm="9694"/>
    </mc:Choice>
    <mc:Fallback>
      <p:transition spd="slow" advTm="969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9">
            <a:extLst>
              <a:ext uri="{FF2B5EF4-FFF2-40B4-BE49-F238E27FC236}">
                <a16:creationId xmlns:a16="http://schemas.microsoft.com/office/drawing/2014/main" xmlns="" id="{A5164BBB-984A-4A36-93CB-DC3224C82887}"/>
              </a:ext>
            </a:extLst>
          </p:cNvPr>
          <p:cNvSpPr>
            <a:spLocks noChangeShapeType="1"/>
          </p:cNvSpPr>
          <p:nvPr/>
        </p:nvSpPr>
        <p:spPr bwMode="auto">
          <a:xfrm>
            <a:off x="4745181" y="2590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31">
            <a:extLst>
              <a:ext uri="{FF2B5EF4-FFF2-40B4-BE49-F238E27FC236}">
                <a16:creationId xmlns:a16="http://schemas.microsoft.com/office/drawing/2014/main" xmlns="" id="{6F9FF35A-EBA9-4B60-84A5-088A85A630A2}"/>
              </a:ext>
            </a:extLst>
          </p:cNvPr>
          <p:cNvGrpSpPr>
            <a:grpSpLocks/>
          </p:cNvGrpSpPr>
          <p:nvPr/>
        </p:nvGrpSpPr>
        <p:grpSpPr bwMode="auto">
          <a:xfrm>
            <a:off x="1407390" y="551182"/>
            <a:ext cx="9174019" cy="5278625"/>
            <a:chOff x="864" y="1008"/>
            <a:chExt cx="4896" cy="3106"/>
          </a:xfrm>
        </p:grpSpPr>
        <p:pic>
          <p:nvPicPr>
            <p:cNvPr id="6" name="Picture 13">
              <a:extLst>
                <a:ext uri="{FF2B5EF4-FFF2-40B4-BE49-F238E27FC236}">
                  <a16:creationId xmlns:a16="http://schemas.microsoft.com/office/drawing/2014/main" xmlns="" id="{F5E3B681-F7B3-448D-8F78-ABC103377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3000" b="55333"/>
            <a:stretch>
              <a:fillRect/>
            </a:stretch>
          </p:blipFill>
          <p:spPr bwMode="auto">
            <a:xfrm>
              <a:off x="1008" y="1776"/>
              <a:ext cx="3696" cy="1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4">
              <a:extLst>
                <a:ext uri="{FF2B5EF4-FFF2-40B4-BE49-F238E27FC236}">
                  <a16:creationId xmlns:a16="http://schemas.microsoft.com/office/drawing/2014/main" xmlns="" id="{39233ACC-7C04-4D09-97C7-854B03CA4584}"/>
                </a:ext>
              </a:extLst>
            </p:cNvPr>
            <p:cNvSpPr txBox="1">
              <a:spLocks noChangeArrowheads="1"/>
            </p:cNvSpPr>
            <p:nvPr/>
          </p:nvSpPr>
          <p:spPr bwMode="auto">
            <a:xfrm>
              <a:off x="3648" y="1536"/>
              <a:ext cx="2112" cy="489"/>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Standard deviation function over range of all observations</a:t>
              </a:r>
            </a:p>
          </p:txBody>
        </p:sp>
        <p:sp>
          <p:nvSpPr>
            <p:cNvPr id="8" name="Line 15">
              <a:extLst>
                <a:ext uri="{FF2B5EF4-FFF2-40B4-BE49-F238E27FC236}">
                  <a16:creationId xmlns:a16="http://schemas.microsoft.com/office/drawing/2014/main" xmlns="" id="{42B758C4-574C-4B53-A28C-50320C9B311B}"/>
                </a:ext>
              </a:extLst>
            </p:cNvPr>
            <p:cNvSpPr>
              <a:spLocks noChangeShapeType="1"/>
            </p:cNvSpPr>
            <p:nvPr/>
          </p:nvSpPr>
          <p:spPr bwMode="auto">
            <a:xfrm flipH="1">
              <a:off x="2496" y="1920"/>
              <a:ext cx="1152" cy="480"/>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9" name="Text Box 16">
              <a:extLst>
                <a:ext uri="{FF2B5EF4-FFF2-40B4-BE49-F238E27FC236}">
                  <a16:creationId xmlns:a16="http://schemas.microsoft.com/office/drawing/2014/main" xmlns="" id="{97714AF0-AA73-427F-966E-102416A0E551}"/>
                </a:ext>
              </a:extLst>
            </p:cNvPr>
            <p:cNvSpPr txBox="1">
              <a:spLocks noChangeArrowheads="1"/>
            </p:cNvSpPr>
            <p:nvPr/>
          </p:nvSpPr>
          <p:spPr bwMode="auto">
            <a:xfrm>
              <a:off x="3408" y="3408"/>
              <a:ext cx="2112" cy="706"/>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Dividing by square root of number of observations in the time period</a:t>
              </a:r>
            </a:p>
          </p:txBody>
        </p:sp>
        <p:sp>
          <p:nvSpPr>
            <p:cNvPr id="10" name="Line 17">
              <a:extLst>
                <a:ext uri="{FF2B5EF4-FFF2-40B4-BE49-F238E27FC236}">
                  <a16:creationId xmlns:a16="http://schemas.microsoft.com/office/drawing/2014/main" xmlns="" id="{26E754DA-AE2B-4FE6-B689-161DBCD9ECEB}"/>
                </a:ext>
              </a:extLst>
            </p:cNvPr>
            <p:cNvSpPr>
              <a:spLocks noChangeShapeType="1"/>
            </p:cNvSpPr>
            <p:nvPr/>
          </p:nvSpPr>
          <p:spPr bwMode="auto">
            <a:xfrm flipH="1" flipV="1">
              <a:off x="3456" y="2448"/>
              <a:ext cx="864" cy="960"/>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1" name="Text Box 18">
              <a:extLst>
                <a:ext uri="{FF2B5EF4-FFF2-40B4-BE49-F238E27FC236}">
                  <a16:creationId xmlns:a16="http://schemas.microsoft.com/office/drawing/2014/main" xmlns="" id="{A7125542-A6FE-478F-8DF3-15291AB91ED1}"/>
                </a:ext>
              </a:extLst>
            </p:cNvPr>
            <p:cNvSpPr txBox="1">
              <a:spLocks noChangeArrowheads="1"/>
            </p:cNvSpPr>
            <p:nvPr/>
          </p:nvSpPr>
          <p:spPr bwMode="auto">
            <a:xfrm>
              <a:off x="864" y="1488"/>
              <a:ext cx="1152" cy="272"/>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bg1"/>
                  </a:solidFill>
                </a:rPr>
                <a:t>Grand average</a:t>
              </a:r>
            </a:p>
          </p:txBody>
        </p:sp>
        <p:sp>
          <p:nvSpPr>
            <p:cNvPr id="12" name="Line 20">
              <a:extLst>
                <a:ext uri="{FF2B5EF4-FFF2-40B4-BE49-F238E27FC236}">
                  <a16:creationId xmlns:a16="http://schemas.microsoft.com/office/drawing/2014/main" xmlns="" id="{C635D48F-05B8-4052-A351-DB9771A6B987}"/>
                </a:ext>
              </a:extLst>
            </p:cNvPr>
            <p:cNvSpPr>
              <a:spLocks noChangeShapeType="1"/>
            </p:cNvSpPr>
            <p:nvPr/>
          </p:nvSpPr>
          <p:spPr bwMode="auto">
            <a:xfrm flipH="1">
              <a:off x="2352" y="1536"/>
              <a:ext cx="672" cy="864"/>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 name="Text Box 21">
              <a:extLst>
                <a:ext uri="{FF2B5EF4-FFF2-40B4-BE49-F238E27FC236}">
                  <a16:creationId xmlns:a16="http://schemas.microsoft.com/office/drawing/2014/main" xmlns="" id="{C6F98EA6-F043-4613-955D-B2AAE857AA55}"/>
                </a:ext>
              </a:extLst>
            </p:cNvPr>
            <p:cNvSpPr txBox="1">
              <a:spLocks noChangeArrowheads="1"/>
            </p:cNvSpPr>
            <p:nvPr/>
          </p:nvSpPr>
          <p:spPr bwMode="auto">
            <a:xfrm>
              <a:off x="2448" y="1008"/>
              <a:ext cx="1152" cy="706"/>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Constant for 95% confidence limits </a:t>
              </a:r>
            </a:p>
          </p:txBody>
        </p:sp>
        <p:sp>
          <p:nvSpPr>
            <p:cNvPr id="14" name="Line 22">
              <a:extLst>
                <a:ext uri="{FF2B5EF4-FFF2-40B4-BE49-F238E27FC236}">
                  <a16:creationId xmlns:a16="http://schemas.microsoft.com/office/drawing/2014/main" xmlns="" id="{205EC109-1287-42B2-BD7A-89EA9DD3DEA4}"/>
                </a:ext>
              </a:extLst>
            </p:cNvPr>
            <p:cNvSpPr>
              <a:spLocks noChangeShapeType="1"/>
            </p:cNvSpPr>
            <p:nvPr/>
          </p:nvSpPr>
          <p:spPr bwMode="auto">
            <a:xfrm>
              <a:off x="1440" y="1714"/>
              <a:ext cx="672" cy="686"/>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7" name="Text Box 28">
              <a:extLst>
                <a:ext uri="{FF2B5EF4-FFF2-40B4-BE49-F238E27FC236}">
                  <a16:creationId xmlns:a16="http://schemas.microsoft.com/office/drawing/2014/main" xmlns="" id="{27BB9A11-577E-4C08-9760-DAB85A444B7B}"/>
                </a:ext>
              </a:extLst>
            </p:cNvPr>
            <p:cNvSpPr txBox="1">
              <a:spLocks noChangeArrowheads="1"/>
            </p:cNvSpPr>
            <p:nvPr/>
          </p:nvSpPr>
          <p:spPr bwMode="auto">
            <a:xfrm>
              <a:off x="960" y="3408"/>
              <a:ext cx="1008" cy="489"/>
            </a:xfrm>
            <a:prstGeom prst="rect">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=Average(B2:E2)</a:t>
              </a:r>
            </a:p>
          </p:txBody>
        </p:sp>
        <p:sp>
          <p:nvSpPr>
            <p:cNvPr id="18" name="Line 29">
              <a:extLst>
                <a:ext uri="{FF2B5EF4-FFF2-40B4-BE49-F238E27FC236}">
                  <a16:creationId xmlns:a16="http://schemas.microsoft.com/office/drawing/2014/main" xmlns="" id="{92C294F4-E979-45E0-954D-6CAAEEE3D5D4}"/>
                </a:ext>
              </a:extLst>
            </p:cNvPr>
            <p:cNvSpPr>
              <a:spLocks noChangeShapeType="1"/>
            </p:cNvSpPr>
            <p:nvPr/>
          </p:nvSpPr>
          <p:spPr bwMode="auto">
            <a:xfrm flipV="1">
              <a:off x="1824" y="2976"/>
              <a:ext cx="1824" cy="432"/>
            </a:xfrm>
            <a:prstGeom prst="line">
              <a:avLst/>
            </a:prstGeom>
            <a:noFill/>
            <a:ln w="38100">
              <a:solidFill>
                <a:srgbClr val="00673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spTree>
    <p:extLst>
      <p:ext uri="{BB962C8B-B14F-4D97-AF65-F5344CB8AC3E}">
        <p14:creationId xmlns:p14="http://schemas.microsoft.com/office/powerpoint/2010/main" val="3972456356"/>
      </p:ext>
    </p:extLst>
  </p:cSld>
  <p:clrMapOvr>
    <a:masterClrMapping/>
  </p:clrMapOvr>
  <mc:AlternateContent xmlns:mc="http://schemas.openxmlformats.org/markup-compatibility/2006">
    <mc:Choice xmlns:p14="http://schemas.microsoft.com/office/powerpoint/2010/main" Requires="p14">
      <p:transition spd="slow" p14:dur="2000" advTm="8714"/>
    </mc:Choice>
    <mc:Fallback>
      <p:transition spd="slow" advTm="871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F6F84C15-625B-4E75-8764-456316707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21873" y="1254918"/>
            <a:ext cx="8859982" cy="4956596"/>
          </a:xfrm>
          <a:prstGeom prst="rect">
            <a:avLst/>
          </a:prstGeom>
          <a:noFill/>
          <a:ln/>
        </p:spPr>
      </p:pic>
    </p:spTree>
    <p:extLst>
      <p:ext uri="{BB962C8B-B14F-4D97-AF65-F5344CB8AC3E}">
        <p14:creationId xmlns:p14="http://schemas.microsoft.com/office/powerpoint/2010/main" val="2938463735"/>
      </p:ext>
    </p:extLst>
  </p:cSld>
  <p:clrMapOvr>
    <a:masterClrMapping/>
  </p:clrMapOvr>
  <mc:AlternateContent xmlns:mc="http://schemas.openxmlformats.org/markup-compatibility/2006">
    <mc:Choice xmlns:p14="http://schemas.microsoft.com/office/powerpoint/2010/main" Requires="p14">
      <p:transition spd="slow" p14:dur="2000" advTm="37173"/>
    </mc:Choice>
    <mc:Fallback>
      <p:transition spd="slow" advTm="3717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081617E-2DD5-43A8-99BE-150F7704E757}"/>
              </a:ext>
            </a:extLst>
          </p:cNvPr>
          <p:cNvSpPr>
            <a:spLocks noGrp="1"/>
          </p:cNvSpPr>
          <p:nvPr>
            <p:ph type="body" sz="quarter" idx="14"/>
          </p:nvPr>
        </p:nvSpPr>
        <p:spPr/>
        <p:txBody>
          <a:bodyPr/>
          <a:lstStyle/>
          <a:p>
            <a:pPr marL="533400" indent="-533400">
              <a:buFont typeface="Wingdings" panose="05000000000000000000" pitchFamily="2" charset="2"/>
              <a:buAutoNum type="arabicPeriod"/>
            </a:pPr>
            <a:r>
              <a:rPr lang="en-US" altLang="en-US" sz="3200" dirty="0"/>
              <a:t>Check assumptions</a:t>
            </a:r>
          </a:p>
          <a:p>
            <a:pPr marL="533400" indent="-533400">
              <a:buFont typeface="Wingdings" panose="05000000000000000000" pitchFamily="2" charset="2"/>
              <a:buAutoNum type="arabicPeriod"/>
            </a:pPr>
            <a:r>
              <a:rPr lang="en-US" altLang="en-US" sz="3200" dirty="0"/>
              <a:t>Calculate grand average</a:t>
            </a:r>
          </a:p>
          <a:p>
            <a:pPr marL="533400" indent="-533400">
              <a:buFont typeface="Wingdings" panose="05000000000000000000" pitchFamily="2" charset="2"/>
              <a:buAutoNum type="arabicPeriod"/>
            </a:pPr>
            <a:r>
              <a:rPr lang="en-US" altLang="en-US" sz="3200" dirty="0"/>
              <a:t>Calculate standard deviation</a:t>
            </a:r>
          </a:p>
          <a:p>
            <a:pPr marL="533400" indent="-533400">
              <a:buFont typeface="Wingdings" panose="05000000000000000000" pitchFamily="2" charset="2"/>
              <a:buAutoNum type="arabicPeriod"/>
            </a:pPr>
            <a:r>
              <a:rPr lang="en-US" altLang="en-US" sz="3200" dirty="0"/>
              <a:t>Calculate standard deviation for each time period</a:t>
            </a:r>
          </a:p>
          <a:p>
            <a:pPr marL="533400" indent="-533400">
              <a:buFont typeface="Wingdings" panose="05000000000000000000" pitchFamily="2" charset="2"/>
              <a:buAutoNum type="arabicPeriod"/>
            </a:pPr>
            <a:r>
              <a:rPr lang="en-US" altLang="en-US" sz="3200" dirty="0"/>
              <a:t>Calculate control limits</a:t>
            </a:r>
          </a:p>
          <a:p>
            <a:pPr marL="533400" indent="-533400">
              <a:buFont typeface="Wingdings" panose="05000000000000000000" pitchFamily="2" charset="2"/>
              <a:buAutoNum type="arabicPeriod"/>
            </a:pPr>
            <a:r>
              <a:rPr lang="en-US" altLang="en-US" sz="3200" dirty="0"/>
              <a:t>Plot chart</a:t>
            </a:r>
          </a:p>
          <a:p>
            <a:pPr marL="533400" indent="-533400">
              <a:buFont typeface="Wingdings" panose="05000000000000000000" pitchFamily="2" charset="2"/>
              <a:buAutoNum type="arabicPeriod"/>
            </a:pPr>
            <a:r>
              <a:rPr lang="en-US" altLang="en-US" sz="3200" dirty="0"/>
              <a:t>Interpret and distribute</a:t>
            </a:r>
          </a:p>
          <a:p>
            <a:endParaRPr lang="en-US" dirty="0"/>
          </a:p>
        </p:txBody>
      </p:sp>
    </p:spTree>
    <p:extLst>
      <p:ext uri="{BB962C8B-B14F-4D97-AF65-F5344CB8AC3E}">
        <p14:creationId xmlns:p14="http://schemas.microsoft.com/office/powerpoint/2010/main" val="3219010102"/>
      </p:ext>
    </p:extLst>
  </p:cSld>
  <p:clrMapOvr>
    <a:masterClrMapping/>
  </p:clrMapOvr>
  <mc:AlternateContent xmlns:mc="http://schemas.openxmlformats.org/markup-compatibility/2006">
    <mc:Choice xmlns:p14="http://schemas.microsoft.com/office/powerpoint/2010/main" Requires="p14">
      <p:transition spd="slow" p14:dur="2000" advTm="8145"/>
    </mc:Choice>
    <mc:Fallback>
      <p:transition spd="slow" advTm="814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74236A10-8D14-485F-BE25-B6A278548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55035" y="208547"/>
            <a:ext cx="11203193" cy="6268453"/>
          </a:xfrm>
          <a:prstGeom prst="rect">
            <a:avLst/>
          </a:prstGeom>
          <a:noFill/>
          <a:ln/>
        </p:spPr>
      </p:pic>
    </p:spTree>
    <p:extLst>
      <p:ext uri="{BB962C8B-B14F-4D97-AF65-F5344CB8AC3E}">
        <p14:creationId xmlns:p14="http://schemas.microsoft.com/office/powerpoint/2010/main" val="2523456889"/>
      </p:ext>
    </p:extLst>
  </p:cSld>
  <p:clrMapOvr>
    <a:masterClrMapping/>
  </p:clrMapOvr>
  <mc:AlternateContent xmlns:mc="http://schemas.openxmlformats.org/markup-compatibility/2006">
    <mc:Choice xmlns:p14="http://schemas.microsoft.com/office/powerpoint/2010/main" Requires="p14">
      <p:transition spd="slow" p14:dur="2000" advTm="40657"/>
    </mc:Choice>
    <mc:Fallback>
      <p:transition spd="slow" advTm="4065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924" y="1485900"/>
            <a:ext cx="6388817"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t>Distribute Chart</a:t>
            </a:r>
            <a:endParaRPr lang="en-US" sz="7200" dirty="0"/>
          </a:p>
        </p:txBody>
      </p:sp>
      <p:sp>
        <p:nvSpPr>
          <p:cNvPr id="6" name="Rectangle 5"/>
          <p:cNvSpPr/>
          <p:nvPr/>
        </p:nvSpPr>
        <p:spPr>
          <a:xfrm>
            <a:off x="2828925" y="2724150"/>
            <a:ext cx="6388816"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Assumptions</a:t>
            </a:r>
            <a:endParaRPr lang="en-US" sz="7200" dirty="0">
              <a:solidFill>
                <a:srgbClr val="C00000"/>
              </a:solidFill>
            </a:endParaRPr>
          </a:p>
        </p:txBody>
      </p:sp>
    </p:spTree>
    <p:extLst>
      <p:ext uri="{BB962C8B-B14F-4D97-AF65-F5344CB8AC3E}">
        <p14:creationId xmlns:p14="http://schemas.microsoft.com/office/powerpoint/2010/main" val="3188678185"/>
      </p:ext>
    </p:extLst>
  </p:cSld>
  <p:clrMapOvr>
    <a:masterClrMapping/>
  </p:clrMapOvr>
  <mc:AlternateContent xmlns:mc="http://schemas.openxmlformats.org/markup-compatibility/2006">
    <mc:Choice xmlns:p14="http://schemas.microsoft.com/office/powerpoint/2010/main" Requires="p14">
      <p:transition spd="slow" p14:dur="2000" advTm="14223"/>
    </mc:Choice>
    <mc:Fallback>
      <p:transition spd="slow" advTm="1422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8924" y="1485900"/>
            <a:ext cx="6388817"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smtClean="0"/>
              <a:t>Distribute Chart</a:t>
            </a:r>
            <a:endParaRPr lang="en-US" sz="7200" dirty="0"/>
          </a:p>
        </p:txBody>
      </p:sp>
      <p:sp>
        <p:nvSpPr>
          <p:cNvPr id="6" name="Rectangle 5"/>
          <p:cNvSpPr/>
          <p:nvPr/>
        </p:nvSpPr>
        <p:spPr>
          <a:xfrm>
            <a:off x="2828925" y="2724150"/>
            <a:ext cx="6388816" cy="1200150"/>
          </a:xfrm>
          <a:prstGeom prst="rect">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solidFill>
                  <a:srgbClr val="C00000"/>
                </a:solidFill>
              </a:rPr>
              <a:t>Key Findings</a:t>
            </a:r>
            <a:endParaRPr lang="en-US" sz="7200" dirty="0">
              <a:solidFill>
                <a:srgbClr val="C00000"/>
              </a:solidFill>
            </a:endParaRPr>
          </a:p>
        </p:txBody>
      </p:sp>
    </p:spTree>
    <p:extLst>
      <p:ext uri="{BB962C8B-B14F-4D97-AF65-F5344CB8AC3E}">
        <p14:creationId xmlns:p14="http://schemas.microsoft.com/office/powerpoint/2010/main" val="2993827240"/>
      </p:ext>
    </p:extLst>
  </p:cSld>
  <p:clrMapOvr>
    <a:masterClrMapping/>
  </p:clrMapOvr>
  <mc:AlternateContent xmlns:mc="http://schemas.openxmlformats.org/markup-compatibility/2006">
    <mc:Choice xmlns:p14="http://schemas.microsoft.com/office/powerpoint/2010/main" Requires="p14">
      <p:transition spd="slow" p14:dur="2000" advTm="10871"/>
    </mc:Choice>
    <mc:Fallback>
      <p:transition spd="slow" advTm="10871"/>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988277"/>
            <a:ext cx="7924800" cy="2585323"/>
          </a:xfrm>
          <a:prstGeom prst="rect">
            <a:avLst/>
          </a:prstGeom>
        </p:spPr>
        <p:txBody>
          <a:bodyPr wrap="square">
            <a:spAutoFit/>
          </a:bodyPr>
          <a:lstStyle/>
          <a:p>
            <a:r>
              <a:rPr lang="en-US" sz="5400" b="1" dirty="0"/>
              <a:t>X-bar chart </a:t>
            </a:r>
            <a:r>
              <a:rPr lang="en-US" sz="5400" b="1" dirty="0" smtClean="0"/>
              <a:t>tells </a:t>
            </a:r>
            <a:r>
              <a:rPr lang="en-US" sz="5400" b="1" dirty="0"/>
              <a:t>if observations are within historical patterns</a:t>
            </a:r>
            <a:endParaRPr lang="en-US" sz="5400" b="1" dirty="0"/>
          </a:p>
        </p:txBody>
      </p:sp>
    </p:spTree>
    <p:extLst>
      <p:ext uri="{BB962C8B-B14F-4D97-AF65-F5344CB8AC3E}">
        <p14:creationId xmlns:p14="http://schemas.microsoft.com/office/powerpoint/2010/main" val="1172319353"/>
      </p:ext>
    </p:extLst>
  </p:cSld>
  <p:clrMapOvr>
    <a:masterClrMapping/>
  </p:clrMapOvr>
  <mc:AlternateContent xmlns:mc="http://schemas.openxmlformats.org/markup-compatibility/2006">
    <mc:Choice xmlns:p14="http://schemas.microsoft.com/office/powerpoint/2010/main" Requires="p14">
      <p:transition spd="slow" p14:dur="2000" advTm="6489"/>
    </mc:Choice>
    <mc:Fallback>
      <p:transition spd="slow" advTm="648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48784523"/>
              </p:ext>
            </p:extLst>
          </p:nvPr>
        </p:nvGraphicFramePr>
        <p:xfrm>
          <a:off x="609600" y="410578"/>
          <a:ext cx="10812378" cy="5817870"/>
        </p:xfrm>
        <a:graphic>
          <a:graphicData uri="http://schemas.openxmlformats.org/drawingml/2006/table">
            <a:tbl>
              <a:tblPr>
                <a:tableStyleId>{2D5ABB26-0587-4C30-8999-92F81FD0307C}</a:tableStyleId>
              </a:tblPr>
              <a:tblGrid>
                <a:gridCol w="2192371"/>
                <a:gridCol w="2192371"/>
                <a:gridCol w="2208981"/>
                <a:gridCol w="2142545"/>
                <a:gridCol w="2076110"/>
              </a:tblGrid>
              <a:tr h="428625">
                <a:tc rowSpan="2">
                  <a:txBody>
                    <a:bodyPr/>
                    <a:lstStyle/>
                    <a:p>
                      <a:pPr algn="ctr" fontAlgn="ctr"/>
                      <a:r>
                        <a:rPr lang="en-US" sz="5400" b="1" u="none" strike="noStrike" dirty="0">
                          <a:effectLst/>
                        </a:rPr>
                        <a:t>Time Period</a:t>
                      </a:r>
                      <a:endParaRPr lang="en-US" sz="5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4">
                  <a:txBody>
                    <a:bodyPr/>
                    <a:lstStyle/>
                    <a:p>
                      <a:pPr algn="ctr" fontAlgn="ctr"/>
                      <a:r>
                        <a:rPr lang="en-US" sz="5400" b="1" u="none" strike="noStrike" dirty="0" smtClean="0">
                          <a:effectLst/>
                        </a:rPr>
                        <a:t>Satisfaction Ratings </a:t>
                      </a:r>
                      <a:r>
                        <a:rPr lang="en-US" sz="5400" b="1" u="none" strike="noStrike" dirty="0">
                          <a:effectLst/>
                        </a:rPr>
                        <a:t>of 4 </a:t>
                      </a:r>
                      <a:r>
                        <a:rPr lang="en-US" sz="5400" b="1" u="none" strike="noStrike" dirty="0" smtClean="0">
                          <a:effectLst/>
                        </a:rPr>
                        <a:t>Patients per Time </a:t>
                      </a:r>
                      <a:r>
                        <a:rPr lang="en-US" sz="5400" b="1" u="none" strike="noStrike" dirty="0">
                          <a:effectLst/>
                        </a:rPr>
                        <a:t>Period</a:t>
                      </a:r>
                      <a:endParaRPr lang="en-US" sz="5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28625">
                <a:tc vMerge="1">
                  <a:txBody>
                    <a:bodyPr/>
                    <a:lstStyle/>
                    <a:p>
                      <a:endParaRPr lang="en-US"/>
                    </a:p>
                  </a:txBody>
                  <a:tcPr/>
                </a:tc>
                <a:tc>
                  <a:txBody>
                    <a:bodyPr/>
                    <a:lstStyle/>
                    <a:p>
                      <a:pPr algn="ctr" fontAlgn="ctr"/>
                      <a:r>
                        <a:rPr lang="en-US" sz="5400" b="1" u="none" strike="noStrike" dirty="0">
                          <a:effectLst/>
                        </a:rPr>
                        <a:t>1st</a:t>
                      </a:r>
                      <a:endParaRPr lang="en-US" sz="5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b="1" u="none" strike="noStrike">
                          <a:effectLst/>
                        </a:rPr>
                        <a:t>2nd</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b="1" u="none" strike="noStrike" dirty="0">
                          <a:effectLst/>
                        </a:rPr>
                        <a:t>3rd</a:t>
                      </a:r>
                      <a:endParaRPr lang="en-US" sz="5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b="1" u="none" strike="noStrike" dirty="0">
                          <a:effectLst/>
                        </a:rPr>
                        <a:t>4th</a:t>
                      </a:r>
                      <a:endParaRPr lang="en-US" sz="5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28625">
                <a:tc>
                  <a:txBody>
                    <a:bodyPr/>
                    <a:lstStyle/>
                    <a:p>
                      <a:pPr algn="ctr" fontAlgn="ctr"/>
                      <a:r>
                        <a:rPr lang="en-US" sz="5400" u="none" strike="noStrike">
                          <a:effectLst/>
                        </a:rPr>
                        <a:t>1</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80</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84</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82</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80</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28625">
                <a:tc>
                  <a:txBody>
                    <a:bodyPr/>
                    <a:lstStyle/>
                    <a:p>
                      <a:pPr algn="ctr" fontAlgn="ctr"/>
                      <a:r>
                        <a:rPr lang="en-US" sz="5400" u="none" strike="noStrike">
                          <a:effectLst/>
                        </a:rPr>
                        <a:t>2</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70</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72</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74</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70</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28625">
                <a:tc>
                  <a:txBody>
                    <a:bodyPr/>
                    <a:lstStyle/>
                    <a:p>
                      <a:pPr algn="ctr" fontAlgn="ctr"/>
                      <a:r>
                        <a:rPr lang="en-US" sz="5400" u="none" strike="noStrike">
                          <a:effectLst/>
                        </a:rPr>
                        <a:t>3</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76</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78</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76</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78</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28625">
                <a:tc>
                  <a:txBody>
                    <a:bodyPr/>
                    <a:lstStyle/>
                    <a:p>
                      <a:pPr algn="ctr" fontAlgn="ctr"/>
                      <a:r>
                        <a:rPr lang="en-US" sz="5400" u="none" strike="noStrike">
                          <a:effectLst/>
                        </a:rPr>
                        <a:t>4</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80</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78</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a:effectLst/>
                        </a:rPr>
                        <a:t>78</a:t>
                      </a:r>
                      <a:endParaRPr lang="en-US" sz="5400" b="1" i="0" u="none" strike="noStrike">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5400" u="none" strike="noStrike" dirty="0">
                          <a:effectLst/>
                        </a:rPr>
                        <a:t>80</a:t>
                      </a:r>
                      <a:endParaRPr lang="en-US" sz="5400" b="1" i="0" u="none" strike="noStrike" dirty="0">
                        <a:solidFill>
                          <a:schemeClr val="tx2"/>
                        </a:solidFill>
                        <a:effectLst/>
                        <a:latin typeface="Calibri" panose="020F0502020204030204" pitchFamily="34" charset="0"/>
                      </a:endParaRPr>
                    </a:p>
                  </a:txBody>
                  <a:tcPr marL="9525" marR="9525" marT="9525"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19707579"/>
      </p:ext>
    </p:extLst>
  </p:cSld>
  <p:clrMapOvr>
    <a:masterClrMapping/>
  </p:clrMapOvr>
  <mc:AlternateContent xmlns:mc="http://schemas.openxmlformats.org/markup-compatibility/2006">
    <mc:Choice xmlns:p14="http://schemas.microsoft.com/office/powerpoint/2010/main" Requires="p14">
      <p:transition spd="slow" p14:dur="2000" advTm="22837"/>
    </mc:Choice>
    <mc:Fallback>
      <p:transition spd="slow" advTm="2283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5318" y="1703294"/>
            <a:ext cx="7691717" cy="170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Assumption</a:t>
            </a:r>
            <a:endParaRPr lang="en-US" sz="7200" b="1" dirty="0"/>
          </a:p>
        </p:txBody>
      </p:sp>
      <p:sp>
        <p:nvSpPr>
          <p:cNvPr id="5" name="Rectangle 4"/>
          <p:cNvSpPr/>
          <p:nvPr/>
        </p:nvSpPr>
        <p:spPr>
          <a:xfrm>
            <a:off x="2196357" y="3415547"/>
            <a:ext cx="7691717" cy="1703294"/>
          </a:xfrm>
          <a:prstGeom prst="rect">
            <a:avLst/>
          </a:prstGeom>
          <a:solidFill>
            <a:schemeClr val="bg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n>
                  <a:solidFill>
                    <a:srgbClr val="C00000"/>
                  </a:solidFill>
                </a:ln>
                <a:solidFill>
                  <a:srgbClr val="FF0000"/>
                </a:solidFill>
              </a:rPr>
              <a:t>Interval Scale</a:t>
            </a:r>
            <a:endParaRPr lang="en-US" sz="7200" b="1" dirty="0">
              <a:ln>
                <a:solidFill>
                  <a:srgbClr val="C00000"/>
                </a:solidFill>
              </a:ln>
              <a:solidFill>
                <a:srgbClr val="FF0000"/>
              </a:solidFill>
            </a:endParaRPr>
          </a:p>
        </p:txBody>
      </p:sp>
    </p:spTree>
    <p:extLst>
      <p:ext uri="{BB962C8B-B14F-4D97-AF65-F5344CB8AC3E}">
        <p14:creationId xmlns:p14="http://schemas.microsoft.com/office/powerpoint/2010/main" val="2671474634"/>
      </p:ext>
    </p:extLst>
  </p:cSld>
  <p:clrMapOvr>
    <a:masterClrMapping/>
  </p:clrMapOvr>
  <mc:AlternateContent xmlns:mc="http://schemas.openxmlformats.org/markup-compatibility/2006">
    <mc:Choice xmlns:p14="http://schemas.microsoft.com/office/powerpoint/2010/main" Requires="p14">
      <p:transition spd="slow" p14:dur="2000" advTm="36824"/>
    </mc:Choice>
    <mc:Fallback>
      <p:transition spd="slow" advTm="36824"/>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5318" y="1703294"/>
            <a:ext cx="7691717" cy="170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Assumption</a:t>
            </a:r>
            <a:endParaRPr lang="en-US" sz="7200" b="1" dirty="0"/>
          </a:p>
        </p:txBody>
      </p:sp>
      <p:sp>
        <p:nvSpPr>
          <p:cNvPr id="5" name="Rectangle 4"/>
          <p:cNvSpPr/>
          <p:nvPr/>
        </p:nvSpPr>
        <p:spPr>
          <a:xfrm>
            <a:off x="2196357" y="3415547"/>
            <a:ext cx="7691717" cy="1703294"/>
          </a:xfrm>
          <a:prstGeom prst="rect">
            <a:avLst/>
          </a:prstGeom>
          <a:solidFill>
            <a:schemeClr val="bg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n>
                  <a:solidFill>
                    <a:srgbClr val="C00000"/>
                  </a:solidFill>
                </a:ln>
                <a:solidFill>
                  <a:srgbClr val="FF0000"/>
                </a:solidFill>
              </a:rPr>
              <a:t>Interval Scale</a:t>
            </a:r>
            <a:endParaRPr lang="en-US" sz="7200" b="1" dirty="0">
              <a:ln>
                <a:solidFill>
                  <a:srgbClr val="C00000"/>
                </a:solidFill>
              </a:ln>
              <a:solidFill>
                <a:srgbClr val="FF0000"/>
              </a:solidFill>
            </a:endParaRPr>
          </a:p>
        </p:txBody>
      </p:sp>
    </p:spTree>
    <p:extLst>
      <p:ext uri="{BB962C8B-B14F-4D97-AF65-F5344CB8AC3E}">
        <p14:creationId xmlns:p14="http://schemas.microsoft.com/office/powerpoint/2010/main" val="1765315736"/>
      </p:ext>
    </p:extLst>
  </p:cSld>
  <p:clrMapOvr>
    <a:masterClrMapping/>
  </p:clrMapOvr>
  <mc:AlternateContent xmlns:mc="http://schemas.openxmlformats.org/markup-compatibility/2006">
    <mc:Choice xmlns:p14="http://schemas.microsoft.com/office/powerpoint/2010/main" Requires="p14">
      <p:transition spd="slow" p14:dur="2000" advTm="38969"/>
    </mc:Choice>
    <mc:Fallback>
      <p:transition spd="slow" advTm="3896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5318" y="1703294"/>
            <a:ext cx="7691717" cy="170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Assumption</a:t>
            </a:r>
            <a:endParaRPr lang="en-US" sz="7200" b="1" dirty="0"/>
          </a:p>
        </p:txBody>
      </p:sp>
      <p:sp>
        <p:nvSpPr>
          <p:cNvPr id="5" name="Rectangle 4"/>
          <p:cNvSpPr/>
          <p:nvPr/>
        </p:nvSpPr>
        <p:spPr>
          <a:xfrm>
            <a:off x="2196357" y="3415547"/>
            <a:ext cx="7691717" cy="1703294"/>
          </a:xfrm>
          <a:prstGeom prst="rect">
            <a:avLst/>
          </a:prstGeom>
          <a:solidFill>
            <a:schemeClr val="bg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n>
                  <a:solidFill>
                    <a:srgbClr val="C00000"/>
                  </a:solidFill>
                </a:ln>
                <a:solidFill>
                  <a:srgbClr val="FF0000"/>
                </a:solidFill>
              </a:rPr>
              <a:t>Normal</a:t>
            </a:r>
            <a:endParaRPr lang="en-US" sz="7200" b="1" dirty="0">
              <a:ln>
                <a:solidFill>
                  <a:srgbClr val="C00000"/>
                </a:solidFill>
              </a:ln>
              <a:solidFill>
                <a:srgbClr val="FF0000"/>
              </a:solidFill>
            </a:endParaRPr>
          </a:p>
        </p:txBody>
      </p:sp>
    </p:spTree>
    <p:extLst>
      <p:ext uri="{BB962C8B-B14F-4D97-AF65-F5344CB8AC3E}">
        <p14:creationId xmlns:p14="http://schemas.microsoft.com/office/powerpoint/2010/main" val="3096291587"/>
      </p:ext>
    </p:extLst>
  </p:cSld>
  <p:clrMapOvr>
    <a:masterClrMapping/>
  </p:clrMapOvr>
  <mc:AlternateContent xmlns:mc="http://schemas.openxmlformats.org/markup-compatibility/2006">
    <mc:Choice xmlns:p14="http://schemas.microsoft.com/office/powerpoint/2010/main" Requires="p14">
      <p:transition spd="slow" p14:dur="2000" advTm="29303"/>
    </mc:Choice>
    <mc:Fallback>
      <p:transition spd="slow" advTm="2930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5318" y="1703294"/>
            <a:ext cx="7691717" cy="170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Assumption</a:t>
            </a:r>
            <a:endParaRPr lang="en-US" sz="7200" b="1" dirty="0"/>
          </a:p>
        </p:txBody>
      </p:sp>
      <p:sp>
        <p:nvSpPr>
          <p:cNvPr id="5" name="Rectangle 4"/>
          <p:cNvSpPr/>
          <p:nvPr/>
        </p:nvSpPr>
        <p:spPr>
          <a:xfrm>
            <a:off x="2196357" y="3415547"/>
            <a:ext cx="7691717" cy="1703294"/>
          </a:xfrm>
          <a:prstGeom prst="rect">
            <a:avLst/>
          </a:prstGeom>
          <a:solidFill>
            <a:schemeClr val="bg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n>
                  <a:solidFill>
                    <a:srgbClr val="C00000"/>
                  </a:solidFill>
                </a:ln>
                <a:solidFill>
                  <a:srgbClr val="FF0000"/>
                </a:solidFill>
              </a:rPr>
              <a:t>Average Tends </a:t>
            </a:r>
            <a:r>
              <a:rPr lang="en-US" sz="6000" b="1" dirty="0" smtClean="0">
                <a:ln>
                  <a:solidFill>
                    <a:srgbClr val="C00000"/>
                  </a:solidFill>
                </a:ln>
                <a:solidFill>
                  <a:srgbClr val="FF0000"/>
                </a:solidFill>
              </a:rPr>
              <a:t>Normal</a:t>
            </a:r>
            <a:endParaRPr lang="en-US" sz="6000" b="1" dirty="0">
              <a:ln>
                <a:solidFill>
                  <a:srgbClr val="C00000"/>
                </a:solidFill>
              </a:ln>
              <a:solidFill>
                <a:srgbClr val="FF0000"/>
              </a:solidFill>
            </a:endParaRPr>
          </a:p>
        </p:txBody>
      </p:sp>
    </p:spTree>
    <p:extLst>
      <p:ext uri="{BB962C8B-B14F-4D97-AF65-F5344CB8AC3E}">
        <p14:creationId xmlns:p14="http://schemas.microsoft.com/office/powerpoint/2010/main" val="2406296374"/>
      </p:ext>
    </p:extLst>
  </p:cSld>
  <p:clrMapOvr>
    <a:masterClrMapping/>
  </p:clrMapOvr>
  <mc:AlternateContent xmlns:mc="http://schemas.openxmlformats.org/markup-compatibility/2006">
    <mc:Choice xmlns:p14="http://schemas.microsoft.com/office/powerpoint/2010/main" Requires="p14">
      <p:transition spd="slow" p14:dur="2000" advTm="35008"/>
    </mc:Choice>
    <mc:Fallback>
      <p:transition spd="slow" advTm="3500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32826649"/>
              </p:ext>
            </p:extLst>
          </p:nvPr>
        </p:nvGraphicFramePr>
        <p:xfrm>
          <a:off x="737937" y="513347"/>
          <a:ext cx="10459451" cy="508534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7459579" y="48126"/>
            <a:ext cx="4347411" cy="994611"/>
          </a:xfrm>
          <a:prstGeom prst="rect">
            <a:avLst/>
          </a:prstGeom>
          <a:solidFill>
            <a:schemeClr val="bg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rgbClr val="C00000"/>
                  </a:solidFill>
                </a:ln>
                <a:solidFill>
                  <a:srgbClr val="FF0000"/>
                </a:solidFill>
              </a:rPr>
              <a:t>Normal?</a:t>
            </a:r>
            <a:endParaRPr lang="en-US" sz="3600" b="1" dirty="0">
              <a:ln>
                <a:solidFill>
                  <a:srgbClr val="C00000"/>
                </a:solidFill>
              </a:ln>
              <a:solidFill>
                <a:srgbClr val="FF0000"/>
              </a:solidFill>
            </a:endParaRPr>
          </a:p>
        </p:txBody>
      </p:sp>
    </p:spTree>
    <p:extLst>
      <p:ext uri="{BB962C8B-B14F-4D97-AF65-F5344CB8AC3E}">
        <p14:creationId xmlns:p14="http://schemas.microsoft.com/office/powerpoint/2010/main" val="698031467"/>
      </p:ext>
    </p:extLst>
  </p:cSld>
  <p:clrMapOvr>
    <a:masterClrMapping/>
  </p:clrMapOvr>
  <mc:AlternateContent xmlns:mc="http://schemas.openxmlformats.org/markup-compatibility/2006">
    <mc:Choice xmlns:p14="http://schemas.microsoft.com/office/powerpoint/2010/main" Requires="p14">
      <p:transition spd="slow" p14:dur="2000" advTm="30664"/>
    </mc:Choice>
    <mc:Fallback>
      <p:transition spd="slow" advTm="3066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5318" y="1703294"/>
            <a:ext cx="7691717" cy="170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Assumption</a:t>
            </a:r>
            <a:endParaRPr lang="en-US" sz="7200" b="1" dirty="0"/>
          </a:p>
        </p:txBody>
      </p:sp>
      <p:sp>
        <p:nvSpPr>
          <p:cNvPr id="5" name="Rectangle 4"/>
          <p:cNvSpPr/>
          <p:nvPr/>
        </p:nvSpPr>
        <p:spPr>
          <a:xfrm>
            <a:off x="2196357" y="3415547"/>
            <a:ext cx="7691717" cy="1703294"/>
          </a:xfrm>
          <a:prstGeom prst="rect">
            <a:avLst/>
          </a:prstGeom>
          <a:solidFill>
            <a:schemeClr val="bg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ln>
                  <a:solidFill>
                    <a:srgbClr val="C00000"/>
                  </a:solidFill>
                </a:ln>
                <a:solidFill>
                  <a:srgbClr val="FF0000"/>
                </a:solidFill>
              </a:rPr>
              <a:t>Interval Scale</a:t>
            </a:r>
            <a:endParaRPr lang="en-US" sz="7200" b="1" dirty="0">
              <a:ln>
                <a:solidFill>
                  <a:srgbClr val="C00000"/>
                </a:solidFill>
              </a:ln>
              <a:solidFill>
                <a:srgbClr val="FF0000"/>
              </a:solidFill>
            </a:endParaRPr>
          </a:p>
        </p:txBody>
      </p:sp>
    </p:spTree>
    <p:extLst>
      <p:ext uri="{BB962C8B-B14F-4D97-AF65-F5344CB8AC3E}">
        <p14:creationId xmlns:p14="http://schemas.microsoft.com/office/powerpoint/2010/main" val="2977272598"/>
      </p:ext>
    </p:extLst>
  </p:cSld>
  <p:clrMapOvr>
    <a:masterClrMapping/>
  </p:clrMapOvr>
  <mc:AlternateContent xmlns:mc="http://schemas.openxmlformats.org/markup-compatibility/2006">
    <mc:Choice xmlns:p14="http://schemas.microsoft.com/office/powerpoint/2010/main" Requires="p14">
      <p:transition spd="slow" p14:dur="2000" advTm="26690"/>
    </mc:Choice>
    <mc:Fallback>
      <p:transition spd="slow" advTm="26690"/>
    </mc:Fallback>
  </mc:AlternateContent>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template" id="{72BD410A-365D-4D07-B3B5-D7DC155FA58D}" vid="{DD8B9ADD-25EE-4729-84EC-D9CE57766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Template>
  <TotalTime>152</TotalTime>
  <Words>1779</Words>
  <Application>Microsoft Office PowerPoint</Application>
  <PresentationFormat>Widescreen</PresentationFormat>
  <Paragraphs>114</Paragraphs>
  <Slides>23</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ＭＳ Ｐゴシック</vt:lpstr>
      <vt:lpstr>Arial</vt:lpstr>
      <vt:lpstr>Calibri</vt:lpstr>
      <vt:lpstr>Symbol</vt:lpstr>
      <vt:lpstr>Wingdings</vt:lpstr>
      <vt:lpstr>George Mason University 2.0</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ffazelya</dc:creator>
  <cp:lastModifiedBy>Farrokh Alemi</cp:lastModifiedBy>
  <cp:revision>13</cp:revision>
  <dcterms:created xsi:type="dcterms:W3CDTF">2019-02-07T17:36:44Z</dcterms:created>
  <dcterms:modified xsi:type="dcterms:W3CDTF">2019-03-29T18:28:25Z</dcterms:modified>
</cp:coreProperties>
</file>