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68" r:id="rId2"/>
    <p:sldId id="266" r:id="rId3"/>
    <p:sldId id="277" r:id="rId4"/>
    <p:sldId id="278" r:id="rId5"/>
    <p:sldId id="279" r:id="rId6"/>
    <p:sldId id="259" r:id="rId7"/>
    <p:sldId id="419" r:id="rId8"/>
    <p:sldId id="420" r:id="rId9"/>
    <p:sldId id="280" r:id="rId10"/>
    <p:sldId id="269" r:id="rId11"/>
    <p:sldId id="271" r:id="rId12"/>
    <p:sldId id="267" r:id="rId13"/>
    <p:sldId id="282" r:id="rId14"/>
    <p:sldId id="283" r:id="rId15"/>
    <p:sldId id="276" r:id="rId16"/>
    <p:sldId id="284" r:id="rId17"/>
    <p:sldId id="285" r:id="rId18"/>
    <p:sldId id="286" r:id="rId19"/>
    <p:sldId id="287" r:id="rId20"/>
    <p:sldId id="272" r:id="rId21"/>
    <p:sldId id="273" r:id="rId22"/>
    <p:sldId id="4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219"/>
    <a:srgbClr val="FFFF00"/>
    <a:srgbClr val="FFFF99"/>
    <a:srgbClr val="00FFCC"/>
    <a:srgbClr val="66FFCC"/>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71098" autoAdjust="0"/>
  </p:normalViewPr>
  <p:slideViewPr>
    <p:cSldViewPr snapToGrid="0" snapToObjects="1">
      <p:cViewPr varScale="1">
        <p:scale>
          <a:sx n="61" d="100"/>
          <a:sy n="61" d="100"/>
        </p:scale>
        <p:origin x="1238"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6/10/2020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show you how to create an </a:t>
            </a:r>
            <a:r>
              <a:rPr lang="en-US" dirty="0" err="1"/>
              <a:t>XmR</a:t>
            </a:r>
            <a:r>
              <a:rPr lang="en-US" dirty="0"/>
              <a:t> Chart</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C77909-A010-4C74-B791-8DCADCCB39BD}"/>
              </a:ext>
            </a:extLst>
          </p:cNvPr>
          <p:cNvSpPr>
            <a:spLocks noGrp="1" noChangeArrowheads="1"/>
          </p:cNvSpPr>
          <p:nvPr>
            <p:ph type="sldNum" sz="quarter" idx="5"/>
          </p:nvPr>
        </p:nvSpPr>
        <p:spPr>
          <a:ln/>
        </p:spPr>
        <p:txBody>
          <a:bodyPr/>
          <a:lstStyle/>
          <a:p>
            <a:fld id="{08D9B43F-4ADE-4B49-9833-748413B0B155}" type="slidenum">
              <a:rPr lang="en-US" altLang="en-US"/>
              <a:pPr/>
              <a:t>10</a:t>
            </a:fld>
            <a:endParaRPr lang="en-US" altLang="en-US"/>
          </a:p>
        </p:txBody>
      </p:sp>
      <p:sp>
        <p:nvSpPr>
          <p:cNvPr id="55298" name="Rectangle 2">
            <a:extLst>
              <a:ext uri="{FF2B5EF4-FFF2-40B4-BE49-F238E27FC236}">
                <a16:creationId xmlns:a16="http://schemas.microsoft.com/office/drawing/2014/main" id="{B6286147-9835-4A8B-9E69-89F639A5F27E}"/>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A03450D9-8253-45E0-9DF5-C0EDE712DDD4}"/>
              </a:ext>
            </a:extLst>
          </p:cNvPr>
          <p:cNvSpPr>
            <a:spLocks noGrp="1" noChangeArrowheads="1"/>
          </p:cNvSpPr>
          <p:nvPr>
            <p:ph type="body" idx="1"/>
          </p:nvPr>
        </p:nvSpPr>
        <p:spPr/>
        <p:txBody>
          <a:bodyPr/>
          <a:lstStyle/>
          <a:p>
            <a:r>
              <a:rPr lang="en-US" altLang="en-US"/>
              <a:t>Upper control limit is average of the observations plus the constant E times the average range,  The lower control limit is calculated as the average of the observations minus the constant E times the average moving range.  The value of constant E is chosen so that 99% of the data fall within the control limits.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B0A2DC-795A-4CD8-B32D-70AAD0A56010}"/>
              </a:ext>
            </a:extLst>
          </p:cNvPr>
          <p:cNvSpPr>
            <a:spLocks noGrp="1" noChangeArrowheads="1"/>
          </p:cNvSpPr>
          <p:nvPr>
            <p:ph type="sldNum" sz="quarter" idx="5"/>
          </p:nvPr>
        </p:nvSpPr>
        <p:spPr>
          <a:ln/>
        </p:spPr>
        <p:txBody>
          <a:bodyPr/>
          <a:lstStyle/>
          <a:p>
            <a:fld id="{3B9F1038-6905-4EC0-B8D1-6E54BEF30B6E}" type="slidenum">
              <a:rPr lang="en-US" altLang="en-US"/>
              <a:pPr/>
              <a:t>11</a:t>
            </a:fld>
            <a:endParaRPr lang="en-US" altLang="en-US"/>
          </a:p>
        </p:txBody>
      </p:sp>
      <p:sp>
        <p:nvSpPr>
          <p:cNvPr id="56322" name="Rectangle 2">
            <a:extLst>
              <a:ext uri="{FF2B5EF4-FFF2-40B4-BE49-F238E27FC236}">
                <a16:creationId xmlns:a16="http://schemas.microsoft.com/office/drawing/2014/main" id="{EFC4F7D1-D012-49B0-BCF4-30839C728292}"/>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862769C5-ACCA-4072-9A8D-648363FE9B5E}"/>
              </a:ext>
            </a:extLst>
          </p:cNvPr>
          <p:cNvSpPr>
            <a:spLocks noGrp="1" noChangeArrowheads="1"/>
          </p:cNvSpPr>
          <p:nvPr>
            <p:ph type="body" idx="1"/>
          </p:nvPr>
        </p:nvSpPr>
        <p:spPr/>
        <p:txBody>
          <a:bodyPr/>
          <a:lstStyle/>
          <a:p>
            <a:r>
              <a:rPr lang="en-US" altLang="en-US"/>
              <a:t>The constant E depends on the number of time periods within the moving range.  If the moving range is calculated from two consecutive time periods, then the correction factor that should be used is 2.66.  If moving range is calculated from 4 time periods then 1.467 should be used.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96A689-40F3-4322-B51B-28337D81CBE4}"/>
              </a:ext>
            </a:extLst>
          </p:cNvPr>
          <p:cNvSpPr>
            <a:spLocks noGrp="1" noChangeArrowheads="1"/>
          </p:cNvSpPr>
          <p:nvPr>
            <p:ph type="sldNum" sz="quarter" idx="5"/>
          </p:nvPr>
        </p:nvSpPr>
        <p:spPr>
          <a:ln/>
        </p:spPr>
        <p:txBody>
          <a:bodyPr/>
          <a:lstStyle/>
          <a:p>
            <a:fld id="{57B82943-3401-4F14-93E2-C3EB397AF6EB}" type="slidenum">
              <a:rPr lang="en-US" altLang="en-US"/>
              <a:pPr/>
              <a:t>12</a:t>
            </a:fld>
            <a:endParaRPr lang="en-US" altLang="en-US"/>
          </a:p>
        </p:txBody>
      </p:sp>
      <p:sp>
        <p:nvSpPr>
          <p:cNvPr id="57346" name="Rectangle 2">
            <a:extLst>
              <a:ext uri="{FF2B5EF4-FFF2-40B4-BE49-F238E27FC236}">
                <a16:creationId xmlns:a16="http://schemas.microsoft.com/office/drawing/2014/main" id="{52E53275-0682-4C74-BFC3-06F79807CFFA}"/>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C5A576F9-49BD-46EF-BDE9-4419B5E8FBD7}"/>
              </a:ext>
            </a:extLst>
          </p:cNvPr>
          <p:cNvSpPr>
            <a:spLocks noGrp="1" noChangeArrowheads="1"/>
          </p:cNvSpPr>
          <p:nvPr>
            <p:ph type="body" idx="1"/>
          </p:nvPr>
        </p:nvSpPr>
        <p:spPr/>
        <p:txBody>
          <a:bodyPr/>
          <a:lstStyle/>
          <a:p>
            <a:r>
              <a:rPr lang="en-US" altLang="en-US"/>
              <a:t>Let’s look at a diabetic patient’s weight.  His clinician asked him to weigh himself weekly and to bring the data to their follow-up visit.  The patient attempted to lose weight by changing the food shopped for the household.  He started the intervention in week 8, so the first 7 weeks show the data prior to the intervention and the remainder show the data post the intervention.  The data in this Table show Jim's weight over time.  He started at 199 but his weight went up and down.  The question is has he improved?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7B2CBB-3C90-4D31-AC5C-301E2B352AE6}"/>
              </a:ext>
            </a:extLst>
          </p:cNvPr>
          <p:cNvSpPr>
            <a:spLocks noGrp="1" noChangeArrowheads="1"/>
          </p:cNvSpPr>
          <p:nvPr>
            <p:ph type="sldNum" sz="quarter" idx="5"/>
          </p:nvPr>
        </p:nvSpPr>
        <p:spPr>
          <a:ln/>
        </p:spPr>
        <p:txBody>
          <a:bodyPr/>
          <a:lstStyle/>
          <a:p>
            <a:fld id="{F09129DB-E946-4075-A229-E8C9BAC30EDF}" type="slidenum">
              <a:rPr lang="en-US" altLang="en-US"/>
              <a:pPr/>
              <a:t>13</a:t>
            </a:fld>
            <a:endParaRPr lang="en-US" altLang="en-US"/>
          </a:p>
        </p:txBody>
      </p:sp>
      <p:sp>
        <p:nvSpPr>
          <p:cNvPr id="59394" name="Rectangle 2">
            <a:extLst>
              <a:ext uri="{FF2B5EF4-FFF2-40B4-BE49-F238E27FC236}">
                <a16:creationId xmlns:a16="http://schemas.microsoft.com/office/drawing/2014/main" id="{97438DFA-E147-4B74-ABDC-8E798A1C55AE}"/>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B2BC45AF-06F0-4BC7-B235-2AD10C79D61F}"/>
              </a:ext>
            </a:extLst>
          </p:cNvPr>
          <p:cNvSpPr>
            <a:spLocks noGrp="1" noChangeArrowheads="1"/>
          </p:cNvSpPr>
          <p:nvPr>
            <p:ph type="body" idx="1"/>
          </p:nvPr>
        </p:nvSpPr>
        <p:spPr/>
        <p:txBody>
          <a:bodyPr/>
          <a:lstStyle/>
          <a:p>
            <a:r>
              <a:rPr lang="en-US" altLang="en-US"/>
              <a:t>We analyze this data in seven steps.  First we need to check that the assumptions of XmR chart apply to this sample data.  There is one observations per time period.  Therefore this assumption is met.  Data are weights, which are indeed calculated on an interval scale, therefore this assumption is also met.  Finally observations are independent or can reasonably be assumed to be independent.  There is no reason to expect that last week’s weight might tell us if this week Jim’s weight goes up or down.  Therefore all assumptions are met.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7C0C2C-F399-4FE6-82D1-F1E9A2FBA4FB}"/>
              </a:ext>
            </a:extLst>
          </p:cNvPr>
          <p:cNvSpPr>
            <a:spLocks noGrp="1" noChangeArrowheads="1"/>
          </p:cNvSpPr>
          <p:nvPr>
            <p:ph type="sldNum" sz="quarter" idx="5"/>
          </p:nvPr>
        </p:nvSpPr>
        <p:spPr>
          <a:ln/>
        </p:spPr>
        <p:txBody>
          <a:bodyPr/>
          <a:lstStyle/>
          <a:p>
            <a:fld id="{92524B71-EEE7-45BE-9277-4F2BACA8A59C}" type="slidenum">
              <a:rPr lang="en-US" altLang="en-US"/>
              <a:pPr/>
              <a:t>14</a:t>
            </a:fld>
            <a:endParaRPr lang="en-US" altLang="en-US"/>
          </a:p>
        </p:txBody>
      </p:sp>
      <p:sp>
        <p:nvSpPr>
          <p:cNvPr id="61442" name="Rectangle 2">
            <a:extLst>
              <a:ext uri="{FF2B5EF4-FFF2-40B4-BE49-F238E27FC236}">
                <a16:creationId xmlns:a16="http://schemas.microsoft.com/office/drawing/2014/main" id="{C37CB37A-5E8B-4D9E-B1AD-DEAD37EAE75C}"/>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F8848D61-C826-4055-AD41-035AD4E0612F}"/>
              </a:ext>
            </a:extLst>
          </p:cNvPr>
          <p:cNvSpPr>
            <a:spLocks noGrp="1" noChangeArrowheads="1"/>
          </p:cNvSpPr>
          <p:nvPr>
            <p:ph type="body" idx="1"/>
          </p:nvPr>
        </p:nvSpPr>
        <p:spPr/>
        <p:txBody>
          <a:bodyPr/>
          <a:lstStyle/>
          <a:p>
            <a:r>
              <a:rPr lang="en-US" altLang="en-US" dirty="0"/>
              <a:t>Second, we need to make a decision whether to calculate the control limit from either pre-intervention or post intervention data.  To make this decision, we need to select a time period with least variability.  The maximum value minus the minimum value in the pre-intervention period is 8 Lbs. The range for the post intervention period is 13 Lbs.  The pre-intervention period has the lower variability and therefore control limits calculated from this period will be tighter.   Therefore, we select to calculate the control limits from the pre-intervention period.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4E0C9C-5765-4364-A831-66490E1FB0B6}"/>
              </a:ext>
            </a:extLst>
          </p:cNvPr>
          <p:cNvSpPr>
            <a:spLocks noGrp="1" noChangeArrowheads="1"/>
          </p:cNvSpPr>
          <p:nvPr>
            <p:ph type="sldNum" sz="quarter" idx="5"/>
          </p:nvPr>
        </p:nvSpPr>
        <p:spPr>
          <a:ln/>
        </p:spPr>
        <p:txBody>
          <a:bodyPr/>
          <a:lstStyle/>
          <a:p>
            <a:fld id="{0E4B0B62-C1B4-4A05-8A13-D24DA6B1F8AE}" type="slidenum">
              <a:rPr lang="en-US" altLang="en-US"/>
              <a:pPr/>
              <a:t>15</a:t>
            </a:fld>
            <a:endParaRPr lang="en-US" altLang="en-US"/>
          </a:p>
        </p:txBody>
      </p:sp>
      <p:sp>
        <p:nvSpPr>
          <p:cNvPr id="62466" name="Rectangle 2">
            <a:extLst>
              <a:ext uri="{FF2B5EF4-FFF2-40B4-BE49-F238E27FC236}">
                <a16:creationId xmlns:a16="http://schemas.microsoft.com/office/drawing/2014/main" id="{2C625F90-26FC-4F55-84BB-1123170742E4}"/>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F1C7FA6F-43FC-4A95-BAC6-9830F2844FB2}"/>
              </a:ext>
            </a:extLst>
          </p:cNvPr>
          <p:cNvSpPr>
            <a:spLocks noGrp="1" noChangeArrowheads="1"/>
          </p:cNvSpPr>
          <p:nvPr>
            <p:ph type="body" idx="1"/>
          </p:nvPr>
        </p:nvSpPr>
        <p:spPr/>
        <p:txBody>
          <a:bodyPr/>
          <a:lstStyle/>
          <a:p>
            <a:r>
              <a:rPr lang="en-US" altLang="en-US"/>
              <a:t>Third, we calculate the average range between any two consecutive values.  This is done by calculating the absolute value of the difference of any two consecutive number and then taking the average of these differences</a:t>
            </a:r>
          </a:p>
          <a:p>
            <a:r>
              <a:rPr lang="en-US" alt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040041-1F47-446D-BFD0-7FF62462B368}"/>
              </a:ext>
            </a:extLst>
          </p:cNvPr>
          <p:cNvSpPr>
            <a:spLocks noGrp="1" noChangeArrowheads="1"/>
          </p:cNvSpPr>
          <p:nvPr>
            <p:ph type="sldNum" sz="quarter" idx="5"/>
          </p:nvPr>
        </p:nvSpPr>
        <p:spPr>
          <a:ln/>
        </p:spPr>
        <p:txBody>
          <a:bodyPr/>
          <a:lstStyle/>
          <a:p>
            <a:fld id="{DE8937D5-498F-4212-AA28-EA1B773F480B}" type="slidenum">
              <a:rPr lang="en-US" altLang="en-US"/>
              <a:pPr/>
              <a:t>16</a:t>
            </a:fld>
            <a:endParaRPr lang="en-US" altLang="en-US"/>
          </a:p>
        </p:txBody>
      </p:sp>
      <p:sp>
        <p:nvSpPr>
          <p:cNvPr id="64514" name="Rectangle 2">
            <a:extLst>
              <a:ext uri="{FF2B5EF4-FFF2-40B4-BE49-F238E27FC236}">
                <a16:creationId xmlns:a16="http://schemas.microsoft.com/office/drawing/2014/main" id="{067B5525-A514-4051-A1C4-8D429A5F9C61}"/>
              </a:ext>
            </a:extLst>
          </p:cNvPr>
          <p:cNvSpPr>
            <a:spLocks noChangeArrowheads="1" noTextEdit="1"/>
          </p:cNvSpPr>
          <p:nvPr>
            <p:ph type="sldImg"/>
          </p:nvPr>
        </p:nvSpPr>
        <p:spPr>
          <a:ln/>
        </p:spPr>
      </p:sp>
      <p:sp>
        <p:nvSpPr>
          <p:cNvPr id="64515" name="Rectangle 3">
            <a:extLst>
              <a:ext uri="{FF2B5EF4-FFF2-40B4-BE49-F238E27FC236}">
                <a16:creationId xmlns:a16="http://schemas.microsoft.com/office/drawing/2014/main" id="{6FA97DE0-4235-40FA-AA42-AEEF676DCCDD}"/>
              </a:ext>
            </a:extLst>
          </p:cNvPr>
          <p:cNvSpPr>
            <a:spLocks noGrp="1" noChangeArrowheads="1"/>
          </p:cNvSpPr>
          <p:nvPr>
            <p:ph type="body" idx="1"/>
          </p:nvPr>
        </p:nvSpPr>
        <p:spPr/>
        <p:txBody>
          <a:bodyPr/>
          <a:lstStyle/>
          <a:p>
            <a:r>
              <a:rPr lang="en-US" altLang="en-US"/>
              <a:t>This slide shows how the various values were calculated within Excel.   The value of moving range was calculated using the absolute value function within Excel.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92D24D-16C7-4F21-BCDA-E5AC49E2F689}"/>
              </a:ext>
            </a:extLst>
          </p:cNvPr>
          <p:cNvSpPr>
            <a:spLocks noGrp="1" noChangeArrowheads="1"/>
          </p:cNvSpPr>
          <p:nvPr>
            <p:ph type="sldNum" sz="quarter" idx="5"/>
          </p:nvPr>
        </p:nvSpPr>
        <p:spPr>
          <a:ln/>
        </p:spPr>
        <p:txBody>
          <a:bodyPr/>
          <a:lstStyle/>
          <a:p>
            <a:fld id="{58B1C4F8-674A-4D90-9448-4D9E672000C8}" type="slidenum">
              <a:rPr lang="en-US" altLang="en-US"/>
              <a:pPr/>
              <a:t>17</a:t>
            </a:fld>
            <a:endParaRPr lang="en-US" altLang="en-US"/>
          </a:p>
        </p:txBody>
      </p:sp>
      <p:sp>
        <p:nvSpPr>
          <p:cNvPr id="66562" name="Rectangle 2">
            <a:extLst>
              <a:ext uri="{FF2B5EF4-FFF2-40B4-BE49-F238E27FC236}">
                <a16:creationId xmlns:a16="http://schemas.microsoft.com/office/drawing/2014/main" id="{46F5078D-E4BC-4D69-91C1-6E1E5DE54A66}"/>
              </a:ext>
            </a:extLst>
          </p:cNvPr>
          <p:cNvSpPr>
            <a:spLocks noChangeArrowheads="1" noTextEdit="1"/>
          </p:cNvSpPr>
          <p:nvPr>
            <p:ph type="sldImg"/>
          </p:nvPr>
        </p:nvSpPr>
        <p:spPr>
          <a:ln/>
        </p:spPr>
      </p:sp>
      <p:sp>
        <p:nvSpPr>
          <p:cNvPr id="66563" name="Rectangle 3">
            <a:extLst>
              <a:ext uri="{FF2B5EF4-FFF2-40B4-BE49-F238E27FC236}">
                <a16:creationId xmlns:a16="http://schemas.microsoft.com/office/drawing/2014/main" id="{863504E1-6232-4897-8330-977F4A3B341E}"/>
              </a:ext>
            </a:extLst>
          </p:cNvPr>
          <p:cNvSpPr>
            <a:spLocks noGrp="1" noChangeArrowheads="1"/>
          </p:cNvSpPr>
          <p:nvPr>
            <p:ph type="body" idx="1"/>
          </p:nvPr>
        </p:nvSpPr>
        <p:spPr/>
        <p:txBody>
          <a:bodyPr/>
          <a:lstStyle/>
          <a:p>
            <a:r>
              <a:rPr lang="en-US" altLang="en-US"/>
              <a:t>The average value of moving range was calculated using the average function within Excel.  Note that the average is taken over the 6 time period in which there are valid values for moving range.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950F5B-3761-40FA-A0E4-10F216B326C0}"/>
              </a:ext>
            </a:extLst>
          </p:cNvPr>
          <p:cNvSpPr>
            <a:spLocks noGrp="1" noChangeArrowheads="1"/>
          </p:cNvSpPr>
          <p:nvPr>
            <p:ph type="sldNum" sz="quarter" idx="5"/>
          </p:nvPr>
        </p:nvSpPr>
        <p:spPr>
          <a:ln/>
        </p:spPr>
        <p:txBody>
          <a:bodyPr/>
          <a:lstStyle/>
          <a:p>
            <a:fld id="{9D7CCC30-ABFA-4B06-A7FD-57F70C6B6DD7}" type="slidenum">
              <a:rPr lang="en-US" altLang="en-US"/>
              <a:pPr/>
              <a:t>18</a:t>
            </a:fld>
            <a:endParaRPr lang="en-US" altLang="en-US"/>
          </a:p>
        </p:txBody>
      </p:sp>
      <p:sp>
        <p:nvSpPr>
          <p:cNvPr id="68610" name="Rectangle 2">
            <a:extLst>
              <a:ext uri="{FF2B5EF4-FFF2-40B4-BE49-F238E27FC236}">
                <a16:creationId xmlns:a16="http://schemas.microsoft.com/office/drawing/2014/main" id="{EC86EC18-576B-4C26-A58C-FC3119461659}"/>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7FB90246-2990-4068-A6A9-36820DDE78E5}"/>
              </a:ext>
            </a:extLst>
          </p:cNvPr>
          <p:cNvSpPr>
            <a:spLocks noGrp="1" noChangeArrowheads="1"/>
          </p:cNvSpPr>
          <p:nvPr>
            <p:ph type="body" idx="1"/>
          </p:nvPr>
        </p:nvSpPr>
        <p:spPr/>
        <p:txBody>
          <a:bodyPr/>
          <a:lstStyle/>
          <a:p>
            <a:r>
              <a:rPr lang="en-US" altLang="en-US"/>
              <a:t>The average value of observations is also calculated from the pre-intervention period.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653057-09EB-4493-98B4-DEA385DF960C}"/>
              </a:ext>
            </a:extLst>
          </p:cNvPr>
          <p:cNvSpPr>
            <a:spLocks noGrp="1" noChangeArrowheads="1"/>
          </p:cNvSpPr>
          <p:nvPr>
            <p:ph type="sldNum" sz="quarter" idx="5"/>
          </p:nvPr>
        </p:nvSpPr>
        <p:spPr>
          <a:ln/>
        </p:spPr>
        <p:txBody>
          <a:bodyPr/>
          <a:lstStyle/>
          <a:p>
            <a:fld id="{F470FD42-92DF-4FDE-A0A0-081C000AFF3F}" type="slidenum">
              <a:rPr lang="en-US" altLang="en-US"/>
              <a:pPr/>
              <a:t>19</a:t>
            </a:fld>
            <a:endParaRPr lang="en-US" altLang="en-US"/>
          </a:p>
        </p:txBody>
      </p:sp>
      <p:sp>
        <p:nvSpPr>
          <p:cNvPr id="71682" name="Rectangle 2">
            <a:extLst>
              <a:ext uri="{FF2B5EF4-FFF2-40B4-BE49-F238E27FC236}">
                <a16:creationId xmlns:a16="http://schemas.microsoft.com/office/drawing/2014/main" id="{D851F944-5F39-4E69-B87C-1FCC92DE43BE}"/>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06159993-9426-4F4D-B2AE-561716BD8492}"/>
              </a:ext>
            </a:extLst>
          </p:cNvPr>
          <p:cNvSpPr>
            <a:spLocks noGrp="1" noChangeArrowheads="1"/>
          </p:cNvSpPr>
          <p:nvPr>
            <p:ph type="body" idx="1"/>
          </p:nvPr>
        </p:nvSpPr>
        <p:spPr/>
        <p:txBody>
          <a:bodyPr/>
          <a:lstStyle/>
          <a:p>
            <a:r>
              <a:rPr lang="en-US" altLang="en-US"/>
              <a:t>Fourth, using the averages, we calculate the Upper and Lower control limits.  Note that the E correction factor 2.66 is used in the calculations because the range was over two consecutive differences.</a:t>
            </a:r>
          </a:p>
          <a:p>
            <a:r>
              <a:rPr lang="en-US"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3290E9-A272-4F5A-87EC-71B2D2CEF6B9}"/>
              </a:ext>
            </a:extLst>
          </p:cNvPr>
          <p:cNvSpPr>
            <a:spLocks noGrp="1" noChangeArrowheads="1"/>
          </p:cNvSpPr>
          <p:nvPr>
            <p:ph type="sldNum" sz="quarter" idx="5"/>
          </p:nvPr>
        </p:nvSpPr>
        <p:spPr>
          <a:ln/>
        </p:spPr>
        <p:txBody>
          <a:bodyPr/>
          <a:lstStyle/>
          <a:p>
            <a:fld id="{F31003A2-E36D-48E2-958D-C8223FDF67F7}" type="slidenum">
              <a:rPr lang="en-US" altLang="en-US"/>
              <a:pPr/>
              <a:t>2</a:t>
            </a:fld>
            <a:endParaRPr lang="en-US" altLang="en-US"/>
          </a:p>
        </p:txBody>
      </p:sp>
      <p:sp>
        <p:nvSpPr>
          <p:cNvPr id="39938" name="Rectangle 2">
            <a:extLst>
              <a:ext uri="{FF2B5EF4-FFF2-40B4-BE49-F238E27FC236}">
                <a16:creationId xmlns:a16="http://schemas.microsoft.com/office/drawing/2014/main" id="{9C91CD6C-DF2B-404A-A5EF-B8892A7127F3}"/>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57ED09FE-AA75-412A-8468-0ED5BFE20919}"/>
              </a:ext>
            </a:extLst>
          </p:cNvPr>
          <p:cNvSpPr>
            <a:spLocks noGrp="1" noChangeArrowheads="1"/>
          </p:cNvSpPr>
          <p:nvPr>
            <p:ph type="body" idx="1"/>
          </p:nvPr>
        </p:nvSpPr>
        <p:spPr/>
        <p:txBody>
          <a:bodyPr/>
          <a:lstStyle/>
          <a:p>
            <a:r>
              <a:rPr lang="en-US" altLang="en-US" dirty="0" err="1"/>
              <a:t>XmR</a:t>
            </a:r>
            <a:r>
              <a:rPr lang="en-US" altLang="en-US" dirty="0"/>
              <a:t> chart is based on consecutive differences in observed values.  Here we see the observations for 7 time periods.  A moving range of 2 would select any two consecutive values and calculate their absolute difference.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B3BB5C-FB9C-4A5A-99ED-C346E9CD1ECF}"/>
              </a:ext>
            </a:extLst>
          </p:cNvPr>
          <p:cNvSpPr>
            <a:spLocks noGrp="1" noChangeArrowheads="1"/>
          </p:cNvSpPr>
          <p:nvPr>
            <p:ph type="sldNum" sz="quarter" idx="5"/>
          </p:nvPr>
        </p:nvSpPr>
        <p:spPr>
          <a:ln/>
        </p:spPr>
        <p:txBody>
          <a:bodyPr/>
          <a:lstStyle/>
          <a:p>
            <a:fld id="{12274908-40CB-4F76-82AF-C313E8C309FF}" type="slidenum">
              <a:rPr lang="en-US" altLang="en-US"/>
              <a:pPr/>
              <a:t>20</a:t>
            </a:fld>
            <a:endParaRPr lang="en-US" altLang="en-US"/>
          </a:p>
        </p:txBody>
      </p:sp>
      <p:sp>
        <p:nvSpPr>
          <p:cNvPr id="69634" name="Rectangle 2">
            <a:extLst>
              <a:ext uri="{FF2B5EF4-FFF2-40B4-BE49-F238E27FC236}">
                <a16:creationId xmlns:a16="http://schemas.microsoft.com/office/drawing/2014/main" id="{3B32896E-0AFA-4A3F-B822-2EF88690C046}"/>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049BF276-13C2-4C8C-BEF1-9518533CD25A}"/>
              </a:ext>
            </a:extLst>
          </p:cNvPr>
          <p:cNvSpPr>
            <a:spLocks noGrp="1" noChangeArrowheads="1"/>
          </p:cNvSpPr>
          <p:nvPr>
            <p:ph type="body" idx="1"/>
          </p:nvPr>
        </p:nvSpPr>
        <p:spPr/>
        <p:txBody>
          <a:bodyPr/>
          <a:lstStyle/>
          <a:p>
            <a:r>
              <a:rPr lang="en-US" altLang="en-US" dirty="0"/>
              <a:t>Fifth, we plot the chart for the entire 16 weeks.  We show the control limits as solid lines for the pre-intervention period and as a dashed line for the post intervention period.  The x-axis is weeks since start and the Y-axis is the weight of Jim.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2863B7-82B9-4373-A0E9-1AB9F147BCF7}"/>
              </a:ext>
            </a:extLst>
          </p:cNvPr>
          <p:cNvSpPr>
            <a:spLocks noGrp="1" noChangeArrowheads="1"/>
          </p:cNvSpPr>
          <p:nvPr>
            <p:ph type="sldNum" sz="quarter" idx="5"/>
          </p:nvPr>
        </p:nvSpPr>
        <p:spPr>
          <a:ln/>
        </p:spPr>
        <p:txBody>
          <a:bodyPr/>
          <a:lstStyle/>
          <a:p>
            <a:fld id="{7B58612D-02AE-4EBD-A6DB-42017F1B453E}" type="slidenum">
              <a:rPr lang="en-US" altLang="en-US"/>
              <a:pPr/>
              <a:t>21</a:t>
            </a:fld>
            <a:endParaRPr lang="en-US" altLang="en-US"/>
          </a:p>
        </p:txBody>
      </p:sp>
      <p:sp>
        <p:nvSpPr>
          <p:cNvPr id="73730" name="Rectangle 2">
            <a:extLst>
              <a:ext uri="{FF2B5EF4-FFF2-40B4-BE49-F238E27FC236}">
                <a16:creationId xmlns:a16="http://schemas.microsoft.com/office/drawing/2014/main" id="{F1494FA9-7A9A-415C-B142-77F474FF75AC}"/>
              </a:ext>
            </a:extLst>
          </p:cNvPr>
          <p:cNvSpPr>
            <a:spLocks noChangeArrowheads="1" noTextEdit="1"/>
          </p:cNvSpPr>
          <p:nvPr>
            <p:ph type="sldImg"/>
          </p:nvPr>
        </p:nvSpPr>
        <p:spPr>
          <a:ln/>
        </p:spPr>
      </p:sp>
      <p:sp>
        <p:nvSpPr>
          <p:cNvPr id="73731" name="Rectangle 3">
            <a:extLst>
              <a:ext uri="{FF2B5EF4-FFF2-40B4-BE49-F238E27FC236}">
                <a16:creationId xmlns:a16="http://schemas.microsoft.com/office/drawing/2014/main" id="{498AABB4-333F-4538-A38B-D6BDCF55372E}"/>
              </a:ext>
            </a:extLst>
          </p:cNvPr>
          <p:cNvSpPr>
            <a:spLocks noGrp="1" noChangeArrowheads="1"/>
          </p:cNvSpPr>
          <p:nvPr>
            <p:ph type="body" idx="1"/>
          </p:nvPr>
        </p:nvSpPr>
        <p:spPr/>
        <p:txBody>
          <a:bodyPr/>
          <a:lstStyle/>
          <a:p>
            <a:r>
              <a:rPr lang="en-US" altLang="en-US"/>
              <a:t>Sixth, we interpret the findings.  During the first 7 weeks, no points are outside the control limit.  After this period, when food shopping patterns were changed, we see 4 points outside the limit.  These points mark a departure from the pattern in the first 7 weeks.  They show that the patient's weight has declined.  This decline is not a random fluctuation but marks a real change in the process.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13728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855B6E-B163-4700-A06D-6E4BEA2818DB}"/>
              </a:ext>
            </a:extLst>
          </p:cNvPr>
          <p:cNvSpPr>
            <a:spLocks noGrp="1" noChangeArrowheads="1"/>
          </p:cNvSpPr>
          <p:nvPr>
            <p:ph type="sldNum" sz="quarter" idx="5"/>
          </p:nvPr>
        </p:nvSpPr>
        <p:spPr>
          <a:ln/>
        </p:spPr>
        <p:txBody>
          <a:bodyPr/>
          <a:lstStyle/>
          <a:p>
            <a:fld id="{32C496B8-07EA-4370-AD37-3211216BEF3E}" type="slidenum">
              <a:rPr lang="en-US" altLang="en-US"/>
              <a:pPr/>
              <a:t>3</a:t>
            </a:fld>
            <a:endParaRPr lang="en-US" altLang="en-US"/>
          </a:p>
        </p:txBody>
      </p:sp>
      <p:sp>
        <p:nvSpPr>
          <p:cNvPr id="41986" name="Rectangle 2">
            <a:extLst>
              <a:ext uri="{FF2B5EF4-FFF2-40B4-BE49-F238E27FC236}">
                <a16:creationId xmlns:a16="http://schemas.microsoft.com/office/drawing/2014/main" id="{CDD61F78-32DB-44A6-8A1C-316EE819DED6}"/>
              </a:ext>
            </a:extLst>
          </p:cNvPr>
          <p:cNvSpPr>
            <a:spLocks noChangeArrowheads="1" noTextEdit="1"/>
          </p:cNvSpPr>
          <p:nvPr>
            <p:ph type="sldImg"/>
          </p:nvPr>
        </p:nvSpPr>
        <p:spPr>
          <a:ln/>
        </p:spPr>
      </p:sp>
      <p:sp>
        <p:nvSpPr>
          <p:cNvPr id="41987" name="Rectangle 3">
            <a:extLst>
              <a:ext uri="{FF2B5EF4-FFF2-40B4-BE49-F238E27FC236}">
                <a16:creationId xmlns:a16="http://schemas.microsoft.com/office/drawing/2014/main" id="{AE81E39C-BF77-49C5-AA13-2E988DF45C59}"/>
              </a:ext>
            </a:extLst>
          </p:cNvPr>
          <p:cNvSpPr>
            <a:spLocks noGrp="1" noChangeArrowheads="1"/>
          </p:cNvSpPr>
          <p:nvPr>
            <p:ph type="body" idx="1"/>
          </p:nvPr>
        </p:nvSpPr>
        <p:spPr/>
        <p:txBody>
          <a:bodyPr/>
          <a:lstStyle/>
          <a:p>
            <a:r>
              <a:rPr lang="en-US" altLang="en-US"/>
              <a:t>A moving range of 3 would select the maximum difference in three consecutive values.  The difference in time period 3 is calculated to be 4 which is the difference between 201 and 197, the maximum and the minimum of three consecutive values.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BA3FDA-6EAE-44E2-9C19-A5F0C3F5A824}"/>
              </a:ext>
            </a:extLst>
          </p:cNvPr>
          <p:cNvSpPr>
            <a:spLocks noGrp="1" noChangeArrowheads="1"/>
          </p:cNvSpPr>
          <p:nvPr>
            <p:ph type="sldNum" sz="quarter" idx="5"/>
          </p:nvPr>
        </p:nvSpPr>
        <p:spPr>
          <a:ln/>
        </p:spPr>
        <p:txBody>
          <a:bodyPr/>
          <a:lstStyle/>
          <a:p>
            <a:fld id="{AEFA04E3-9CA2-497A-83D4-25D25E45518F}" type="slidenum">
              <a:rPr lang="en-US" altLang="en-US"/>
              <a:pPr/>
              <a:t>4</a:t>
            </a:fld>
            <a:endParaRPr lang="en-US" altLang="en-US"/>
          </a:p>
        </p:txBody>
      </p:sp>
      <p:sp>
        <p:nvSpPr>
          <p:cNvPr id="44034" name="Rectangle 2">
            <a:extLst>
              <a:ext uri="{FF2B5EF4-FFF2-40B4-BE49-F238E27FC236}">
                <a16:creationId xmlns:a16="http://schemas.microsoft.com/office/drawing/2014/main" id="{D9C9B225-F987-41EA-AB5A-0E8EFA4A6E76}"/>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1F3467F0-2052-4B94-8847-125A146A1162}"/>
              </a:ext>
            </a:extLst>
          </p:cNvPr>
          <p:cNvSpPr>
            <a:spLocks noGrp="1" noChangeArrowheads="1"/>
          </p:cNvSpPr>
          <p:nvPr>
            <p:ph type="body" idx="1"/>
          </p:nvPr>
        </p:nvSpPr>
        <p:spPr/>
        <p:txBody>
          <a:bodyPr/>
          <a:lstStyle/>
          <a:p>
            <a:r>
              <a:rPr lang="en-US" altLang="en-US"/>
              <a:t>A moving range of 4 would select the maximum difference in four consecutive values. Differences in consecutive values have Normal distribution as moving range is calculated on larger number of time periods</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552DE3-B255-477F-B54A-D14402BABED5}"/>
              </a:ext>
            </a:extLst>
          </p:cNvPr>
          <p:cNvSpPr>
            <a:spLocks noGrp="1" noChangeArrowheads="1"/>
          </p:cNvSpPr>
          <p:nvPr>
            <p:ph type="sldNum" sz="quarter" idx="5"/>
          </p:nvPr>
        </p:nvSpPr>
        <p:spPr>
          <a:ln/>
        </p:spPr>
        <p:txBody>
          <a:bodyPr/>
          <a:lstStyle/>
          <a:p>
            <a:fld id="{A2AB6252-6654-4D82-A5B8-BF44C01A1EDE}" type="slidenum">
              <a:rPr lang="en-US" altLang="en-US"/>
              <a:pPr/>
              <a:t>5</a:t>
            </a:fld>
            <a:endParaRPr lang="en-US" altLang="en-US"/>
          </a:p>
        </p:txBody>
      </p:sp>
      <p:sp>
        <p:nvSpPr>
          <p:cNvPr id="46082" name="Rectangle 2">
            <a:extLst>
              <a:ext uri="{FF2B5EF4-FFF2-40B4-BE49-F238E27FC236}">
                <a16:creationId xmlns:a16="http://schemas.microsoft.com/office/drawing/2014/main" id="{F93DDE10-592E-499D-B105-DFB04E18D35A}"/>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99638895-774F-48AC-B11C-8A1D0AAF33FD}"/>
              </a:ext>
            </a:extLst>
          </p:cNvPr>
          <p:cNvSpPr>
            <a:spLocks noGrp="1" noChangeArrowheads="1"/>
          </p:cNvSpPr>
          <p:nvPr>
            <p:ph type="body" idx="1"/>
          </p:nvPr>
        </p:nvSpPr>
        <p:spPr/>
        <p:txBody>
          <a:bodyPr/>
          <a:lstStyle/>
          <a:p>
            <a:r>
              <a:rPr lang="en-US" altLang="en-US"/>
              <a:t>The most common approach is to use the difference of 2 consecutive values.  It is the simpler method.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08A26-4813-4926-9729-504E3B0F51BE}"/>
              </a:ext>
            </a:extLst>
          </p:cNvPr>
          <p:cNvSpPr>
            <a:spLocks noGrp="1" noChangeArrowheads="1"/>
          </p:cNvSpPr>
          <p:nvPr>
            <p:ph type="sldNum" sz="quarter" idx="5"/>
          </p:nvPr>
        </p:nvSpPr>
        <p:spPr>
          <a:ln/>
        </p:spPr>
        <p:txBody>
          <a:bodyPr/>
          <a:lstStyle/>
          <a:p>
            <a:fld id="{EC018CD0-E84A-490C-8EB9-96C0031154C3}" type="slidenum">
              <a:rPr lang="en-US" altLang="en-US"/>
              <a:pPr/>
              <a:t>6</a:t>
            </a:fld>
            <a:endParaRPr lang="en-US" altLang="en-US"/>
          </a:p>
        </p:txBody>
      </p:sp>
      <p:sp>
        <p:nvSpPr>
          <p:cNvPr id="47106" name="Rectangle 2">
            <a:extLst>
              <a:ext uri="{FF2B5EF4-FFF2-40B4-BE49-F238E27FC236}">
                <a16:creationId xmlns:a16="http://schemas.microsoft.com/office/drawing/2014/main" id="{B807668F-E17C-497D-A6F6-A75179642E05}"/>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F9FE3AFD-ED67-451D-B57D-330C3BB67FB4}"/>
              </a:ext>
            </a:extLst>
          </p:cNvPr>
          <p:cNvSpPr>
            <a:spLocks noGrp="1" noChangeArrowheads="1"/>
          </p:cNvSpPr>
          <p:nvPr>
            <p:ph type="body" idx="1"/>
          </p:nvPr>
        </p:nvSpPr>
        <p:spPr/>
        <p:txBody>
          <a:bodyPr/>
          <a:lstStyle/>
          <a:p>
            <a:r>
              <a:rPr lang="en-US" altLang="en-US" dirty="0"/>
              <a:t>For different outcomes different control charts are appropriate.  The selection of which chart should be used in a particular situation should be based on the type of data that is  available. </a:t>
            </a:r>
            <a:r>
              <a:rPr lang="en-US" altLang="en-US" dirty="0" err="1"/>
              <a:t>XmR</a:t>
            </a:r>
            <a:r>
              <a:rPr lang="en-US" altLang="en-US" dirty="0"/>
              <a:t> Chart relies on independent time-based observations.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08A26-4813-4926-9729-504E3B0F51BE}"/>
              </a:ext>
            </a:extLst>
          </p:cNvPr>
          <p:cNvSpPr>
            <a:spLocks noGrp="1" noChangeArrowheads="1"/>
          </p:cNvSpPr>
          <p:nvPr>
            <p:ph type="sldNum" sz="quarter" idx="5"/>
          </p:nvPr>
        </p:nvSpPr>
        <p:spPr>
          <a:ln/>
        </p:spPr>
        <p:txBody>
          <a:bodyPr/>
          <a:lstStyle/>
          <a:p>
            <a:fld id="{EC018CD0-E84A-490C-8EB9-96C0031154C3}" type="slidenum">
              <a:rPr lang="en-US" altLang="en-US"/>
              <a:pPr/>
              <a:t>7</a:t>
            </a:fld>
            <a:endParaRPr lang="en-US" altLang="en-US"/>
          </a:p>
        </p:txBody>
      </p:sp>
      <p:sp>
        <p:nvSpPr>
          <p:cNvPr id="47106" name="Rectangle 2">
            <a:extLst>
              <a:ext uri="{FF2B5EF4-FFF2-40B4-BE49-F238E27FC236}">
                <a16:creationId xmlns:a16="http://schemas.microsoft.com/office/drawing/2014/main" id="{B807668F-E17C-497D-A6F6-A75179642E05}"/>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F9FE3AFD-ED67-451D-B57D-330C3BB67FB4}"/>
              </a:ext>
            </a:extLst>
          </p:cNvPr>
          <p:cNvSpPr>
            <a:spLocks noGrp="1" noChangeArrowheads="1"/>
          </p:cNvSpPr>
          <p:nvPr>
            <p:ph type="body" idx="1"/>
          </p:nvPr>
        </p:nvSpPr>
        <p:spPr/>
        <p:txBody>
          <a:bodyPr/>
          <a:lstStyle/>
          <a:p>
            <a:r>
              <a:rPr lang="en-US" altLang="en-US" dirty="0" err="1"/>
              <a:t>XmR</a:t>
            </a:r>
            <a:r>
              <a:rPr lang="en-US" altLang="en-US" dirty="0"/>
              <a:t> chart requires one observation per time period.</a:t>
            </a:r>
          </a:p>
          <a:p>
            <a:endParaRPr lang="en-US" altLang="en-US" dirty="0"/>
          </a:p>
        </p:txBody>
      </p:sp>
    </p:spTree>
    <p:extLst>
      <p:ext uri="{BB962C8B-B14F-4D97-AF65-F5344CB8AC3E}">
        <p14:creationId xmlns:p14="http://schemas.microsoft.com/office/powerpoint/2010/main" val="66660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08A26-4813-4926-9729-504E3B0F51BE}"/>
              </a:ext>
            </a:extLst>
          </p:cNvPr>
          <p:cNvSpPr>
            <a:spLocks noGrp="1" noChangeArrowheads="1"/>
          </p:cNvSpPr>
          <p:nvPr>
            <p:ph type="sldNum" sz="quarter" idx="5"/>
          </p:nvPr>
        </p:nvSpPr>
        <p:spPr>
          <a:ln/>
        </p:spPr>
        <p:txBody>
          <a:bodyPr/>
          <a:lstStyle/>
          <a:p>
            <a:fld id="{EC018CD0-E84A-490C-8EB9-96C0031154C3}" type="slidenum">
              <a:rPr lang="en-US" altLang="en-US"/>
              <a:pPr/>
              <a:t>8</a:t>
            </a:fld>
            <a:endParaRPr lang="en-US" altLang="en-US"/>
          </a:p>
        </p:txBody>
      </p:sp>
      <p:sp>
        <p:nvSpPr>
          <p:cNvPr id="47106" name="Rectangle 2">
            <a:extLst>
              <a:ext uri="{FF2B5EF4-FFF2-40B4-BE49-F238E27FC236}">
                <a16:creationId xmlns:a16="http://schemas.microsoft.com/office/drawing/2014/main" id="{B807668F-E17C-497D-A6F6-A75179642E05}"/>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F9FE3AFD-ED67-451D-B57D-330C3BB67FB4}"/>
              </a:ext>
            </a:extLst>
          </p:cNvPr>
          <p:cNvSpPr>
            <a:spLocks noGrp="1" noChangeArrowheads="1"/>
          </p:cNvSpPr>
          <p:nvPr>
            <p:ph type="body" idx="1"/>
          </p:nvPr>
        </p:nvSpPr>
        <p:spPr/>
        <p:txBody>
          <a:bodyPr/>
          <a:lstStyle/>
          <a:p>
            <a:r>
              <a:rPr lang="en-US" altLang="en-US" dirty="0" err="1"/>
              <a:t>XmR</a:t>
            </a:r>
            <a:r>
              <a:rPr lang="en-US" altLang="en-US" dirty="0"/>
              <a:t> chart requires Interval scale</a:t>
            </a:r>
          </a:p>
          <a:p>
            <a:endParaRPr lang="en-US" altLang="en-US" dirty="0"/>
          </a:p>
        </p:txBody>
      </p:sp>
    </p:spTree>
    <p:extLst>
      <p:ext uri="{BB962C8B-B14F-4D97-AF65-F5344CB8AC3E}">
        <p14:creationId xmlns:p14="http://schemas.microsoft.com/office/powerpoint/2010/main" val="61793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03CFBB-7F71-4BE6-883F-934040FC92F8}"/>
              </a:ext>
            </a:extLst>
          </p:cNvPr>
          <p:cNvSpPr>
            <a:spLocks noGrp="1" noChangeArrowheads="1"/>
          </p:cNvSpPr>
          <p:nvPr>
            <p:ph type="sldNum" sz="quarter" idx="5"/>
          </p:nvPr>
        </p:nvSpPr>
        <p:spPr>
          <a:ln/>
        </p:spPr>
        <p:txBody>
          <a:bodyPr/>
          <a:lstStyle/>
          <a:p>
            <a:fld id="{C6A46DD0-1268-4FCA-8E93-6021EE280583}" type="slidenum">
              <a:rPr lang="en-US" altLang="en-US"/>
              <a:pPr/>
              <a:t>9</a:t>
            </a:fld>
            <a:endParaRPr lang="en-US" altLang="en-US"/>
          </a:p>
        </p:txBody>
      </p:sp>
      <p:sp>
        <p:nvSpPr>
          <p:cNvPr id="54274" name="Rectangle 2">
            <a:extLst>
              <a:ext uri="{FF2B5EF4-FFF2-40B4-BE49-F238E27FC236}">
                <a16:creationId xmlns:a16="http://schemas.microsoft.com/office/drawing/2014/main" id="{B33B2861-A644-41B3-87F1-26D397FFB548}"/>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09D83C4F-F585-46CD-90EC-AC14579A38EF}"/>
              </a:ext>
            </a:extLst>
          </p:cNvPr>
          <p:cNvSpPr>
            <a:spLocks noGrp="1" noChangeArrowheads="1"/>
          </p:cNvSpPr>
          <p:nvPr>
            <p:ph type="body" idx="1"/>
          </p:nvPr>
        </p:nvSpPr>
        <p:spPr/>
        <p:txBody>
          <a:bodyPr/>
          <a:lstStyle/>
          <a:p>
            <a:r>
              <a:rPr lang="en-US" altLang="en-US"/>
              <a:t>Control limits in XmR chart are calculated from moving range (mR).  A range is based on the absolute value of consecutive differences in observations. To calculate the average of the moving range, count the number of observations. Then calculate the absolute value of the difference of every consecutive value, call this moving range.  Add the moving ranges and divide by number of observations minus 1 to get the average moving range. </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DFCD-91D6-468D-B9C1-ED10BFB1B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6CC88-31BA-4E48-8C27-E8F103A645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1ED30-C5A7-4D25-836C-797CB3057D5F}"/>
              </a:ext>
            </a:extLst>
          </p:cNvPr>
          <p:cNvSpPr>
            <a:spLocks noGrp="1"/>
          </p:cNvSpPr>
          <p:nvPr>
            <p:ph type="dt" sz="half" idx="10"/>
          </p:nvPr>
        </p:nvSpPr>
        <p:spPr/>
        <p:txBody>
          <a:bodyPr/>
          <a:lstStyle>
            <a:lvl1pPr>
              <a:defRPr/>
            </a:lvl1pPr>
          </a:lstStyle>
          <a:p>
            <a:r>
              <a:rPr lang="en-US" altLang="en-US"/>
              <a:t>Tuesday, June 12, 2001</a:t>
            </a:r>
          </a:p>
        </p:txBody>
      </p:sp>
      <p:sp>
        <p:nvSpPr>
          <p:cNvPr id="5" name="Footer Placeholder 4">
            <a:extLst>
              <a:ext uri="{FF2B5EF4-FFF2-40B4-BE49-F238E27FC236}">
                <a16:creationId xmlns:a16="http://schemas.microsoft.com/office/drawing/2014/main" id="{69B66BE9-CB33-49B7-9CEF-B238B37786C5}"/>
              </a:ext>
            </a:extLst>
          </p:cNvPr>
          <p:cNvSpPr>
            <a:spLocks noGrp="1"/>
          </p:cNvSpPr>
          <p:nvPr>
            <p:ph type="ftr" sz="quarter" idx="11"/>
          </p:nvPr>
        </p:nvSpPr>
        <p:spPr/>
        <p:txBody>
          <a:bodyPr/>
          <a:lstStyle>
            <a:lvl1pPr>
              <a:defRPr/>
            </a:lvl1pPr>
          </a:lstStyle>
          <a:p>
            <a:r>
              <a:rPr lang="en-US" altLang="en-US"/>
              <a:t>Farrokh Alemi, Ph.D.</a:t>
            </a:r>
          </a:p>
        </p:txBody>
      </p:sp>
      <p:sp>
        <p:nvSpPr>
          <p:cNvPr id="6" name="Slide Number Placeholder 5">
            <a:extLst>
              <a:ext uri="{FF2B5EF4-FFF2-40B4-BE49-F238E27FC236}">
                <a16:creationId xmlns:a16="http://schemas.microsoft.com/office/drawing/2014/main" id="{53D1FE03-ED2A-476B-B589-A3A9C2DD8692}"/>
              </a:ext>
            </a:extLst>
          </p:cNvPr>
          <p:cNvSpPr>
            <a:spLocks noGrp="1"/>
          </p:cNvSpPr>
          <p:nvPr>
            <p:ph type="sldNum" sz="quarter" idx="12"/>
          </p:nvPr>
        </p:nvSpPr>
        <p:spPr/>
        <p:txBody>
          <a:bodyPr/>
          <a:lstStyle>
            <a:lvl1pPr>
              <a:defRPr/>
            </a:lvl1pPr>
          </a:lstStyle>
          <a:p>
            <a:fld id="{93F8AD67-0E13-4AE8-A820-ED0F7351C4AC}" type="slidenum">
              <a:rPr lang="en-US" altLang="en-US"/>
              <a:pPr/>
              <a:t>‹#›</a:t>
            </a:fld>
            <a:endParaRPr lang="en-US" altLang="en-US"/>
          </a:p>
        </p:txBody>
      </p:sp>
    </p:spTree>
    <p:extLst>
      <p:ext uri="{BB962C8B-B14F-4D97-AF65-F5344CB8AC3E}">
        <p14:creationId xmlns:p14="http://schemas.microsoft.com/office/powerpoint/2010/main" val="261750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55D0-16CF-4711-A9B6-958D36C34438}"/>
              </a:ext>
            </a:extLst>
          </p:cNvPr>
          <p:cNvSpPr>
            <a:spLocks noGrp="1"/>
          </p:cNvSpPr>
          <p:nvPr>
            <p:ph type="title"/>
          </p:nvPr>
        </p:nvSpPr>
        <p:spPr>
          <a:xfrm>
            <a:off x="1625600" y="304800"/>
            <a:ext cx="10363200" cy="1206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6DC791-9B94-4814-B7C2-3552F2875772}"/>
              </a:ext>
            </a:extLst>
          </p:cNvPr>
          <p:cNvSpPr>
            <a:spLocks noGrp="1"/>
          </p:cNvSpPr>
          <p:nvPr>
            <p:ph type="body" sz="half" idx="1"/>
          </p:nvPr>
        </p:nvSpPr>
        <p:spPr>
          <a:xfrm>
            <a:off x="1625600" y="1600200"/>
            <a:ext cx="5080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3FD5BFEA-DD89-4BD4-B892-8C4E5FA208ED}"/>
              </a:ext>
            </a:extLst>
          </p:cNvPr>
          <p:cNvSpPr>
            <a:spLocks noGrp="1"/>
          </p:cNvSpPr>
          <p:nvPr>
            <p:ph type="chart" sz="half" idx="2"/>
          </p:nvPr>
        </p:nvSpPr>
        <p:spPr>
          <a:xfrm>
            <a:off x="6908800" y="1600200"/>
            <a:ext cx="5080000" cy="4495800"/>
          </a:xfrm>
        </p:spPr>
        <p:txBody>
          <a:bodyPr/>
          <a:lstStyle/>
          <a:p>
            <a:endParaRPr lang="en-US"/>
          </a:p>
        </p:txBody>
      </p:sp>
      <p:sp>
        <p:nvSpPr>
          <p:cNvPr id="5" name="Date Placeholder 4">
            <a:extLst>
              <a:ext uri="{FF2B5EF4-FFF2-40B4-BE49-F238E27FC236}">
                <a16:creationId xmlns:a16="http://schemas.microsoft.com/office/drawing/2014/main" id="{89FC7E2C-0282-4612-977F-DA4870ECB3A6}"/>
              </a:ext>
            </a:extLst>
          </p:cNvPr>
          <p:cNvSpPr>
            <a:spLocks noGrp="1"/>
          </p:cNvSpPr>
          <p:nvPr>
            <p:ph type="dt" sz="half" idx="10"/>
          </p:nvPr>
        </p:nvSpPr>
        <p:spPr>
          <a:xfrm>
            <a:off x="1524000" y="6400800"/>
            <a:ext cx="2540000" cy="457200"/>
          </a:xfrm>
        </p:spPr>
        <p:txBody>
          <a:bodyPr/>
          <a:lstStyle>
            <a:lvl1pPr>
              <a:defRPr/>
            </a:lvl1pPr>
          </a:lstStyle>
          <a:p>
            <a:r>
              <a:rPr lang="en-US" altLang="en-US"/>
              <a:t>Tuesday, June 12, 2001</a:t>
            </a:r>
          </a:p>
        </p:txBody>
      </p:sp>
      <p:sp>
        <p:nvSpPr>
          <p:cNvPr id="6" name="Footer Placeholder 5">
            <a:extLst>
              <a:ext uri="{FF2B5EF4-FFF2-40B4-BE49-F238E27FC236}">
                <a16:creationId xmlns:a16="http://schemas.microsoft.com/office/drawing/2014/main" id="{D97D47F6-317B-4C80-A9D8-79A97F6C92FB}"/>
              </a:ext>
            </a:extLst>
          </p:cNvPr>
          <p:cNvSpPr>
            <a:spLocks noGrp="1"/>
          </p:cNvSpPr>
          <p:nvPr>
            <p:ph type="ftr" sz="quarter" idx="11"/>
          </p:nvPr>
        </p:nvSpPr>
        <p:spPr>
          <a:xfrm>
            <a:off x="4775200" y="6400800"/>
            <a:ext cx="3860800" cy="457200"/>
          </a:xfrm>
        </p:spPr>
        <p:txBody>
          <a:bodyPr/>
          <a:lstStyle>
            <a:lvl1pPr>
              <a:defRPr/>
            </a:lvl1pPr>
          </a:lstStyle>
          <a:p>
            <a:r>
              <a:rPr lang="en-US" altLang="en-US"/>
              <a:t>Farrokh Alemi, Ph.D.</a:t>
            </a:r>
          </a:p>
        </p:txBody>
      </p:sp>
      <p:sp>
        <p:nvSpPr>
          <p:cNvPr id="7" name="Slide Number Placeholder 6">
            <a:extLst>
              <a:ext uri="{FF2B5EF4-FFF2-40B4-BE49-F238E27FC236}">
                <a16:creationId xmlns:a16="http://schemas.microsoft.com/office/drawing/2014/main" id="{23EECE6D-6A06-4A4B-9360-2180492E1303}"/>
              </a:ext>
            </a:extLst>
          </p:cNvPr>
          <p:cNvSpPr>
            <a:spLocks noGrp="1"/>
          </p:cNvSpPr>
          <p:nvPr>
            <p:ph type="sldNum" sz="quarter" idx="12"/>
          </p:nvPr>
        </p:nvSpPr>
        <p:spPr>
          <a:xfrm>
            <a:off x="9652000" y="6400800"/>
            <a:ext cx="2540000" cy="457200"/>
          </a:xfrm>
        </p:spPr>
        <p:txBody>
          <a:bodyPr/>
          <a:lstStyle>
            <a:lvl1pPr>
              <a:defRPr/>
            </a:lvl1pPr>
          </a:lstStyle>
          <a:p>
            <a:fld id="{7B474ACC-6EC9-4287-8572-0550629CC8D8}" type="slidenum">
              <a:rPr lang="en-US" altLang="en-US"/>
              <a:pPr/>
              <a:t>‹#›</a:t>
            </a:fld>
            <a:endParaRPr lang="en-US" altLang="en-US"/>
          </a:p>
        </p:txBody>
      </p:sp>
    </p:spTree>
    <p:extLst>
      <p:ext uri="{BB962C8B-B14F-4D97-AF65-F5344CB8AC3E}">
        <p14:creationId xmlns:p14="http://schemas.microsoft.com/office/powerpoint/2010/main" val="371423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C5AE-A575-41DE-9AB3-14CAC9A96DE8}"/>
              </a:ext>
            </a:extLst>
          </p:cNvPr>
          <p:cNvSpPr>
            <a:spLocks noGrp="1"/>
          </p:cNvSpPr>
          <p:nvPr>
            <p:ph type="title"/>
          </p:nvPr>
        </p:nvSpPr>
        <p:spPr>
          <a:xfrm>
            <a:off x="1625600" y="304800"/>
            <a:ext cx="10363200" cy="12065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8154FCE1-1EC8-42D3-8B60-646BB983AB36}"/>
              </a:ext>
            </a:extLst>
          </p:cNvPr>
          <p:cNvSpPr>
            <a:spLocks noGrp="1"/>
          </p:cNvSpPr>
          <p:nvPr>
            <p:ph type="tbl" idx="1"/>
          </p:nvPr>
        </p:nvSpPr>
        <p:spPr>
          <a:xfrm>
            <a:off x="1625600" y="1600200"/>
            <a:ext cx="10363200" cy="4495800"/>
          </a:xfrm>
        </p:spPr>
        <p:txBody>
          <a:bodyPr/>
          <a:lstStyle/>
          <a:p>
            <a:endParaRPr lang="en-US"/>
          </a:p>
        </p:txBody>
      </p:sp>
      <p:sp>
        <p:nvSpPr>
          <p:cNvPr id="4" name="Date Placeholder 3">
            <a:extLst>
              <a:ext uri="{FF2B5EF4-FFF2-40B4-BE49-F238E27FC236}">
                <a16:creationId xmlns:a16="http://schemas.microsoft.com/office/drawing/2014/main" id="{A4DD19AD-2F2E-4FA9-8078-745F8F7E2BFD}"/>
              </a:ext>
            </a:extLst>
          </p:cNvPr>
          <p:cNvSpPr>
            <a:spLocks noGrp="1"/>
          </p:cNvSpPr>
          <p:nvPr>
            <p:ph type="dt" sz="half" idx="10"/>
          </p:nvPr>
        </p:nvSpPr>
        <p:spPr>
          <a:xfrm>
            <a:off x="1524000" y="6400800"/>
            <a:ext cx="2540000" cy="457200"/>
          </a:xfrm>
        </p:spPr>
        <p:txBody>
          <a:bodyPr/>
          <a:lstStyle>
            <a:lvl1pPr>
              <a:defRPr/>
            </a:lvl1pPr>
          </a:lstStyle>
          <a:p>
            <a:r>
              <a:rPr lang="en-US" altLang="en-US"/>
              <a:t>Tuesday, June 12, 2001</a:t>
            </a:r>
          </a:p>
        </p:txBody>
      </p:sp>
      <p:sp>
        <p:nvSpPr>
          <p:cNvPr id="5" name="Footer Placeholder 4">
            <a:extLst>
              <a:ext uri="{FF2B5EF4-FFF2-40B4-BE49-F238E27FC236}">
                <a16:creationId xmlns:a16="http://schemas.microsoft.com/office/drawing/2014/main" id="{BAE36CA2-D7DB-4F2E-AFEC-4C0D35E65CF5}"/>
              </a:ext>
            </a:extLst>
          </p:cNvPr>
          <p:cNvSpPr>
            <a:spLocks noGrp="1"/>
          </p:cNvSpPr>
          <p:nvPr>
            <p:ph type="ftr" sz="quarter" idx="11"/>
          </p:nvPr>
        </p:nvSpPr>
        <p:spPr>
          <a:xfrm>
            <a:off x="4775200" y="6400800"/>
            <a:ext cx="3860800" cy="457200"/>
          </a:xfrm>
        </p:spPr>
        <p:txBody>
          <a:bodyPr/>
          <a:lstStyle>
            <a:lvl1pPr>
              <a:defRPr/>
            </a:lvl1pPr>
          </a:lstStyle>
          <a:p>
            <a:r>
              <a:rPr lang="en-US" altLang="en-US"/>
              <a:t>Farrokh Alemi, Ph.D.</a:t>
            </a:r>
          </a:p>
        </p:txBody>
      </p:sp>
      <p:sp>
        <p:nvSpPr>
          <p:cNvPr id="6" name="Slide Number Placeholder 5">
            <a:extLst>
              <a:ext uri="{FF2B5EF4-FFF2-40B4-BE49-F238E27FC236}">
                <a16:creationId xmlns:a16="http://schemas.microsoft.com/office/drawing/2014/main" id="{416C5D4D-488F-4998-BAF6-2C9F532AF935}"/>
              </a:ext>
            </a:extLst>
          </p:cNvPr>
          <p:cNvSpPr>
            <a:spLocks noGrp="1"/>
          </p:cNvSpPr>
          <p:nvPr>
            <p:ph type="sldNum" sz="quarter" idx="12"/>
          </p:nvPr>
        </p:nvSpPr>
        <p:spPr>
          <a:xfrm>
            <a:off x="9652000" y="6400800"/>
            <a:ext cx="2540000" cy="457200"/>
          </a:xfrm>
        </p:spPr>
        <p:txBody>
          <a:bodyPr/>
          <a:lstStyle>
            <a:lvl1pPr>
              <a:defRPr/>
            </a:lvl1pPr>
          </a:lstStyle>
          <a:p>
            <a:fld id="{93ECAF4D-6994-4179-9FC5-09E3BEDBEF75}" type="slidenum">
              <a:rPr lang="en-US" altLang="en-US"/>
              <a:pPr/>
              <a:t>‹#›</a:t>
            </a:fld>
            <a:endParaRPr lang="en-US" altLang="en-US"/>
          </a:p>
        </p:txBody>
      </p:sp>
    </p:spTree>
    <p:extLst>
      <p:ext uri="{BB962C8B-B14F-4D97-AF65-F5344CB8AC3E}">
        <p14:creationId xmlns:p14="http://schemas.microsoft.com/office/powerpoint/2010/main" val="390152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4BA6-E759-4E8F-BB1C-E807C51876FE}"/>
              </a:ext>
            </a:extLst>
          </p:cNvPr>
          <p:cNvSpPr>
            <a:spLocks noGrp="1"/>
          </p:cNvSpPr>
          <p:nvPr>
            <p:ph type="title"/>
          </p:nvPr>
        </p:nvSpPr>
        <p:spPr>
          <a:xfrm>
            <a:off x="1625600" y="304800"/>
            <a:ext cx="10363200" cy="1206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BB2329-8695-428C-BD2C-3C799665E3A0}"/>
              </a:ext>
            </a:extLst>
          </p:cNvPr>
          <p:cNvSpPr>
            <a:spLocks noGrp="1"/>
          </p:cNvSpPr>
          <p:nvPr>
            <p:ph type="body" sz="half" idx="1"/>
          </p:nvPr>
        </p:nvSpPr>
        <p:spPr>
          <a:xfrm>
            <a:off x="1625600" y="1600200"/>
            <a:ext cx="5080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E9D6372C-C908-4CDE-B247-A08AAD1F9171}"/>
              </a:ext>
            </a:extLst>
          </p:cNvPr>
          <p:cNvSpPr>
            <a:spLocks noGrp="1"/>
          </p:cNvSpPr>
          <p:nvPr>
            <p:ph type="clipArt" sz="half" idx="2"/>
          </p:nvPr>
        </p:nvSpPr>
        <p:spPr>
          <a:xfrm>
            <a:off x="6908800" y="1600200"/>
            <a:ext cx="5080000" cy="4495800"/>
          </a:xfrm>
        </p:spPr>
        <p:txBody>
          <a:bodyPr/>
          <a:lstStyle/>
          <a:p>
            <a:endParaRPr lang="en-US"/>
          </a:p>
        </p:txBody>
      </p:sp>
      <p:sp>
        <p:nvSpPr>
          <p:cNvPr id="5" name="Date Placeholder 4">
            <a:extLst>
              <a:ext uri="{FF2B5EF4-FFF2-40B4-BE49-F238E27FC236}">
                <a16:creationId xmlns:a16="http://schemas.microsoft.com/office/drawing/2014/main" id="{25470EB5-953F-4396-ACD5-5A7CB83F4534}"/>
              </a:ext>
            </a:extLst>
          </p:cNvPr>
          <p:cNvSpPr>
            <a:spLocks noGrp="1"/>
          </p:cNvSpPr>
          <p:nvPr>
            <p:ph type="dt" sz="half" idx="10"/>
          </p:nvPr>
        </p:nvSpPr>
        <p:spPr>
          <a:xfrm>
            <a:off x="1524000" y="6400800"/>
            <a:ext cx="2540000" cy="457200"/>
          </a:xfrm>
        </p:spPr>
        <p:txBody>
          <a:bodyPr/>
          <a:lstStyle>
            <a:lvl1pPr>
              <a:defRPr/>
            </a:lvl1pPr>
          </a:lstStyle>
          <a:p>
            <a:r>
              <a:rPr lang="en-US" altLang="en-US"/>
              <a:t>Tuesday, June 12, 2001</a:t>
            </a:r>
          </a:p>
        </p:txBody>
      </p:sp>
      <p:sp>
        <p:nvSpPr>
          <p:cNvPr id="6" name="Footer Placeholder 5">
            <a:extLst>
              <a:ext uri="{FF2B5EF4-FFF2-40B4-BE49-F238E27FC236}">
                <a16:creationId xmlns:a16="http://schemas.microsoft.com/office/drawing/2014/main" id="{D2D2C4FB-6ED3-4A00-8B10-8897C51D4AE9}"/>
              </a:ext>
            </a:extLst>
          </p:cNvPr>
          <p:cNvSpPr>
            <a:spLocks noGrp="1"/>
          </p:cNvSpPr>
          <p:nvPr>
            <p:ph type="ftr" sz="quarter" idx="11"/>
          </p:nvPr>
        </p:nvSpPr>
        <p:spPr>
          <a:xfrm>
            <a:off x="4775200" y="6400800"/>
            <a:ext cx="3860800" cy="457200"/>
          </a:xfrm>
        </p:spPr>
        <p:txBody>
          <a:bodyPr/>
          <a:lstStyle>
            <a:lvl1pPr>
              <a:defRPr/>
            </a:lvl1pPr>
          </a:lstStyle>
          <a:p>
            <a:r>
              <a:rPr lang="en-US" altLang="en-US"/>
              <a:t>Farrokh Alemi, Ph.D.</a:t>
            </a:r>
          </a:p>
        </p:txBody>
      </p:sp>
      <p:sp>
        <p:nvSpPr>
          <p:cNvPr id="7" name="Slide Number Placeholder 6">
            <a:extLst>
              <a:ext uri="{FF2B5EF4-FFF2-40B4-BE49-F238E27FC236}">
                <a16:creationId xmlns:a16="http://schemas.microsoft.com/office/drawing/2014/main" id="{AFE3B13C-07C5-4D5D-9615-A7A6FEB64636}"/>
              </a:ext>
            </a:extLst>
          </p:cNvPr>
          <p:cNvSpPr>
            <a:spLocks noGrp="1"/>
          </p:cNvSpPr>
          <p:nvPr>
            <p:ph type="sldNum" sz="quarter" idx="12"/>
          </p:nvPr>
        </p:nvSpPr>
        <p:spPr>
          <a:xfrm>
            <a:off x="9652000" y="6400800"/>
            <a:ext cx="2540000" cy="457200"/>
          </a:xfrm>
        </p:spPr>
        <p:txBody>
          <a:bodyPr/>
          <a:lstStyle>
            <a:lvl1pPr>
              <a:defRPr/>
            </a:lvl1pPr>
          </a:lstStyle>
          <a:p>
            <a:fld id="{FAAFAF82-8203-404F-A233-46336CAEC61F}" type="slidenum">
              <a:rPr lang="en-US" altLang="en-US"/>
              <a:pPr/>
              <a:t>‹#›</a:t>
            </a:fld>
            <a:endParaRPr lang="en-US" altLang="en-US"/>
          </a:p>
        </p:txBody>
      </p:sp>
    </p:spTree>
    <p:extLst>
      <p:ext uri="{BB962C8B-B14F-4D97-AF65-F5344CB8AC3E}">
        <p14:creationId xmlns:p14="http://schemas.microsoft.com/office/powerpoint/2010/main" val="970204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5747-9321-4716-9C0B-780BD90F8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AF43CD-5312-4988-8C4C-ABD920B54351}"/>
              </a:ext>
            </a:extLst>
          </p:cNvPr>
          <p:cNvSpPr>
            <a:spLocks noGrp="1"/>
          </p:cNvSpPr>
          <p:nvPr>
            <p:ph type="dt" sz="half" idx="10"/>
          </p:nvPr>
        </p:nvSpPr>
        <p:spPr/>
        <p:txBody>
          <a:bodyPr/>
          <a:lstStyle>
            <a:lvl1pPr>
              <a:defRPr/>
            </a:lvl1pPr>
          </a:lstStyle>
          <a:p>
            <a:r>
              <a:rPr lang="en-US" altLang="en-US"/>
              <a:t>Tuesday, June 12, 2001</a:t>
            </a:r>
          </a:p>
        </p:txBody>
      </p:sp>
      <p:sp>
        <p:nvSpPr>
          <p:cNvPr id="4" name="Footer Placeholder 3">
            <a:extLst>
              <a:ext uri="{FF2B5EF4-FFF2-40B4-BE49-F238E27FC236}">
                <a16:creationId xmlns:a16="http://schemas.microsoft.com/office/drawing/2014/main" id="{6C190724-ABAC-4AA8-ACC1-402260036037}"/>
              </a:ext>
            </a:extLst>
          </p:cNvPr>
          <p:cNvSpPr>
            <a:spLocks noGrp="1"/>
          </p:cNvSpPr>
          <p:nvPr>
            <p:ph type="ftr" sz="quarter" idx="11"/>
          </p:nvPr>
        </p:nvSpPr>
        <p:spPr/>
        <p:txBody>
          <a:bodyPr/>
          <a:lstStyle>
            <a:lvl1pPr>
              <a:defRPr/>
            </a:lvl1pPr>
          </a:lstStyle>
          <a:p>
            <a:r>
              <a:rPr lang="en-US" altLang="en-US"/>
              <a:t>Farrokh Alemi, Ph.D.</a:t>
            </a:r>
          </a:p>
        </p:txBody>
      </p:sp>
      <p:sp>
        <p:nvSpPr>
          <p:cNvPr id="5" name="Slide Number Placeholder 4">
            <a:extLst>
              <a:ext uri="{FF2B5EF4-FFF2-40B4-BE49-F238E27FC236}">
                <a16:creationId xmlns:a16="http://schemas.microsoft.com/office/drawing/2014/main" id="{3175ED0D-10CA-4060-B387-EC0F9CBC211D}"/>
              </a:ext>
            </a:extLst>
          </p:cNvPr>
          <p:cNvSpPr>
            <a:spLocks noGrp="1"/>
          </p:cNvSpPr>
          <p:nvPr>
            <p:ph type="sldNum" sz="quarter" idx="12"/>
          </p:nvPr>
        </p:nvSpPr>
        <p:spPr/>
        <p:txBody>
          <a:bodyPr/>
          <a:lstStyle>
            <a:lvl1pPr>
              <a:defRPr/>
            </a:lvl1pPr>
          </a:lstStyle>
          <a:p>
            <a:fld id="{9EE35AB8-646E-4474-BC31-7F6593D42BFA}" type="slidenum">
              <a:rPr lang="en-US" altLang="en-US"/>
              <a:pPr/>
              <a:t>‹#›</a:t>
            </a:fld>
            <a:endParaRPr lang="en-US" altLang="en-US"/>
          </a:p>
        </p:txBody>
      </p:sp>
    </p:spTree>
    <p:extLst>
      <p:ext uri="{BB962C8B-B14F-4D97-AF65-F5344CB8AC3E}">
        <p14:creationId xmlns:p14="http://schemas.microsoft.com/office/powerpoint/2010/main" val="229269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6" r:id="rId10"/>
    <p:sldLayoutId id="2147483687" r:id="rId11"/>
    <p:sldLayoutId id="2147483688" r:id="rId12"/>
    <p:sldLayoutId id="2147483689" r:id="rId13"/>
    <p:sldLayoutId id="2147483690" r:id="rId14"/>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err="1"/>
              <a:t>XmR</a:t>
            </a:r>
            <a:r>
              <a:rPr lang="en-US" sz="4800" dirty="0"/>
              <a:t> Chart in Excel</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41850F8-E272-4325-845C-94158604FF8F}"/>
              </a:ext>
            </a:extLst>
          </p:cNvPr>
          <p:cNvSpPr>
            <a:spLocks noGrp="1"/>
          </p:cNvSpPr>
          <p:nvPr>
            <p:ph type="ftr" sz="quarter" idx="11"/>
          </p:nvPr>
        </p:nvSpPr>
        <p:spPr/>
        <p:txBody>
          <a:bodyPr/>
          <a:lstStyle/>
          <a:p>
            <a:r>
              <a:rPr lang="en-US" altLang="en-US" dirty="0"/>
              <a:t>.</a:t>
            </a:r>
          </a:p>
        </p:txBody>
      </p:sp>
      <p:sp>
        <p:nvSpPr>
          <p:cNvPr id="19458" name="Rectangle 2">
            <a:extLst>
              <a:ext uri="{FF2B5EF4-FFF2-40B4-BE49-F238E27FC236}">
                <a16:creationId xmlns:a16="http://schemas.microsoft.com/office/drawing/2014/main" id="{45CD1BB3-7644-4712-876E-A0DD4C4399D4}"/>
              </a:ext>
            </a:extLst>
          </p:cNvPr>
          <p:cNvSpPr>
            <a:spLocks noGrp="1" noChangeArrowheads="1"/>
          </p:cNvSpPr>
          <p:nvPr>
            <p:ph type="title"/>
          </p:nvPr>
        </p:nvSpPr>
        <p:spPr/>
        <p:txBody>
          <a:bodyPr/>
          <a:lstStyle/>
          <a:p>
            <a:pPr algn="ctr"/>
            <a:r>
              <a:rPr lang="en-US" altLang="en-US"/>
              <a:t>Formula for Calculating Upper and Lower Control Limits</a:t>
            </a:r>
          </a:p>
        </p:txBody>
      </p:sp>
      <p:sp>
        <p:nvSpPr>
          <p:cNvPr id="5" name="Rectangle 4">
            <a:extLst>
              <a:ext uri="{FF2B5EF4-FFF2-40B4-BE49-F238E27FC236}">
                <a16:creationId xmlns:a16="http://schemas.microsoft.com/office/drawing/2014/main" id="{C76E0A5A-8D6A-4E1F-AF67-CEF7825246B0}"/>
              </a:ext>
            </a:extLst>
          </p:cNvPr>
          <p:cNvSpPr/>
          <p:nvPr/>
        </p:nvSpPr>
        <p:spPr>
          <a:xfrm>
            <a:off x="838200" y="1475311"/>
            <a:ext cx="9782828" cy="2862322"/>
          </a:xfrm>
          <a:prstGeom prst="rect">
            <a:avLst/>
          </a:prstGeom>
        </p:spPr>
        <p:txBody>
          <a:bodyPr wrap="square">
            <a:spAutoFit/>
          </a:bodyPr>
          <a:lstStyle/>
          <a:p>
            <a:pPr lvl="1" algn="ctr">
              <a:buFontTx/>
              <a:buNone/>
            </a:pPr>
            <a:r>
              <a:rPr lang="en-US" altLang="en-US" sz="3600" dirty="0"/>
              <a:t>Upper Control Limit = Average of observations + E * Average of moving range</a:t>
            </a:r>
          </a:p>
          <a:p>
            <a:pPr>
              <a:buFont typeface="Symbol" panose="05050102010706020507" pitchFamily="18" charset="2"/>
              <a:buNone/>
            </a:pPr>
            <a:r>
              <a:rPr lang="en-US" altLang="en-US" sz="3600" dirty="0"/>
              <a:t>	</a:t>
            </a:r>
          </a:p>
          <a:p>
            <a:pPr lvl="1" algn="ctr">
              <a:buFontTx/>
              <a:buNone/>
            </a:pPr>
            <a:r>
              <a:rPr lang="en-US" altLang="en-US" sz="3600" dirty="0"/>
              <a:t>	Lower Control Limit = Average of observations - E * Average of moving range </a:t>
            </a:r>
          </a:p>
        </p:txBody>
      </p:sp>
    </p:spTree>
  </p:cSld>
  <p:clrMapOvr>
    <a:masterClrMapping/>
  </p:clrMapOvr>
  <p:transition advTm="2632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a:extLst>
              <a:ext uri="{FF2B5EF4-FFF2-40B4-BE49-F238E27FC236}">
                <a16:creationId xmlns:a16="http://schemas.microsoft.com/office/drawing/2014/main" id="{F3775E51-1582-4AC4-A7EA-18D3C573B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9" y="1600200"/>
            <a:ext cx="4479925" cy="4495800"/>
          </a:xfrm>
          <a:prstGeom prst="rect">
            <a:avLst/>
          </a:prstGeom>
          <a:solidFill>
            <a:schemeClr val="bg1"/>
          </a:solidFill>
          <a:ln>
            <a:noFill/>
          </a:ln>
          <a:effectLst/>
        </p:spPr>
      </p:pic>
      <p:sp>
        <p:nvSpPr>
          <p:cNvPr id="35844" name="Text Box 4">
            <a:extLst>
              <a:ext uri="{FF2B5EF4-FFF2-40B4-BE49-F238E27FC236}">
                <a16:creationId xmlns:a16="http://schemas.microsoft.com/office/drawing/2014/main" id="{214562DE-6914-4271-9A98-9DEDDADBBBA9}"/>
              </a:ext>
            </a:extLst>
          </p:cNvPr>
          <p:cNvSpPr txBox="1">
            <a:spLocks noChangeArrowheads="1"/>
          </p:cNvSpPr>
          <p:nvPr/>
        </p:nvSpPr>
        <p:spPr bwMode="auto">
          <a:xfrm>
            <a:off x="2819401" y="2667000"/>
            <a:ext cx="1752600" cy="1200150"/>
          </a:xfrm>
          <a:prstGeom prst="rect">
            <a:avLst/>
          </a:prstGeom>
          <a:solidFill>
            <a:schemeClr val="bg1"/>
          </a:solidFill>
          <a:ln>
            <a:solidFill>
              <a:schemeClr val="tx2"/>
            </a:solidFill>
          </a:ln>
          <a:effectLst/>
        </p:spPr>
        <p:txBody>
          <a:bodyPr>
            <a:spAutoFit/>
          </a:bodyPr>
          <a:lstStyle/>
          <a:p>
            <a:pPr>
              <a:spcBef>
                <a:spcPct val="50000"/>
              </a:spcBef>
            </a:pPr>
            <a:r>
              <a:rPr lang="en-US" altLang="en-US" dirty="0">
                <a:solidFill>
                  <a:srgbClr val="000000"/>
                </a:solidFill>
              </a:rPr>
              <a:t>Typically we look at two consecutive periods</a:t>
            </a:r>
          </a:p>
        </p:txBody>
      </p:sp>
      <p:sp>
        <p:nvSpPr>
          <p:cNvPr id="35845" name="Line 5">
            <a:extLst>
              <a:ext uri="{FF2B5EF4-FFF2-40B4-BE49-F238E27FC236}">
                <a16:creationId xmlns:a16="http://schemas.microsoft.com/office/drawing/2014/main" id="{718CBD72-7543-4DEA-BB37-775AD64ABA79}"/>
              </a:ext>
            </a:extLst>
          </p:cNvPr>
          <p:cNvSpPr>
            <a:spLocks noChangeShapeType="1"/>
          </p:cNvSpPr>
          <p:nvPr/>
        </p:nvSpPr>
        <p:spPr bwMode="auto">
          <a:xfrm flipV="1">
            <a:off x="4389438" y="2895600"/>
            <a:ext cx="411161" cy="235907"/>
          </a:xfrm>
          <a:prstGeom prst="line">
            <a:avLst/>
          </a:prstGeom>
          <a:noFill/>
          <a:ln w="38100" cap="sq">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advTm="3743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F255261C-E06B-482E-B6C0-3211FB304FF1}"/>
              </a:ext>
            </a:extLst>
          </p:cNvPr>
          <p:cNvSpPr>
            <a:spLocks noGrp="1"/>
          </p:cNvSpPr>
          <p:nvPr>
            <p:ph type="ftr" sz="quarter" idx="11"/>
          </p:nvPr>
        </p:nvSpPr>
        <p:spPr/>
        <p:txBody>
          <a:bodyPr/>
          <a:lstStyle/>
          <a:p>
            <a:r>
              <a:rPr lang="en-US" altLang="en-US"/>
              <a:t>Farrokh Alemi, Ph.D.</a:t>
            </a:r>
          </a:p>
        </p:txBody>
      </p:sp>
      <p:sp>
        <p:nvSpPr>
          <p:cNvPr id="15447" name="Rectangle 87">
            <a:extLst>
              <a:ext uri="{FF2B5EF4-FFF2-40B4-BE49-F238E27FC236}">
                <a16:creationId xmlns:a16="http://schemas.microsoft.com/office/drawing/2014/main" id="{771D52F4-7501-46D0-88DF-6BBD684AD0D1}"/>
              </a:ext>
            </a:extLst>
          </p:cNvPr>
          <p:cNvSpPr>
            <a:spLocks noGrp="1" noChangeArrowheads="1"/>
          </p:cNvSpPr>
          <p:nvPr>
            <p:ph type="title"/>
          </p:nvPr>
        </p:nvSpPr>
        <p:spPr/>
        <p:txBody>
          <a:bodyPr/>
          <a:lstStyle/>
          <a:p>
            <a:pPr algn="ctr"/>
            <a:r>
              <a:rPr lang="en-US" altLang="en-US"/>
              <a:t>Example</a:t>
            </a:r>
          </a:p>
        </p:txBody>
      </p:sp>
      <p:sp>
        <p:nvSpPr>
          <p:cNvPr id="15883" name="Rectangle 523">
            <a:extLst>
              <a:ext uri="{FF2B5EF4-FFF2-40B4-BE49-F238E27FC236}">
                <a16:creationId xmlns:a16="http://schemas.microsoft.com/office/drawing/2014/main" id="{AC84FCDA-BA59-4827-B886-F10C52C039B7}"/>
              </a:ext>
            </a:extLst>
          </p:cNvPr>
          <p:cNvSpPr>
            <a:spLocks noGrp="1" noChangeArrowheads="1"/>
          </p:cNvSpPr>
          <p:nvPr>
            <p:ph type="body" sz="half" idx="1"/>
          </p:nvPr>
        </p:nvSpPr>
        <p:spPr/>
        <p:txBody>
          <a:bodyPr/>
          <a:lstStyle/>
          <a:p>
            <a:r>
              <a:rPr lang="en-US" altLang="en-US" sz="2800"/>
              <a:t>Diabetes patient measured weight for 16 weeks</a:t>
            </a:r>
          </a:p>
          <a:p>
            <a:r>
              <a:rPr lang="en-US" altLang="en-US" sz="2800"/>
              <a:t>First 7 weeks were pre-intervention</a:t>
            </a:r>
          </a:p>
          <a:p>
            <a:r>
              <a:rPr lang="en-US" altLang="en-US" sz="2800"/>
              <a:t>Has the patient’s weight changed?</a:t>
            </a:r>
          </a:p>
        </p:txBody>
      </p:sp>
      <p:pic>
        <p:nvPicPr>
          <p:cNvPr id="15887" name="Picture 527">
            <a:extLst>
              <a:ext uri="{FF2B5EF4-FFF2-40B4-BE49-F238E27FC236}">
                <a16:creationId xmlns:a16="http://schemas.microsoft.com/office/drawing/2014/main" id="{C8B94868-69D2-44BF-B3C7-DBDC400064E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9526" y="1600200"/>
            <a:ext cx="1960563" cy="4495800"/>
          </a:xfrm>
          <a:noFill/>
          <a:ln/>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advTm="2237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05E8CB1-4BF5-4888-A1BA-F2E6A138AB1C}"/>
              </a:ext>
            </a:extLst>
          </p:cNvPr>
          <p:cNvSpPr>
            <a:spLocks noGrp="1"/>
          </p:cNvSpPr>
          <p:nvPr>
            <p:ph type="ftr" sz="quarter" idx="11"/>
          </p:nvPr>
        </p:nvSpPr>
        <p:spPr/>
        <p:txBody>
          <a:bodyPr/>
          <a:lstStyle/>
          <a:p>
            <a:endParaRPr lang="en-US" altLang="en-US" dirty="0"/>
          </a:p>
        </p:txBody>
      </p:sp>
      <p:sp>
        <p:nvSpPr>
          <p:cNvPr id="58370" name="Rectangle 2">
            <a:extLst>
              <a:ext uri="{FF2B5EF4-FFF2-40B4-BE49-F238E27FC236}">
                <a16:creationId xmlns:a16="http://schemas.microsoft.com/office/drawing/2014/main" id="{CEBF7074-2ADD-4AF0-9AD4-520502AA997A}"/>
              </a:ext>
            </a:extLst>
          </p:cNvPr>
          <p:cNvSpPr>
            <a:spLocks noGrp="1" noChangeArrowheads="1"/>
          </p:cNvSpPr>
          <p:nvPr>
            <p:ph type="title"/>
          </p:nvPr>
        </p:nvSpPr>
        <p:spPr/>
        <p:txBody>
          <a:bodyPr/>
          <a:lstStyle/>
          <a:p>
            <a:r>
              <a:rPr lang="en-US" altLang="en-US"/>
              <a:t>1. Check Assumptions</a:t>
            </a:r>
          </a:p>
        </p:txBody>
      </p:sp>
      <p:sp>
        <p:nvSpPr>
          <p:cNvPr id="58371" name="Rectangle 3">
            <a:extLst>
              <a:ext uri="{FF2B5EF4-FFF2-40B4-BE49-F238E27FC236}">
                <a16:creationId xmlns:a16="http://schemas.microsoft.com/office/drawing/2014/main" id="{84360D5F-6F49-4F4E-B67D-6BED365FD82D}"/>
              </a:ext>
            </a:extLst>
          </p:cNvPr>
          <p:cNvSpPr>
            <a:spLocks noGrp="1" noChangeArrowheads="1"/>
          </p:cNvSpPr>
          <p:nvPr>
            <p:ph type="body" idx="1"/>
          </p:nvPr>
        </p:nvSpPr>
        <p:spPr/>
        <p:txBody>
          <a:bodyPr/>
          <a:lstStyle/>
          <a:p>
            <a:pPr>
              <a:buFont typeface="Symbol" panose="05050102010706020507" pitchFamily="18" charset="2"/>
              <a:buBlip>
                <a:blip r:embed="rId3"/>
              </a:buBlip>
            </a:pPr>
            <a:r>
              <a:rPr lang="en-US" altLang="en-US" sz="4800" dirty="0"/>
              <a:t>One observation per time period</a:t>
            </a:r>
          </a:p>
          <a:p>
            <a:pPr>
              <a:buFont typeface="Symbol" panose="05050102010706020507" pitchFamily="18" charset="2"/>
              <a:buBlip>
                <a:blip r:embed="rId3"/>
              </a:buBlip>
            </a:pPr>
            <a:r>
              <a:rPr lang="en-US" altLang="en-US" sz="4800" dirty="0"/>
              <a:t>Interval scale</a:t>
            </a:r>
          </a:p>
          <a:p>
            <a:pPr>
              <a:buFont typeface="Symbol" panose="05050102010706020507" pitchFamily="18" charset="2"/>
              <a:buBlip>
                <a:blip r:embed="rId3"/>
              </a:buBlip>
            </a:pPr>
            <a:r>
              <a:rPr lang="en-US" altLang="en-US" sz="4800" dirty="0"/>
              <a:t>Independent observations</a:t>
            </a:r>
          </a:p>
          <a:p>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988F4A95-62AF-48AB-95DF-82A4B1309849}"/>
              </a:ext>
            </a:extLst>
          </p:cNvPr>
          <p:cNvSpPr>
            <a:spLocks noGrp="1"/>
          </p:cNvSpPr>
          <p:nvPr>
            <p:ph type="ftr" sz="quarter" idx="11"/>
          </p:nvPr>
        </p:nvSpPr>
        <p:spPr/>
        <p:txBody>
          <a:bodyPr/>
          <a:lstStyle/>
          <a:p>
            <a:endParaRPr lang="en-US" altLang="en-US" dirty="0"/>
          </a:p>
        </p:txBody>
      </p:sp>
      <p:sp>
        <p:nvSpPr>
          <p:cNvPr id="60418" name="Rectangle 2">
            <a:extLst>
              <a:ext uri="{FF2B5EF4-FFF2-40B4-BE49-F238E27FC236}">
                <a16:creationId xmlns:a16="http://schemas.microsoft.com/office/drawing/2014/main" id="{FDA0F36D-C7D7-4CFC-8E4E-FDC102B2FFC2}"/>
              </a:ext>
            </a:extLst>
          </p:cNvPr>
          <p:cNvSpPr>
            <a:spLocks noGrp="1" noChangeArrowheads="1"/>
          </p:cNvSpPr>
          <p:nvPr>
            <p:ph type="title"/>
          </p:nvPr>
        </p:nvSpPr>
        <p:spPr/>
        <p:txBody>
          <a:bodyPr/>
          <a:lstStyle/>
          <a:p>
            <a:r>
              <a:rPr lang="en-US" altLang="en-US" sz="4000"/>
              <a:t>2. Select Pre- Or Post-Intervention Period</a:t>
            </a:r>
          </a:p>
        </p:txBody>
      </p:sp>
      <p:grpSp>
        <p:nvGrpSpPr>
          <p:cNvPr id="60424" name="Group 8">
            <a:extLst>
              <a:ext uri="{FF2B5EF4-FFF2-40B4-BE49-F238E27FC236}">
                <a16:creationId xmlns:a16="http://schemas.microsoft.com/office/drawing/2014/main" id="{C74528E8-BF18-4432-B517-1A8EB4C6BD3C}"/>
              </a:ext>
            </a:extLst>
          </p:cNvPr>
          <p:cNvGrpSpPr>
            <a:grpSpLocks/>
          </p:cNvGrpSpPr>
          <p:nvPr/>
        </p:nvGrpSpPr>
        <p:grpSpPr bwMode="auto">
          <a:xfrm>
            <a:off x="2895600" y="1676401"/>
            <a:ext cx="7443788" cy="3865563"/>
            <a:chOff x="864" y="1056"/>
            <a:chExt cx="4689" cy="2435"/>
          </a:xfrm>
        </p:grpSpPr>
        <p:pic>
          <p:nvPicPr>
            <p:cNvPr id="60425" name="Picture 9">
              <a:extLst>
                <a:ext uri="{FF2B5EF4-FFF2-40B4-BE49-F238E27FC236}">
                  <a16:creationId xmlns:a16="http://schemas.microsoft.com/office/drawing/2014/main" id="{5BB289B0-56D5-4EEA-ADCC-E8BE062A4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1056"/>
              <a:ext cx="4689" cy="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6" name="Rectangle 10">
              <a:extLst>
                <a:ext uri="{FF2B5EF4-FFF2-40B4-BE49-F238E27FC236}">
                  <a16:creationId xmlns:a16="http://schemas.microsoft.com/office/drawing/2014/main" id="{1D24280A-F0F7-42AC-B6CA-B914FDE9DED1}"/>
                </a:ext>
              </a:extLst>
            </p:cNvPr>
            <p:cNvSpPr>
              <a:spLocks noChangeArrowheads="1"/>
            </p:cNvSpPr>
            <p:nvPr/>
          </p:nvSpPr>
          <p:spPr bwMode="auto">
            <a:xfrm>
              <a:off x="1536" y="1296"/>
              <a:ext cx="1728" cy="1536"/>
            </a:xfrm>
            <a:prstGeom prst="rect">
              <a:avLst/>
            </a:prstGeom>
            <a:solidFill>
              <a:schemeClr val="accent1">
                <a:alpha val="25000"/>
              </a:scheme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Pre-intervention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3">
            <a:extLst>
              <a:ext uri="{FF2B5EF4-FFF2-40B4-BE49-F238E27FC236}">
                <a16:creationId xmlns:a16="http://schemas.microsoft.com/office/drawing/2014/main" id="{46A561DD-0122-4873-B47B-0B8AC4F2BED5}"/>
              </a:ext>
            </a:extLst>
          </p:cNvPr>
          <p:cNvSpPr>
            <a:spLocks noGrp="1"/>
          </p:cNvSpPr>
          <p:nvPr>
            <p:ph type="ftr" sz="quarter" idx="11"/>
          </p:nvPr>
        </p:nvSpPr>
        <p:spPr/>
        <p:txBody>
          <a:bodyPr/>
          <a:lstStyle/>
          <a:p>
            <a:endParaRPr lang="en-US" altLang="en-US" dirty="0"/>
          </a:p>
        </p:txBody>
      </p:sp>
      <p:sp>
        <p:nvSpPr>
          <p:cNvPr id="30723" name="Line 3">
            <a:extLst>
              <a:ext uri="{FF2B5EF4-FFF2-40B4-BE49-F238E27FC236}">
                <a16:creationId xmlns:a16="http://schemas.microsoft.com/office/drawing/2014/main" id="{8A748A7D-E23C-44CE-9A73-BFF1FEF334B7}"/>
              </a:ext>
            </a:extLst>
          </p:cNvPr>
          <p:cNvSpPr>
            <a:spLocks noChangeShapeType="1"/>
          </p:cNvSpPr>
          <p:nvPr/>
        </p:nvSpPr>
        <p:spPr bwMode="auto">
          <a:xfrm flipH="1" flipV="1">
            <a:off x="4267200" y="5715000"/>
            <a:ext cx="76200" cy="304800"/>
          </a:xfrm>
          <a:prstGeom prst="line">
            <a:avLst/>
          </a:prstGeom>
          <a:noFill/>
          <a:ln w="3810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35163" name="Group 347">
            <a:extLst>
              <a:ext uri="{FF2B5EF4-FFF2-40B4-BE49-F238E27FC236}">
                <a16:creationId xmlns:a16="http://schemas.microsoft.com/office/drawing/2014/main" id="{326A5133-F614-4694-84E0-29D7D97F04BD}"/>
              </a:ext>
            </a:extLst>
          </p:cNvPr>
          <p:cNvGraphicFramePr>
            <a:graphicFrameLocks noGrp="1"/>
          </p:cNvGraphicFramePr>
          <p:nvPr>
            <p:extLst>
              <p:ext uri="{D42A27DB-BD31-4B8C-83A1-F6EECF244321}">
                <p14:modId xmlns:p14="http://schemas.microsoft.com/office/powerpoint/2010/main" val="1336712249"/>
              </p:ext>
            </p:extLst>
          </p:nvPr>
        </p:nvGraphicFramePr>
        <p:xfrm>
          <a:off x="2861152" y="-1044"/>
          <a:ext cx="6984305" cy="6858000"/>
        </p:xfrm>
        <a:graphic>
          <a:graphicData uri="http://schemas.openxmlformats.org/drawingml/2006/table">
            <a:tbl>
              <a:tblPr/>
              <a:tblGrid>
                <a:gridCol w="1889617">
                  <a:extLst>
                    <a:ext uri="{9D8B030D-6E8A-4147-A177-3AD203B41FA5}">
                      <a16:colId xmlns:a16="http://schemas.microsoft.com/office/drawing/2014/main" val="1236384233"/>
                    </a:ext>
                  </a:extLst>
                </a:gridCol>
                <a:gridCol w="1687087">
                  <a:extLst>
                    <a:ext uri="{9D8B030D-6E8A-4147-A177-3AD203B41FA5}">
                      <a16:colId xmlns:a16="http://schemas.microsoft.com/office/drawing/2014/main" val="2167344508"/>
                    </a:ext>
                  </a:extLst>
                </a:gridCol>
                <a:gridCol w="3407601">
                  <a:extLst>
                    <a:ext uri="{9D8B030D-6E8A-4147-A177-3AD203B41FA5}">
                      <a16:colId xmlns:a16="http://schemas.microsoft.com/office/drawing/2014/main" val="20234406"/>
                    </a:ext>
                  </a:extLst>
                </a:gridCol>
              </a:tblGrid>
              <a:tr h="495300">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Time period</a:t>
                      </a:r>
                      <a:endParaRPr kumimoji="0" lang="en-US" altLang="en-US" sz="1800" b="0" i="0" u="none" strike="noStrike" cap="none" normalizeH="0" baseline="0" dirty="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Weight in Pounds</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Range of 2 consecutive values</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2201736830"/>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199</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Not available</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910545476"/>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201</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73675821"/>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3</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197</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824958374"/>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197</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4137073181"/>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5</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200</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3</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3887304840"/>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6</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195</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5</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2364644072"/>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7</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193</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3827609543"/>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8</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198</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rowSpan="9">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Not relevant to control limits from pre-intervention period</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4104189890"/>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9</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196</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207681241"/>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10</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196</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1407670105"/>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11</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193</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3005669747"/>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12</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190</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784015221"/>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13</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194</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3942817912"/>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14</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189</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3005620701"/>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15</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185</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3270869770"/>
                  </a:ext>
                </a:extLst>
              </a:tr>
              <a:tr h="244475">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16</a:t>
                      </a:r>
                      <a:endParaRPr kumimoji="0" lang="en-US" altLang="en-US" sz="1800" b="0" i="0" u="none" strike="noStrike" cap="none" normalizeH="0" baseline="0">
                        <a:ln>
                          <a:noFill/>
                        </a:ln>
                        <a:solidFill>
                          <a:srgbClr val="00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188</a:t>
                      </a: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vMerge="1">
                  <a:txBody>
                    <a:bodyPr/>
                    <a:lstStyle/>
                    <a:p>
                      <a:endParaRPr lang="en-US"/>
                    </a:p>
                  </a:txBody>
                  <a:tcPr/>
                </a:tc>
                <a:extLst>
                  <a:ext uri="{0D108BD9-81ED-4DB2-BD59-A6C34878D82A}">
                    <a16:rowId xmlns:a16="http://schemas.microsoft.com/office/drawing/2014/main" val="3317883341"/>
                  </a:ext>
                </a:extLst>
              </a:tr>
              <a:tr h="188913">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Average</a:t>
                      </a:r>
                      <a:endParaRPr kumimoji="0" lang="en-US" altLang="en-US" sz="1800" b="0" i="0" u="none" strike="noStrike" cap="none" normalizeH="0" baseline="0">
                        <a:ln>
                          <a:noFill/>
                        </a:ln>
                        <a:solidFill>
                          <a:srgbClr val="00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197.43</a:t>
                      </a:r>
                      <a:endParaRPr kumimoji="0" lang="en-US" altLang="en-US" sz="1800" b="0" i="0" u="none" strike="noStrike" cap="none" normalizeH="0" baseline="0">
                        <a:ln>
                          <a:noFill/>
                        </a:ln>
                        <a:solidFill>
                          <a:srgbClr val="00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lvl1pPr marL="342900" indent="-342900">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2.67</a:t>
                      </a:r>
                      <a:endParaRPr kumimoji="0" lang="en-US" altLang="en-US" sz="1800" b="0" i="0" u="none" strike="noStrike" cap="none" normalizeH="0" baseline="0" dirty="0">
                        <a:ln>
                          <a:noFill/>
                        </a:ln>
                        <a:solidFill>
                          <a:srgbClr val="000000"/>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47293393"/>
                  </a:ext>
                </a:extLst>
              </a:tr>
            </a:tbl>
          </a:graphicData>
        </a:graphic>
      </p:graphicFrame>
    </p:spTree>
  </p:cSld>
  <p:clrMapOvr>
    <a:masterClrMapping/>
  </p:clrMapOvr>
  <p:transition advTm="11753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62" name="Picture 74">
            <a:extLst>
              <a:ext uri="{FF2B5EF4-FFF2-40B4-BE49-F238E27FC236}">
                <a16:creationId xmlns:a16="http://schemas.microsoft.com/office/drawing/2014/main" id="{CB82B077-C302-4887-AACB-B0EFECE8F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750" r="71875" b="32292"/>
          <a:stretch>
            <a:fillRect/>
          </a:stretch>
        </p:blipFill>
        <p:spPr bwMode="auto">
          <a:xfrm>
            <a:off x="3387247" y="197284"/>
            <a:ext cx="4888444" cy="638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0" name="Line 2">
            <a:extLst>
              <a:ext uri="{FF2B5EF4-FFF2-40B4-BE49-F238E27FC236}">
                <a16:creationId xmlns:a16="http://schemas.microsoft.com/office/drawing/2014/main" id="{87663E44-4918-4F16-86A4-B56F162C0C5B}"/>
              </a:ext>
            </a:extLst>
          </p:cNvPr>
          <p:cNvSpPr>
            <a:spLocks noChangeShapeType="1"/>
          </p:cNvSpPr>
          <p:nvPr/>
        </p:nvSpPr>
        <p:spPr bwMode="auto">
          <a:xfrm flipH="1" flipV="1">
            <a:off x="4267200" y="5715000"/>
            <a:ext cx="76200" cy="304800"/>
          </a:xfrm>
          <a:prstGeom prst="line">
            <a:avLst/>
          </a:prstGeom>
          <a:noFill/>
          <a:ln w="3810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3561" name="AutoShape 73">
            <a:extLst>
              <a:ext uri="{FF2B5EF4-FFF2-40B4-BE49-F238E27FC236}">
                <a16:creationId xmlns:a16="http://schemas.microsoft.com/office/drawing/2014/main" id="{F0B541A9-885D-4B56-95C6-5242027F091D}"/>
              </a:ext>
            </a:extLst>
          </p:cNvPr>
          <p:cNvSpPr>
            <a:spLocks noChangeArrowheads="1"/>
          </p:cNvSpPr>
          <p:nvPr/>
        </p:nvSpPr>
        <p:spPr bwMode="auto">
          <a:xfrm rot="20577183">
            <a:off x="4200397" y="1674269"/>
            <a:ext cx="2819400" cy="1371600"/>
          </a:xfrm>
          <a:prstGeom prst="rightArrow">
            <a:avLst>
              <a:gd name="adj1" fmla="val 50000"/>
              <a:gd name="adj2" fmla="val 51389"/>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00"/>
                </a:solidFill>
              </a:rPr>
              <a:t>=abs(B3-B2)</a:t>
            </a:r>
          </a:p>
        </p:txBody>
      </p:sp>
    </p:spTree>
  </p:cSld>
  <p:clrMapOvr>
    <a:masterClrMapping/>
  </p:clrMapOvr>
  <p:transition advTm="11753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4">
            <a:extLst>
              <a:ext uri="{FF2B5EF4-FFF2-40B4-BE49-F238E27FC236}">
                <a16:creationId xmlns:a16="http://schemas.microsoft.com/office/drawing/2014/main" id="{C8B32626-7801-4A6D-B23C-7A3CDD199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750" r="71875" b="32292"/>
          <a:stretch>
            <a:fillRect/>
          </a:stretch>
        </p:blipFill>
        <p:spPr bwMode="auto">
          <a:xfrm>
            <a:off x="3387247" y="197284"/>
            <a:ext cx="4888444" cy="638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9" name="Line 3">
            <a:extLst>
              <a:ext uri="{FF2B5EF4-FFF2-40B4-BE49-F238E27FC236}">
                <a16:creationId xmlns:a16="http://schemas.microsoft.com/office/drawing/2014/main" id="{ED6AAF16-98C2-45FB-BB1E-F63D8C670765}"/>
              </a:ext>
            </a:extLst>
          </p:cNvPr>
          <p:cNvSpPr>
            <a:spLocks noChangeShapeType="1"/>
          </p:cNvSpPr>
          <p:nvPr/>
        </p:nvSpPr>
        <p:spPr bwMode="auto">
          <a:xfrm flipH="1" flipV="1">
            <a:off x="4267200" y="5715000"/>
            <a:ext cx="76200" cy="304800"/>
          </a:xfrm>
          <a:prstGeom prst="line">
            <a:avLst/>
          </a:prstGeom>
          <a:noFill/>
          <a:ln w="3810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41" name="AutoShape 5">
            <a:extLst>
              <a:ext uri="{FF2B5EF4-FFF2-40B4-BE49-F238E27FC236}">
                <a16:creationId xmlns:a16="http://schemas.microsoft.com/office/drawing/2014/main" id="{08FD4A6D-6729-4789-87B6-1F7321273546}"/>
              </a:ext>
            </a:extLst>
          </p:cNvPr>
          <p:cNvSpPr>
            <a:spLocks noChangeArrowheads="1"/>
          </p:cNvSpPr>
          <p:nvPr/>
        </p:nvSpPr>
        <p:spPr bwMode="auto">
          <a:xfrm rot="18939865">
            <a:off x="4646470" y="3742649"/>
            <a:ext cx="2369996" cy="30480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en-US" altLang="en-US" b="1">
                <a:solidFill>
                  <a:srgbClr val="000000"/>
                </a:solidFill>
              </a:rPr>
              <a:t>=Average(C3:C8)</a:t>
            </a:r>
          </a:p>
        </p:txBody>
      </p:sp>
    </p:spTree>
  </p:cSld>
  <p:clrMapOvr>
    <a:masterClrMapping/>
  </p:clrMapOvr>
  <p:transition advTm="11753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4">
            <a:extLst>
              <a:ext uri="{FF2B5EF4-FFF2-40B4-BE49-F238E27FC236}">
                <a16:creationId xmlns:a16="http://schemas.microsoft.com/office/drawing/2014/main" id="{E65E880E-43DC-4CC8-A568-D36EF98D7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750" r="71875" b="32292"/>
          <a:stretch>
            <a:fillRect/>
          </a:stretch>
        </p:blipFill>
        <p:spPr bwMode="auto">
          <a:xfrm>
            <a:off x="3387247" y="197284"/>
            <a:ext cx="4888444" cy="638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Line 3">
            <a:extLst>
              <a:ext uri="{FF2B5EF4-FFF2-40B4-BE49-F238E27FC236}">
                <a16:creationId xmlns:a16="http://schemas.microsoft.com/office/drawing/2014/main" id="{D6003EEA-D5B6-40F5-8AA8-8304409EC016}"/>
              </a:ext>
            </a:extLst>
          </p:cNvPr>
          <p:cNvSpPr>
            <a:spLocks noChangeShapeType="1"/>
          </p:cNvSpPr>
          <p:nvPr/>
        </p:nvSpPr>
        <p:spPr bwMode="auto">
          <a:xfrm flipH="1" flipV="1">
            <a:off x="4267200" y="5715000"/>
            <a:ext cx="76200" cy="304800"/>
          </a:xfrm>
          <a:prstGeom prst="line">
            <a:avLst/>
          </a:prstGeom>
          <a:noFill/>
          <a:ln w="38100" cap="sq">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588" name="AutoShape 4">
            <a:extLst>
              <a:ext uri="{FF2B5EF4-FFF2-40B4-BE49-F238E27FC236}">
                <a16:creationId xmlns:a16="http://schemas.microsoft.com/office/drawing/2014/main" id="{DD9FEDEB-D733-4DCA-AA3D-3F41707FB3C8}"/>
              </a:ext>
            </a:extLst>
          </p:cNvPr>
          <p:cNvSpPr>
            <a:spLocks noChangeArrowheads="1"/>
          </p:cNvSpPr>
          <p:nvPr/>
        </p:nvSpPr>
        <p:spPr bwMode="auto">
          <a:xfrm rot="18939865">
            <a:off x="2819173" y="3699133"/>
            <a:ext cx="2270485" cy="30480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en-US" altLang="en-US" b="1">
                <a:solidFill>
                  <a:srgbClr val="000000"/>
                </a:solidFill>
              </a:rPr>
              <a:t>=Average(B2:B8)</a:t>
            </a:r>
          </a:p>
        </p:txBody>
      </p:sp>
    </p:spTree>
  </p:cSld>
  <p:clrMapOvr>
    <a:masterClrMapping/>
  </p:clrMapOvr>
  <p:transition advTm="11753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FE66EC3-2BA8-489A-AB4F-72A88C3C732B}"/>
              </a:ext>
            </a:extLst>
          </p:cNvPr>
          <p:cNvSpPr>
            <a:spLocks noGrp="1"/>
          </p:cNvSpPr>
          <p:nvPr>
            <p:ph type="ftr" sz="quarter" idx="11"/>
          </p:nvPr>
        </p:nvSpPr>
        <p:spPr/>
        <p:txBody>
          <a:bodyPr/>
          <a:lstStyle/>
          <a:p>
            <a:endParaRPr lang="en-US" altLang="en-US" dirty="0"/>
          </a:p>
        </p:txBody>
      </p:sp>
      <p:sp>
        <p:nvSpPr>
          <p:cNvPr id="2" name="Rectangle 1">
            <a:extLst>
              <a:ext uri="{FF2B5EF4-FFF2-40B4-BE49-F238E27FC236}">
                <a16:creationId xmlns:a16="http://schemas.microsoft.com/office/drawing/2014/main" id="{ACC0CFD3-E34C-4B1E-8112-DE76B3FE8577}"/>
              </a:ext>
            </a:extLst>
          </p:cNvPr>
          <p:cNvSpPr/>
          <p:nvPr/>
        </p:nvSpPr>
        <p:spPr>
          <a:xfrm>
            <a:off x="1427967" y="3105835"/>
            <a:ext cx="9356943" cy="1569660"/>
          </a:xfrm>
          <a:prstGeom prst="rect">
            <a:avLst/>
          </a:prstGeom>
        </p:spPr>
        <p:txBody>
          <a:bodyPr wrap="square">
            <a:spAutoFit/>
          </a:bodyPr>
          <a:lstStyle/>
          <a:p>
            <a:r>
              <a:rPr lang="en-US" altLang="en-US" sz="4800" dirty="0">
                <a:solidFill>
                  <a:schemeClr val="tx2">
                    <a:lumMod val="95000"/>
                    <a:lumOff val="5000"/>
                  </a:schemeClr>
                </a:solidFill>
              </a:rPr>
              <a:t>UCL = 197.43 + 2.66 * 2.67 = 204.52</a:t>
            </a:r>
          </a:p>
          <a:p>
            <a:r>
              <a:rPr lang="en-US" altLang="en-US" sz="4800" dirty="0">
                <a:solidFill>
                  <a:schemeClr val="tx2">
                    <a:lumMod val="95000"/>
                    <a:lumOff val="5000"/>
                  </a:schemeClr>
                </a:solidFill>
              </a:rPr>
              <a:t>LCL = 197.43  - 2.66 * 2.67 = 190.33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25551B7-FA05-49D4-9246-E63CA619CA09}"/>
              </a:ext>
            </a:extLst>
          </p:cNvPr>
          <p:cNvGraphicFramePr>
            <a:graphicFrameLocks noGrp="1"/>
          </p:cNvGraphicFramePr>
          <p:nvPr>
            <p:extLst>
              <p:ext uri="{D42A27DB-BD31-4B8C-83A1-F6EECF244321}">
                <p14:modId xmlns:p14="http://schemas.microsoft.com/office/powerpoint/2010/main" val="694042806"/>
              </p:ext>
            </p:extLst>
          </p:nvPr>
        </p:nvGraphicFramePr>
        <p:xfrm>
          <a:off x="1970935" y="1337310"/>
          <a:ext cx="3835400" cy="4351020"/>
        </p:xfrm>
        <a:graphic>
          <a:graphicData uri="http://schemas.openxmlformats.org/drawingml/2006/table">
            <a:tbl>
              <a:tblPr/>
              <a:tblGrid>
                <a:gridCol w="863600">
                  <a:extLst>
                    <a:ext uri="{9D8B030D-6E8A-4147-A177-3AD203B41FA5}">
                      <a16:colId xmlns:a16="http://schemas.microsoft.com/office/drawing/2014/main" val="268679675"/>
                    </a:ext>
                  </a:extLst>
                </a:gridCol>
                <a:gridCol w="1244600">
                  <a:extLst>
                    <a:ext uri="{9D8B030D-6E8A-4147-A177-3AD203B41FA5}">
                      <a16:colId xmlns:a16="http://schemas.microsoft.com/office/drawing/2014/main" val="188073125"/>
                    </a:ext>
                  </a:extLst>
                </a:gridCol>
                <a:gridCol w="1727200">
                  <a:extLst>
                    <a:ext uri="{9D8B030D-6E8A-4147-A177-3AD203B41FA5}">
                      <a16:colId xmlns:a16="http://schemas.microsoft.com/office/drawing/2014/main" val="1564790658"/>
                    </a:ext>
                  </a:extLst>
                </a:gridCol>
              </a:tblGrid>
              <a:tr h="1516380">
                <a:tc>
                  <a:txBody>
                    <a:bodyPr/>
                    <a:lstStyle/>
                    <a:p>
                      <a:pPr algn="ctr" fontAlgn="b"/>
                      <a:r>
                        <a:rPr lang="en-US" sz="2200" b="1" i="0" u="none" strike="noStrike">
                          <a:solidFill>
                            <a:srgbClr val="000000"/>
                          </a:solidFill>
                          <a:effectLst/>
                          <a:latin typeface="Calibri" panose="020F0502020204030204" pitchFamily="34" charset="0"/>
                        </a:rPr>
                        <a:t>Time Period</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Observed Value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2</a:t>
                      </a:r>
                    </a:p>
                    <a:p>
                      <a:pPr algn="ctr" fontAlgn="b"/>
                      <a:r>
                        <a:rPr lang="en-US" sz="2200" b="1" i="0" u="none" strike="noStrike" dirty="0">
                          <a:solidFill>
                            <a:srgbClr val="FF0000"/>
                          </a:solidFill>
                          <a:effectLst/>
                          <a:latin typeface="Calibri" panose="020F0502020204030204" pitchFamily="34" charset="0"/>
                        </a:rPr>
                        <a:t> </a:t>
                      </a:r>
                      <a:r>
                        <a:rPr lang="en-US" sz="2200" b="1" i="0" u="none" strike="noStrike" dirty="0">
                          <a:solidFill>
                            <a:srgbClr val="000000"/>
                          </a:solidFill>
                          <a:effectLst/>
                          <a:latin typeface="Calibri" panose="020F0502020204030204" pitchFamily="34" charset="0"/>
                        </a:rPr>
                        <a:t>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5333"/>
                  </a:ext>
                </a:extLst>
              </a:tr>
              <a:tr h="381000">
                <a:tc>
                  <a:txBody>
                    <a:bodyPr/>
                    <a:lstStyle/>
                    <a:p>
                      <a:pPr algn="ctr" fontAlgn="b"/>
                      <a:r>
                        <a:rPr lang="en-US" sz="2200" b="0" i="0" u="none" strike="noStrike">
                          <a:solidFill>
                            <a:srgbClr val="000000"/>
                          </a:solidFill>
                          <a:effectLst/>
                          <a:latin typeface="Calibri" panose="020F0502020204030204" pitchFamily="34" charset="0"/>
                        </a:rPr>
                        <a:t>1</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199</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314546503"/>
                  </a:ext>
                </a:extLst>
              </a:tr>
              <a:tr h="381000">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201</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277582"/>
                  </a:ext>
                </a:extLst>
              </a:tr>
              <a:tr h="381000">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92335"/>
                  </a:ext>
                </a:extLst>
              </a:tr>
              <a:tr h="381000">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0</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987714"/>
                  </a:ext>
                </a:extLst>
              </a:tr>
              <a:tr h="381000">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200</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658383"/>
                  </a:ext>
                </a:extLst>
              </a:tr>
              <a:tr h="381000">
                <a:tc>
                  <a:txBody>
                    <a:bodyPr/>
                    <a:lstStyle/>
                    <a:p>
                      <a:pPr algn="ctr" fontAlgn="b"/>
                      <a:r>
                        <a:rPr lang="en-US" sz="2200" b="0" i="0" u="none" strike="noStrike">
                          <a:solidFill>
                            <a:srgbClr val="000000"/>
                          </a:solidFill>
                          <a:effectLst/>
                          <a:latin typeface="Calibri" panose="020F0502020204030204" pitchFamily="34" charset="0"/>
                        </a:rPr>
                        <a:t>6</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376618"/>
                  </a:ext>
                </a:extLst>
              </a:tr>
              <a:tr h="381000">
                <a:tc>
                  <a:txBody>
                    <a:bodyPr/>
                    <a:lstStyle/>
                    <a:p>
                      <a:pPr algn="ctr" fontAlgn="b"/>
                      <a:r>
                        <a:rPr lang="en-US" sz="2200" b="0" i="0" u="none" strike="noStrike">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266785"/>
                  </a:ext>
                </a:extLst>
              </a:tr>
            </a:tbl>
          </a:graphicData>
        </a:graphic>
      </p:graphicFrame>
    </p:spTree>
  </p:cSld>
  <p:clrMapOvr>
    <a:masterClrMapping/>
  </p:clrMapOvr>
  <p:transition advTm="6162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A13B818-C190-42F5-9FB7-37C7B62837A3}"/>
              </a:ext>
            </a:extLst>
          </p:cNvPr>
          <p:cNvSpPr>
            <a:spLocks noGrp="1" noChangeArrowheads="1"/>
          </p:cNvSpPr>
          <p:nvPr>
            <p:ph type="title"/>
          </p:nvPr>
        </p:nvSpPr>
        <p:spPr/>
        <p:txBody>
          <a:bodyPr/>
          <a:lstStyle/>
          <a:p>
            <a:r>
              <a:rPr lang="en-US" altLang="en-US"/>
              <a:t>5. Plot the Control Chart</a:t>
            </a:r>
          </a:p>
        </p:txBody>
      </p:sp>
      <p:sp>
        <p:nvSpPr>
          <p:cNvPr id="23555" name="Rectangle 3">
            <a:extLst>
              <a:ext uri="{FF2B5EF4-FFF2-40B4-BE49-F238E27FC236}">
                <a16:creationId xmlns:a16="http://schemas.microsoft.com/office/drawing/2014/main" id="{D8FAB753-6FED-4748-AC26-0E4E07FF280C}"/>
              </a:ext>
            </a:extLst>
          </p:cNvPr>
          <p:cNvSpPr>
            <a:spLocks noGrp="1" noChangeArrowheads="1"/>
          </p:cNvSpPr>
          <p:nvPr>
            <p:ph type="body" sz="half" idx="1"/>
          </p:nvPr>
        </p:nvSpPr>
        <p:spPr>
          <a:xfrm>
            <a:off x="1202499" y="1600200"/>
            <a:ext cx="9319363" cy="4495800"/>
          </a:xfrm>
        </p:spPr>
        <p:txBody>
          <a:bodyPr/>
          <a:lstStyle/>
          <a:p>
            <a:r>
              <a:rPr lang="en-US" altLang="en-US" sz="3600" dirty="0"/>
              <a:t>Plot the x and y axis, plot the observations</a:t>
            </a:r>
          </a:p>
          <a:p>
            <a:r>
              <a:rPr lang="en-US" altLang="en-US" sz="3600" dirty="0"/>
              <a:t>Plot the limits as line with no marker</a:t>
            </a:r>
          </a:p>
          <a:p>
            <a:r>
              <a:rPr lang="en-US" altLang="en-US" sz="3600" dirty="0"/>
              <a:t>Plot solid line for pre-intervention period</a:t>
            </a:r>
          </a:p>
        </p:txBody>
      </p:sp>
    </p:spTree>
  </p:cSld>
  <p:clrMapOvr>
    <a:masterClrMapping/>
  </p:clrMapOvr>
  <p:transition advTm="2809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5EC6A1F-F799-4DF5-B160-EA12575093E1}"/>
              </a:ext>
            </a:extLst>
          </p:cNvPr>
          <p:cNvSpPr>
            <a:spLocks noGrp="1" noChangeArrowheads="1"/>
          </p:cNvSpPr>
          <p:nvPr>
            <p:ph type="title"/>
          </p:nvPr>
        </p:nvSpPr>
        <p:spPr/>
        <p:txBody>
          <a:bodyPr/>
          <a:lstStyle/>
          <a:p>
            <a:r>
              <a:rPr lang="en-US" altLang="en-US"/>
              <a:t>6. Interpret the Chart</a:t>
            </a:r>
          </a:p>
        </p:txBody>
      </p:sp>
      <p:pic>
        <p:nvPicPr>
          <p:cNvPr id="25612" name="Picture 12">
            <a:extLst>
              <a:ext uri="{FF2B5EF4-FFF2-40B4-BE49-F238E27FC236}">
                <a16:creationId xmlns:a16="http://schemas.microsoft.com/office/drawing/2014/main" id="{29B9D6EB-83C0-4092-A4BC-9B97346E3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921" y="89753"/>
            <a:ext cx="9532306" cy="636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632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err="1">
                <a:solidFill>
                  <a:schemeClr val="tx1"/>
                </a:solidFill>
              </a:rPr>
              <a:t>X</a:t>
            </a:r>
            <a:r>
              <a:rPr lang="en-US" sz="4000" b="1" cap="none" dirty="0" err="1">
                <a:solidFill>
                  <a:schemeClr val="tx1"/>
                </a:solidFill>
              </a:rPr>
              <a:t>m</a:t>
            </a:r>
            <a:r>
              <a:rPr lang="en-US" sz="4000" b="1" dirty="0" err="1">
                <a:solidFill>
                  <a:schemeClr val="tx1"/>
                </a:solidFill>
              </a:rPr>
              <a:t>R</a:t>
            </a:r>
            <a:r>
              <a:rPr lang="en-US" sz="4000" b="1" dirty="0">
                <a:solidFill>
                  <a:schemeClr val="tx1"/>
                </a:solidFill>
              </a:rPr>
              <a:t> Chart Helps you analyze one Continuous Data point per Time Period</a:t>
            </a:r>
            <a:endParaRPr lang="en-US" sz="4000" b="1" dirty="0">
              <a:solidFill>
                <a:srgbClr val="C00000"/>
              </a:solidFill>
            </a:endParaRPr>
          </a:p>
        </p:txBody>
      </p:sp>
    </p:spTree>
    <p:extLst>
      <p:ext uri="{BB962C8B-B14F-4D97-AF65-F5344CB8AC3E}">
        <p14:creationId xmlns:p14="http://schemas.microsoft.com/office/powerpoint/2010/main" val="7180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77323AE-22BB-4445-AB99-59F33792045E}"/>
              </a:ext>
            </a:extLst>
          </p:cNvPr>
          <p:cNvGraphicFramePr>
            <a:graphicFrameLocks noGrp="1"/>
          </p:cNvGraphicFramePr>
          <p:nvPr>
            <p:extLst>
              <p:ext uri="{D42A27DB-BD31-4B8C-83A1-F6EECF244321}">
                <p14:modId xmlns:p14="http://schemas.microsoft.com/office/powerpoint/2010/main" val="634797629"/>
              </p:ext>
            </p:extLst>
          </p:nvPr>
        </p:nvGraphicFramePr>
        <p:xfrm>
          <a:off x="1970935" y="1337310"/>
          <a:ext cx="5494577" cy="4351020"/>
        </p:xfrm>
        <a:graphic>
          <a:graphicData uri="http://schemas.openxmlformats.org/drawingml/2006/table">
            <a:tbl>
              <a:tblPr/>
              <a:tblGrid>
                <a:gridCol w="863600">
                  <a:extLst>
                    <a:ext uri="{9D8B030D-6E8A-4147-A177-3AD203B41FA5}">
                      <a16:colId xmlns:a16="http://schemas.microsoft.com/office/drawing/2014/main" val="268679675"/>
                    </a:ext>
                  </a:extLst>
                </a:gridCol>
                <a:gridCol w="1244600">
                  <a:extLst>
                    <a:ext uri="{9D8B030D-6E8A-4147-A177-3AD203B41FA5}">
                      <a16:colId xmlns:a16="http://schemas.microsoft.com/office/drawing/2014/main" val="188073125"/>
                    </a:ext>
                  </a:extLst>
                </a:gridCol>
                <a:gridCol w="1727200">
                  <a:extLst>
                    <a:ext uri="{9D8B030D-6E8A-4147-A177-3AD203B41FA5}">
                      <a16:colId xmlns:a16="http://schemas.microsoft.com/office/drawing/2014/main" val="1564790658"/>
                    </a:ext>
                  </a:extLst>
                </a:gridCol>
                <a:gridCol w="1659177">
                  <a:extLst>
                    <a:ext uri="{9D8B030D-6E8A-4147-A177-3AD203B41FA5}">
                      <a16:colId xmlns:a16="http://schemas.microsoft.com/office/drawing/2014/main" val="399488302"/>
                    </a:ext>
                  </a:extLst>
                </a:gridCol>
              </a:tblGrid>
              <a:tr h="1516380">
                <a:tc>
                  <a:txBody>
                    <a:bodyPr/>
                    <a:lstStyle/>
                    <a:p>
                      <a:pPr algn="ctr" fontAlgn="b"/>
                      <a:r>
                        <a:rPr lang="en-US" sz="2200" b="1" i="0" u="none" strike="noStrike">
                          <a:solidFill>
                            <a:srgbClr val="000000"/>
                          </a:solidFill>
                          <a:effectLst/>
                          <a:latin typeface="Calibri" panose="020F0502020204030204" pitchFamily="34" charset="0"/>
                        </a:rPr>
                        <a:t>Time Period</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Observed Value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2</a:t>
                      </a:r>
                    </a:p>
                    <a:p>
                      <a:pPr algn="ctr" fontAlgn="b"/>
                      <a:r>
                        <a:rPr lang="en-US" sz="2200" b="1" i="0" u="none" strike="noStrike" dirty="0">
                          <a:solidFill>
                            <a:srgbClr val="FF0000"/>
                          </a:solidFill>
                          <a:effectLst/>
                          <a:latin typeface="Calibri" panose="020F0502020204030204" pitchFamily="34" charset="0"/>
                        </a:rPr>
                        <a:t> </a:t>
                      </a:r>
                      <a:r>
                        <a:rPr lang="en-US" sz="2200" b="1" i="0" u="none" strike="noStrike" dirty="0">
                          <a:solidFill>
                            <a:srgbClr val="000000"/>
                          </a:solidFill>
                          <a:effectLst/>
                          <a:latin typeface="Calibri" panose="020F0502020204030204" pitchFamily="34" charset="0"/>
                        </a:rPr>
                        <a:t>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3</a:t>
                      </a:r>
                    </a:p>
                    <a:p>
                      <a:pPr algn="ctr" fontAlgn="b"/>
                      <a:r>
                        <a:rPr lang="en-US" sz="2200" b="1" i="0" u="none" strike="noStrike" dirty="0">
                          <a:solidFill>
                            <a:srgbClr val="000000"/>
                          </a:solidFill>
                          <a:effectLst/>
                          <a:latin typeface="Calibri" panose="020F0502020204030204" pitchFamily="34" charset="0"/>
                        </a:rPr>
                        <a:t> 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5333"/>
                  </a:ext>
                </a:extLst>
              </a:tr>
              <a:tr h="381000">
                <a:tc>
                  <a:txBody>
                    <a:bodyPr/>
                    <a:lstStyle/>
                    <a:p>
                      <a:pPr algn="ctr" fontAlgn="b"/>
                      <a:r>
                        <a:rPr lang="en-US" sz="2200" b="0" i="0" u="none" strike="noStrike">
                          <a:solidFill>
                            <a:srgbClr val="000000"/>
                          </a:solidFill>
                          <a:effectLst/>
                          <a:latin typeface="Calibri" panose="020F0502020204030204" pitchFamily="34" charset="0"/>
                        </a:rPr>
                        <a:t>1</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199</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314546503"/>
                  </a:ext>
                </a:extLst>
              </a:tr>
              <a:tr h="381000">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201</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600277582"/>
                  </a:ext>
                </a:extLst>
              </a:tr>
              <a:tr h="381000">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92335"/>
                  </a:ext>
                </a:extLst>
              </a:tr>
              <a:tr h="381000">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0</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987714"/>
                  </a:ext>
                </a:extLst>
              </a:tr>
              <a:tr h="381000">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200</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658383"/>
                  </a:ext>
                </a:extLst>
              </a:tr>
              <a:tr h="381000">
                <a:tc>
                  <a:txBody>
                    <a:bodyPr/>
                    <a:lstStyle/>
                    <a:p>
                      <a:pPr algn="ctr" fontAlgn="b"/>
                      <a:r>
                        <a:rPr lang="en-US" sz="2200" b="0" i="0" u="none" strike="noStrike">
                          <a:solidFill>
                            <a:srgbClr val="000000"/>
                          </a:solidFill>
                          <a:effectLst/>
                          <a:latin typeface="Calibri" panose="020F0502020204030204" pitchFamily="34" charset="0"/>
                        </a:rPr>
                        <a:t>6</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376618"/>
                  </a:ext>
                </a:extLst>
              </a:tr>
              <a:tr h="381000">
                <a:tc>
                  <a:txBody>
                    <a:bodyPr/>
                    <a:lstStyle/>
                    <a:p>
                      <a:pPr algn="ctr" fontAlgn="b"/>
                      <a:r>
                        <a:rPr lang="en-US" sz="2200" b="0" i="0" u="none" strike="noStrike">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266785"/>
                  </a:ext>
                </a:extLst>
              </a:tr>
            </a:tbl>
          </a:graphicData>
        </a:graphic>
      </p:graphicFrame>
    </p:spTree>
  </p:cSld>
  <p:clrMapOvr>
    <a:masterClrMapping/>
  </p:clrMapOvr>
  <p:transition advTm="6162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0BD7E4B-5BDE-4DCC-A86A-41E1F83481B9}"/>
              </a:ext>
            </a:extLst>
          </p:cNvPr>
          <p:cNvGraphicFramePr>
            <a:graphicFrameLocks noGrp="1"/>
          </p:cNvGraphicFramePr>
          <p:nvPr>
            <p:extLst>
              <p:ext uri="{D42A27DB-BD31-4B8C-83A1-F6EECF244321}">
                <p14:modId xmlns:p14="http://schemas.microsoft.com/office/powerpoint/2010/main" val="2261674729"/>
              </p:ext>
            </p:extLst>
          </p:nvPr>
        </p:nvGraphicFramePr>
        <p:xfrm>
          <a:off x="1970935" y="1337310"/>
          <a:ext cx="7135487" cy="4351020"/>
        </p:xfrm>
        <a:graphic>
          <a:graphicData uri="http://schemas.openxmlformats.org/drawingml/2006/table">
            <a:tbl>
              <a:tblPr/>
              <a:tblGrid>
                <a:gridCol w="863600">
                  <a:extLst>
                    <a:ext uri="{9D8B030D-6E8A-4147-A177-3AD203B41FA5}">
                      <a16:colId xmlns:a16="http://schemas.microsoft.com/office/drawing/2014/main" val="268679675"/>
                    </a:ext>
                  </a:extLst>
                </a:gridCol>
                <a:gridCol w="1244600">
                  <a:extLst>
                    <a:ext uri="{9D8B030D-6E8A-4147-A177-3AD203B41FA5}">
                      <a16:colId xmlns:a16="http://schemas.microsoft.com/office/drawing/2014/main" val="188073125"/>
                    </a:ext>
                  </a:extLst>
                </a:gridCol>
                <a:gridCol w="1727200">
                  <a:extLst>
                    <a:ext uri="{9D8B030D-6E8A-4147-A177-3AD203B41FA5}">
                      <a16:colId xmlns:a16="http://schemas.microsoft.com/office/drawing/2014/main" val="1564790658"/>
                    </a:ext>
                  </a:extLst>
                </a:gridCol>
                <a:gridCol w="1659177">
                  <a:extLst>
                    <a:ext uri="{9D8B030D-6E8A-4147-A177-3AD203B41FA5}">
                      <a16:colId xmlns:a16="http://schemas.microsoft.com/office/drawing/2014/main" val="399488302"/>
                    </a:ext>
                  </a:extLst>
                </a:gridCol>
                <a:gridCol w="1640910">
                  <a:extLst>
                    <a:ext uri="{9D8B030D-6E8A-4147-A177-3AD203B41FA5}">
                      <a16:colId xmlns:a16="http://schemas.microsoft.com/office/drawing/2014/main" val="2627750643"/>
                    </a:ext>
                  </a:extLst>
                </a:gridCol>
              </a:tblGrid>
              <a:tr h="1516380">
                <a:tc>
                  <a:txBody>
                    <a:bodyPr/>
                    <a:lstStyle/>
                    <a:p>
                      <a:pPr algn="ctr" fontAlgn="b"/>
                      <a:r>
                        <a:rPr lang="en-US" sz="2200" b="1" i="0" u="none" strike="noStrike">
                          <a:solidFill>
                            <a:srgbClr val="000000"/>
                          </a:solidFill>
                          <a:effectLst/>
                          <a:latin typeface="Calibri" panose="020F0502020204030204" pitchFamily="34" charset="0"/>
                        </a:rPr>
                        <a:t>Time Period</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Observed Value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2</a:t>
                      </a:r>
                    </a:p>
                    <a:p>
                      <a:pPr algn="ctr" fontAlgn="b"/>
                      <a:r>
                        <a:rPr lang="en-US" sz="2200" b="1" i="0" u="none" strike="noStrike" dirty="0">
                          <a:solidFill>
                            <a:srgbClr val="FF0000"/>
                          </a:solidFill>
                          <a:effectLst/>
                          <a:latin typeface="Calibri" panose="020F0502020204030204" pitchFamily="34" charset="0"/>
                        </a:rPr>
                        <a:t> </a:t>
                      </a:r>
                      <a:r>
                        <a:rPr lang="en-US" sz="2200" b="1" i="0" u="none" strike="noStrike" dirty="0">
                          <a:solidFill>
                            <a:srgbClr val="000000"/>
                          </a:solidFill>
                          <a:effectLst/>
                          <a:latin typeface="Calibri" panose="020F0502020204030204" pitchFamily="34" charset="0"/>
                        </a:rPr>
                        <a:t>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3</a:t>
                      </a:r>
                    </a:p>
                    <a:p>
                      <a:pPr algn="ctr" fontAlgn="b"/>
                      <a:r>
                        <a:rPr lang="en-US" sz="2200" b="1" i="0" u="none" strike="noStrike" dirty="0">
                          <a:solidFill>
                            <a:srgbClr val="000000"/>
                          </a:solidFill>
                          <a:effectLst/>
                          <a:latin typeface="Calibri" panose="020F0502020204030204" pitchFamily="34" charset="0"/>
                        </a:rPr>
                        <a:t> 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4</a:t>
                      </a:r>
                    </a:p>
                    <a:p>
                      <a:pPr algn="ctr" fontAlgn="b"/>
                      <a:r>
                        <a:rPr lang="en-US" sz="2200" b="1" i="0" u="none" strike="noStrike" dirty="0">
                          <a:solidFill>
                            <a:srgbClr val="000000"/>
                          </a:solidFill>
                          <a:effectLst/>
                          <a:latin typeface="Calibri" panose="020F0502020204030204" pitchFamily="34" charset="0"/>
                        </a:rPr>
                        <a:t> 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5333"/>
                  </a:ext>
                </a:extLst>
              </a:tr>
              <a:tr h="381000">
                <a:tc>
                  <a:txBody>
                    <a:bodyPr/>
                    <a:lstStyle/>
                    <a:p>
                      <a:pPr algn="ctr" fontAlgn="b"/>
                      <a:r>
                        <a:rPr lang="en-US" sz="2200" b="0" i="0" u="none" strike="noStrike">
                          <a:solidFill>
                            <a:srgbClr val="000000"/>
                          </a:solidFill>
                          <a:effectLst/>
                          <a:latin typeface="Calibri" panose="020F0502020204030204" pitchFamily="34" charset="0"/>
                        </a:rPr>
                        <a:t>1</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199</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314546503"/>
                  </a:ext>
                </a:extLst>
              </a:tr>
              <a:tr h="381000">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201</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600277582"/>
                  </a:ext>
                </a:extLst>
              </a:tr>
              <a:tr h="381000">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211092335"/>
                  </a:ext>
                </a:extLst>
              </a:tr>
              <a:tr h="381000">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0</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987714"/>
                  </a:ext>
                </a:extLst>
              </a:tr>
              <a:tr h="381000">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200</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658383"/>
                  </a:ext>
                </a:extLst>
              </a:tr>
              <a:tr h="381000">
                <a:tc>
                  <a:txBody>
                    <a:bodyPr/>
                    <a:lstStyle/>
                    <a:p>
                      <a:pPr algn="ctr" fontAlgn="b"/>
                      <a:r>
                        <a:rPr lang="en-US" sz="2200" b="0" i="0" u="none" strike="noStrike">
                          <a:solidFill>
                            <a:srgbClr val="000000"/>
                          </a:solidFill>
                          <a:effectLst/>
                          <a:latin typeface="Calibri" panose="020F0502020204030204" pitchFamily="34" charset="0"/>
                        </a:rPr>
                        <a:t>6</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376618"/>
                  </a:ext>
                </a:extLst>
              </a:tr>
              <a:tr h="381000">
                <a:tc>
                  <a:txBody>
                    <a:bodyPr/>
                    <a:lstStyle/>
                    <a:p>
                      <a:pPr algn="ctr" fontAlgn="b"/>
                      <a:r>
                        <a:rPr lang="en-US" sz="2200" b="0" i="0" u="none" strike="noStrike">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panose="020F0502020204030204" pitchFamily="34" charset="0"/>
                        </a:rPr>
                        <a:t>193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266785"/>
                  </a:ext>
                </a:extLst>
              </a:tr>
            </a:tbl>
          </a:graphicData>
        </a:graphic>
      </p:graphicFrame>
    </p:spTree>
  </p:cSld>
  <p:clrMapOvr>
    <a:masterClrMapping/>
  </p:clrMapOvr>
  <p:transition advTm="6162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5D9DB25-F829-4C85-A88F-319679B2E12F}"/>
              </a:ext>
            </a:extLst>
          </p:cNvPr>
          <p:cNvGraphicFramePr>
            <a:graphicFrameLocks noGrp="1"/>
          </p:cNvGraphicFramePr>
          <p:nvPr>
            <p:extLst>
              <p:ext uri="{D42A27DB-BD31-4B8C-83A1-F6EECF244321}">
                <p14:modId xmlns:p14="http://schemas.microsoft.com/office/powerpoint/2010/main" val="2206176068"/>
              </p:ext>
            </p:extLst>
          </p:nvPr>
        </p:nvGraphicFramePr>
        <p:xfrm>
          <a:off x="1970935" y="1337310"/>
          <a:ext cx="7135487" cy="4351020"/>
        </p:xfrm>
        <a:graphic>
          <a:graphicData uri="http://schemas.openxmlformats.org/drawingml/2006/table">
            <a:tbl>
              <a:tblPr/>
              <a:tblGrid>
                <a:gridCol w="863600">
                  <a:extLst>
                    <a:ext uri="{9D8B030D-6E8A-4147-A177-3AD203B41FA5}">
                      <a16:colId xmlns:a16="http://schemas.microsoft.com/office/drawing/2014/main" val="268679675"/>
                    </a:ext>
                  </a:extLst>
                </a:gridCol>
                <a:gridCol w="1244600">
                  <a:extLst>
                    <a:ext uri="{9D8B030D-6E8A-4147-A177-3AD203B41FA5}">
                      <a16:colId xmlns:a16="http://schemas.microsoft.com/office/drawing/2014/main" val="188073125"/>
                    </a:ext>
                  </a:extLst>
                </a:gridCol>
                <a:gridCol w="1727200">
                  <a:extLst>
                    <a:ext uri="{9D8B030D-6E8A-4147-A177-3AD203B41FA5}">
                      <a16:colId xmlns:a16="http://schemas.microsoft.com/office/drawing/2014/main" val="1564790658"/>
                    </a:ext>
                  </a:extLst>
                </a:gridCol>
                <a:gridCol w="1659177">
                  <a:extLst>
                    <a:ext uri="{9D8B030D-6E8A-4147-A177-3AD203B41FA5}">
                      <a16:colId xmlns:a16="http://schemas.microsoft.com/office/drawing/2014/main" val="399488302"/>
                    </a:ext>
                  </a:extLst>
                </a:gridCol>
                <a:gridCol w="1640910">
                  <a:extLst>
                    <a:ext uri="{9D8B030D-6E8A-4147-A177-3AD203B41FA5}">
                      <a16:colId xmlns:a16="http://schemas.microsoft.com/office/drawing/2014/main" val="2627750643"/>
                    </a:ext>
                  </a:extLst>
                </a:gridCol>
              </a:tblGrid>
              <a:tr h="1516380">
                <a:tc>
                  <a:txBody>
                    <a:bodyPr/>
                    <a:lstStyle/>
                    <a:p>
                      <a:pPr algn="ctr" fontAlgn="b"/>
                      <a:r>
                        <a:rPr lang="en-US" sz="2200" b="1" i="0" u="none" strike="noStrike">
                          <a:solidFill>
                            <a:srgbClr val="000000"/>
                          </a:solidFill>
                          <a:effectLst/>
                          <a:latin typeface="Calibri" panose="020F0502020204030204" pitchFamily="34" charset="0"/>
                        </a:rPr>
                        <a:t>Time Period</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Observed Value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2</a:t>
                      </a:r>
                    </a:p>
                    <a:p>
                      <a:pPr algn="ctr" fontAlgn="b"/>
                      <a:r>
                        <a:rPr lang="en-US" sz="2200" b="1" i="0" u="none" strike="noStrike" dirty="0">
                          <a:solidFill>
                            <a:srgbClr val="FF0000"/>
                          </a:solidFill>
                          <a:effectLst/>
                          <a:latin typeface="Calibri" panose="020F0502020204030204" pitchFamily="34" charset="0"/>
                        </a:rPr>
                        <a:t> </a:t>
                      </a:r>
                      <a:r>
                        <a:rPr lang="en-US" sz="2200" b="1" i="0" u="none" strike="noStrike" dirty="0">
                          <a:solidFill>
                            <a:srgbClr val="000000"/>
                          </a:solidFill>
                          <a:effectLst/>
                          <a:latin typeface="Calibri" panose="020F0502020204030204" pitchFamily="34" charset="0"/>
                        </a:rPr>
                        <a:t>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3</a:t>
                      </a:r>
                    </a:p>
                    <a:p>
                      <a:pPr algn="ctr" fontAlgn="b"/>
                      <a:r>
                        <a:rPr lang="en-US" sz="2200" b="1" i="0" u="none" strike="noStrike" dirty="0">
                          <a:solidFill>
                            <a:srgbClr val="000000"/>
                          </a:solidFill>
                          <a:effectLst/>
                          <a:latin typeface="Calibri" panose="020F0502020204030204" pitchFamily="34" charset="0"/>
                        </a:rPr>
                        <a:t> 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Absolute Difference of </a:t>
                      </a:r>
                      <a:r>
                        <a:rPr lang="en-US" sz="2200" b="1" i="0" u="none" strike="noStrike" dirty="0">
                          <a:solidFill>
                            <a:srgbClr val="FF0000"/>
                          </a:solidFill>
                          <a:effectLst/>
                          <a:latin typeface="Calibri" panose="020F0502020204030204" pitchFamily="34" charset="0"/>
                        </a:rPr>
                        <a:t>4</a:t>
                      </a:r>
                    </a:p>
                    <a:p>
                      <a:pPr algn="ctr" fontAlgn="b"/>
                      <a:r>
                        <a:rPr lang="en-US" sz="2200" b="1" i="0" u="none" strike="noStrike" dirty="0">
                          <a:solidFill>
                            <a:srgbClr val="000000"/>
                          </a:solidFill>
                          <a:effectLst/>
                          <a:latin typeface="Calibri" panose="020F0502020204030204" pitchFamily="34" charset="0"/>
                        </a:rPr>
                        <a:t> Consecutive Values</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5333"/>
                  </a:ext>
                </a:extLst>
              </a:tr>
              <a:tr h="381000">
                <a:tc>
                  <a:txBody>
                    <a:bodyPr/>
                    <a:lstStyle/>
                    <a:p>
                      <a:pPr algn="ctr" fontAlgn="b"/>
                      <a:r>
                        <a:rPr lang="en-US" sz="2200" b="0" i="0" u="none" strike="noStrike">
                          <a:solidFill>
                            <a:srgbClr val="000000"/>
                          </a:solidFill>
                          <a:effectLst/>
                          <a:latin typeface="Calibri" panose="020F0502020204030204" pitchFamily="34" charset="0"/>
                        </a:rPr>
                        <a:t>1</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199</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314546503"/>
                  </a:ext>
                </a:extLst>
              </a:tr>
              <a:tr h="381000">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201</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600277582"/>
                  </a:ext>
                </a:extLst>
              </a:tr>
              <a:tr h="381000">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FFFFFF"/>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211092335"/>
                  </a:ext>
                </a:extLst>
              </a:tr>
              <a:tr h="381000">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0</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987714"/>
                  </a:ext>
                </a:extLst>
              </a:tr>
              <a:tr h="381000">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200</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658383"/>
                  </a:ext>
                </a:extLst>
              </a:tr>
              <a:tr h="381000">
                <a:tc>
                  <a:txBody>
                    <a:bodyPr/>
                    <a:lstStyle/>
                    <a:p>
                      <a:pPr algn="ctr" fontAlgn="b"/>
                      <a:r>
                        <a:rPr lang="en-US" sz="2200" b="0" i="0" u="none" strike="noStrike">
                          <a:solidFill>
                            <a:srgbClr val="000000"/>
                          </a:solidFill>
                          <a:effectLst/>
                          <a:latin typeface="Calibri" panose="020F0502020204030204" pitchFamily="34" charset="0"/>
                        </a:rPr>
                        <a:t>6</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195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5</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376618"/>
                  </a:ext>
                </a:extLst>
              </a:tr>
              <a:tr h="381000">
                <a:tc>
                  <a:txBody>
                    <a:bodyPr/>
                    <a:lstStyle/>
                    <a:p>
                      <a:pPr algn="ctr" fontAlgn="b"/>
                      <a:r>
                        <a:rPr lang="en-US" sz="2200" b="0" i="0" u="none" strike="noStrike">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panose="020F0502020204030204" pitchFamily="34" charset="0"/>
                        </a:rPr>
                        <a:t>193</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2</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panose="020F0502020204030204" pitchFamily="34" charset="0"/>
                        </a:rPr>
                        <a:t>7</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266785"/>
                  </a:ext>
                </a:extLst>
              </a:tr>
            </a:tbl>
          </a:graphicData>
        </a:graphic>
      </p:graphicFrame>
      <p:sp>
        <p:nvSpPr>
          <p:cNvPr id="5" name="Footer Placeholder 4">
            <a:extLst>
              <a:ext uri="{FF2B5EF4-FFF2-40B4-BE49-F238E27FC236}">
                <a16:creationId xmlns:a16="http://schemas.microsoft.com/office/drawing/2014/main" id="{6AE346E2-C968-4D76-931E-C4345F6B92D0}"/>
              </a:ext>
            </a:extLst>
          </p:cNvPr>
          <p:cNvSpPr>
            <a:spLocks noGrp="1"/>
          </p:cNvSpPr>
          <p:nvPr>
            <p:ph type="ftr" sz="quarter" idx="11"/>
          </p:nvPr>
        </p:nvSpPr>
        <p:spPr/>
        <p:txBody>
          <a:bodyPr/>
          <a:lstStyle/>
          <a:p>
            <a:endParaRPr lang="en-US" altLang="en-US" dirty="0"/>
          </a:p>
        </p:txBody>
      </p:sp>
      <p:sp>
        <p:nvSpPr>
          <p:cNvPr id="45058" name="Rectangle 2">
            <a:extLst>
              <a:ext uri="{FF2B5EF4-FFF2-40B4-BE49-F238E27FC236}">
                <a16:creationId xmlns:a16="http://schemas.microsoft.com/office/drawing/2014/main" id="{D5308195-0469-4FE3-8BD4-967928380A62}"/>
              </a:ext>
            </a:extLst>
          </p:cNvPr>
          <p:cNvSpPr>
            <a:spLocks noGrp="1" noChangeArrowheads="1"/>
          </p:cNvSpPr>
          <p:nvPr>
            <p:ph type="title"/>
          </p:nvPr>
        </p:nvSpPr>
        <p:spPr/>
        <p:txBody>
          <a:bodyPr/>
          <a:lstStyle/>
          <a:p>
            <a:r>
              <a:rPr lang="en-US" altLang="en-US"/>
              <a:t>Moving Range</a:t>
            </a:r>
          </a:p>
        </p:txBody>
      </p:sp>
      <p:sp>
        <p:nvSpPr>
          <p:cNvPr id="45060" name="AutoShape 4">
            <a:extLst>
              <a:ext uri="{FF2B5EF4-FFF2-40B4-BE49-F238E27FC236}">
                <a16:creationId xmlns:a16="http://schemas.microsoft.com/office/drawing/2014/main" id="{C19B6381-621E-408A-AA26-A4087EBC4CF4}"/>
              </a:ext>
            </a:extLst>
          </p:cNvPr>
          <p:cNvSpPr>
            <a:spLocks noChangeArrowheads="1"/>
          </p:cNvSpPr>
          <p:nvPr/>
        </p:nvSpPr>
        <p:spPr bwMode="auto">
          <a:xfrm rot="19287036">
            <a:off x="1800618" y="2573056"/>
            <a:ext cx="2819400" cy="2057400"/>
          </a:xfrm>
          <a:prstGeom prst="rightArrow">
            <a:avLst>
              <a:gd name="adj1" fmla="val 50000"/>
              <a:gd name="adj2" fmla="val 34259"/>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FFFFFF"/>
                </a:solidFill>
              </a:rPr>
              <a:t>Most common</a:t>
            </a:r>
          </a:p>
          <a:p>
            <a:pPr algn="ctr"/>
            <a:r>
              <a:rPr lang="en-US" altLang="en-US" b="1">
                <a:solidFill>
                  <a:srgbClr val="FFFFFF"/>
                </a:solidFill>
              </a:rPr>
              <a:t>approach</a:t>
            </a:r>
          </a:p>
        </p:txBody>
      </p:sp>
    </p:spTree>
  </p:cSld>
  <p:clrMapOvr>
    <a:masterClrMapping/>
  </p:clrMapOvr>
  <p:transition advTm="6162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34" descr="OverviewWhichChartIsRight">
            <a:extLst>
              <a:ext uri="{FF2B5EF4-FFF2-40B4-BE49-F238E27FC236}">
                <a16:creationId xmlns:a16="http://schemas.microsoft.com/office/drawing/2014/main" id="{0D4CC96D-2372-4DE1-8A43-2D2A0B747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1"/>
            <a:ext cx="8267700" cy="3933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A716454-7DE6-4B58-AE3E-26EBA5133534}"/>
              </a:ext>
            </a:extLst>
          </p:cNvPr>
          <p:cNvSpPr/>
          <p:nvPr/>
        </p:nvSpPr>
        <p:spPr>
          <a:xfrm>
            <a:off x="5123145" y="1390389"/>
            <a:ext cx="2104373" cy="77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Independent, Time-based Observations</a:t>
            </a:r>
          </a:p>
        </p:txBody>
      </p:sp>
    </p:spTree>
  </p:cSld>
  <p:clrMapOvr>
    <a:masterClrMapping/>
  </p:clrMapOvr>
  <p:transition advTm="2315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34" descr="OverviewWhichChartIsRight">
            <a:extLst>
              <a:ext uri="{FF2B5EF4-FFF2-40B4-BE49-F238E27FC236}">
                <a16:creationId xmlns:a16="http://schemas.microsoft.com/office/drawing/2014/main" id="{0D4CC96D-2372-4DE1-8A43-2D2A0B747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1"/>
            <a:ext cx="8267700" cy="3933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A716454-7DE6-4B58-AE3E-26EBA5133534}"/>
              </a:ext>
            </a:extLst>
          </p:cNvPr>
          <p:cNvSpPr/>
          <p:nvPr/>
        </p:nvSpPr>
        <p:spPr>
          <a:xfrm>
            <a:off x="5123145" y="1390389"/>
            <a:ext cx="2104373" cy="77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Independent, Time-based Observations</a:t>
            </a:r>
          </a:p>
        </p:txBody>
      </p:sp>
      <p:sp>
        <p:nvSpPr>
          <p:cNvPr id="10" name="Rectangle: Rounded Corners 9">
            <a:extLst>
              <a:ext uri="{FF2B5EF4-FFF2-40B4-BE49-F238E27FC236}">
                <a16:creationId xmlns:a16="http://schemas.microsoft.com/office/drawing/2014/main" id="{9EEA4831-0D64-4FFD-A3BC-4DF73243C2DC}"/>
              </a:ext>
            </a:extLst>
          </p:cNvPr>
          <p:cNvSpPr/>
          <p:nvPr/>
        </p:nvSpPr>
        <p:spPr>
          <a:xfrm>
            <a:off x="6590778" y="2264079"/>
            <a:ext cx="2640904" cy="77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Observation per Time Period</a:t>
            </a:r>
          </a:p>
        </p:txBody>
      </p:sp>
    </p:spTree>
    <p:extLst>
      <p:ext uri="{BB962C8B-B14F-4D97-AF65-F5344CB8AC3E}">
        <p14:creationId xmlns:p14="http://schemas.microsoft.com/office/powerpoint/2010/main" val="1278632677"/>
      </p:ext>
    </p:extLst>
  </p:cSld>
  <p:clrMapOvr>
    <a:masterClrMapping/>
  </p:clrMapOvr>
  <p:transition advTm="2315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34" descr="OverviewWhichChartIsRight">
            <a:extLst>
              <a:ext uri="{FF2B5EF4-FFF2-40B4-BE49-F238E27FC236}">
                <a16:creationId xmlns:a16="http://schemas.microsoft.com/office/drawing/2014/main" id="{0D4CC96D-2372-4DE1-8A43-2D2A0B747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1"/>
            <a:ext cx="8267700" cy="3933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A716454-7DE6-4B58-AE3E-26EBA5133534}"/>
              </a:ext>
            </a:extLst>
          </p:cNvPr>
          <p:cNvSpPr/>
          <p:nvPr/>
        </p:nvSpPr>
        <p:spPr>
          <a:xfrm>
            <a:off x="5123145" y="1390389"/>
            <a:ext cx="2104373" cy="77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Independent, Time-based Observations</a:t>
            </a:r>
          </a:p>
        </p:txBody>
      </p:sp>
      <p:sp>
        <p:nvSpPr>
          <p:cNvPr id="10" name="Rectangle: Rounded Corners 9">
            <a:extLst>
              <a:ext uri="{FF2B5EF4-FFF2-40B4-BE49-F238E27FC236}">
                <a16:creationId xmlns:a16="http://schemas.microsoft.com/office/drawing/2014/main" id="{9EEA4831-0D64-4FFD-A3BC-4DF73243C2DC}"/>
              </a:ext>
            </a:extLst>
          </p:cNvPr>
          <p:cNvSpPr/>
          <p:nvPr/>
        </p:nvSpPr>
        <p:spPr>
          <a:xfrm>
            <a:off x="6590778" y="2264079"/>
            <a:ext cx="2640904" cy="776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Observation per Time Period</a:t>
            </a:r>
          </a:p>
        </p:txBody>
      </p:sp>
      <p:sp>
        <p:nvSpPr>
          <p:cNvPr id="11" name="Rectangle: Rounded Corners 10">
            <a:extLst>
              <a:ext uri="{FF2B5EF4-FFF2-40B4-BE49-F238E27FC236}">
                <a16:creationId xmlns:a16="http://schemas.microsoft.com/office/drawing/2014/main" id="{C7D68DE5-C3A7-4531-8A9A-2C3DA3C50007}"/>
              </a:ext>
            </a:extLst>
          </p:cNvPr>
          <p:cNvSpPr/>
          <p:nvPr/>
        </p:nvSpPr>
        <p:spPr>
          <a:xfrm>
            <a:off x="5538591" y="3150295"/>
            <a:ext cx="1688927" cy="519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Interval scale</a:t>
            </a:r>
          </a:p>
        </p:txBody>
      </p:sp>
    </p:spTree>
    <p:extLst>
      <p:ext uri="{BB962C8B-B14F-4D97-AF65-F5344CB8AC3E}">
        <p14:creationId xmlns:p14="http://schemas.microsoft.com/office/powerpoint/2010/main" val="958041009"/>
      </p:ext>
    </p:extLst>
  </p:cSld>
  <p:clrMapOvr>
    <a:masterClrMapping/>
  </p:clrMapOvr>
  <p:transition advTm="2315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Group 3">
            <a:extLst>
              <a:ext uri="{FF2B5EF4-FFF2-40B4-BE49-F238E27FC236}">
                <a16:creationId xmlns:a16="http://schemas.microsoft.com/office/drawing/2014/main" id="{0C9FB468-5401-420E-99EB-773337E9C8AB}"/>
              </a:ext>
            </a:extLst>
          </p:cNvPr>
          <p:cNvGraphicFramePr>
            <a:graphicFrameLocks noGrp="1"/>
          </p:cNvGraphicFramePr>
          <p:nvPr>
            <p:extLst>
              <p:ext uri="{D42A27DB-BD31-4B8C-83A1-F6EECF244321}">
                <p14:modId xmlns:p14="http://schemas.microsoft.com/office/powerpoint/2010/main" val="3617515994"/>
              </p:ext>
            </p:extLst>
          </p:nvPr>
        </p:nvGraphicFramePr>
        <p:xfrm>
          <a:off x="2549916" y="2808982"/>
          <a:ext cx="5562600" cy="609600"/>
        </p:xfrm>
        <a:graphic>
          <a:graphicData uri="http://schemas.openxmlformats.org/drawingml/2006/table">
            <a:tbl>
              <a:tblPr/>
              <a:tblGrid>
                <a:gridCol w="5562600">
                  <a:extLst>
                    <a:ext uri="{9D8B030D-6E8A-4147-A177-3AD203B41FA5}">
                      <a16:colId xmlns:a16="http://schemas.microsoft.com/office/drawing/2014/main" val="1240564737"/>
                    </a:ext>
                  </a:extLst>
                </a:gridCol>
              </a:tblGrid>
              <a:tr h="609600">
                <a:tc>
                  <a:txBody>
                    <a:bodyPr/>
                    <a:lstStyle>
                      <a:lvl1pPr>
                        <a:spcBef>
                          <a:spcPct val="20000"/>
                        </a:spcBef>
                        <a:buClr>
                          <a:schemeClr val="tx2"/>
                        </a:buClr>
                        <a:buSzPct val="90000"/>
                        <a:buFont typeface="Symbol" panose="05050102010706020507" pitchFamily="18" charset="2"/>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2">
                              <a:lumMod val="95000"/>
                              <a:lumOff val="5000"/>
                            </a:schemeClr>
                          </a:solidFill>
                          <a:effectLst/>
                          <a:latin typeface="Times New Roman" panose="02020603050405020304" pitchFamily="18" charset="0"/>
                          <a:cs typeface="Arial" panose="020B0604020202020204" pitchFamily="34" charset="0"/>
                        </a:rPr>
                        <a:t>Average Range </a:t>
                      </a:r>
                      <a:r>
                        <a:rPr kumimoji="0" lang="en-US" altLang="en-US" sz="2400" b="1" i="0" u="none" strike="noStrike" cap="none" normalizeH="0" baseline="0" dirty="0">
                          <a:ln>
                            <a:noFill/>
                          </a:ln>
                          <a:solidFill>
                            <a:schemeClr val="tx2">
                              <a:lumMod val="95000"/>
                              <a:lumOff val="5000"/>
                            </a:schemeClr>
                          </a:solidFill>
                          <a:effectLst/>
                          <a:latin typeface="Symbol" panose="05050102010706020507" pitchFamily="18" charset="2"/>
                          <a:cs typeface="Arial" panose="020B0604020202020204" pitchFamily="34" charset="0"/>
                        </a:rPr>
                        <a:t> = </a:t>
                      </a:r>
                      <a:r>
                        <a:rPr kumimoji="0" lang="en-US" altLang="en-US" sz="4000" b="1" i="0" u="none" strike="noStrike" cap="none" normalizeH="0" baseline="14000" dirty="0">
                          <a:ln>
                            <a:noFill/>
                          </a:ln>
                          <a:solidFill>
                            <a:schemeClr val="tx2">
                              <a:lumMod val="95000"/>
                              <a:lumOff val="5000"/>
                            </a:schemeClr>
                          </a:solidFill>
                          <a:effectLst/>
                          <a:latin typeface="Symbol" panose="05050102010706020507" pitchFamily="18" charset="2"/>
                          <a:cs typeface="Arial" panose="020B0604020202020204" pitchFamily="34" charset="0"/>
                        </a:rPr>
                        <a:t>å</a:t>
                      </a:r>
                      <a:r>
                        <a:rPr kumimoji="0" lang="en-US" altLang="en-US" sz="2400" b="1" i="0" u="none" strike="noStrike" cap="none" normalizeH="0" baseline="0" dirty="0">
                          <a:ln>
                            <a:noFill/>
                          </a:ln>
                          <a:solidFill>
                            <a:schemeClr val="tx2">
                              <a:lumMod val="95000"/>
                              <a:lumOff val="5000"/>
                            </a:schemeClr>
                          </a:solidFill>
                          <a:effectLst/>
                          <a:latin typeface="Times New Roman" panose="02020603050405020304" pitchFamily="18" charset="0"/>
                          <a:cs typeface="Times New Roman" panose="02020603050405020304" pitchFamily="18" charset="0"/>
                        </a:rPr>
                        <a:t> | </a:t>
                      </a:r>
                      <a:r>
                        <a:rPr kumimoji="0" lang="en-US" altLang="en-US" sz="2400" b="1" i="0" u="none" strike="noStrike" cap="none" normalizeH="0" baseline="0" dirty="0" err="1">
                          <a:ln>
                            <a:noFill/>
                          </a:ln>
                          <a:solidFill>
                            <a:schemeClr val="tx2">
                              <a:lumMod val="95000"/>
                              <a:lumOff val="5000"/>
                            </a:schemeClr>
                          </a:solidFill>
                          <a:effectLst/>
                          <a:latin typeface="Times New Roman" panose="02020603050405020304" pitchFamily="18" charset="0"/>
                          <a:cs typeface="Times New Roman" panose="02020603050405020304" pitchFamily="18" charset="0"/>
                        </a:rPr>
                        <a:t>X</a:t>
                      </a:r>
                      <a:r>
                        <a:rPr kumimoji="0" lang="en-US" altLang="en-US" sz="2400" b="1" i="0" u="none" strike="noStrike" cap="none" normalizeH="0" baseline="-30000" dirty="0" err="1">
                          <a:ln>
                            <a:noFill/>
                          </a:ln>
                          <a:solidFill>
                            <a:schemeClr val="tx2">
                              <a:lumMod val="95000"/>
                              <a:lumOff val="5000"/>
                            </a:schemeClr>
                          </a:solidFill>
                          <a:effectLst/>
                          <a:latin typeface="Times New Roman" panose="02020603050405020304" pitchFamily="18" charset="0"/>
                          <a:cs typeface="Times New Roman" panose="02020603050405020304" pitchFamily="18" charset="0"/>
                        </a:rPr>
                        <a:t>t</a:t>
                      </a:r>
                      <a:r>
                        <a:rPr kumimoji="0" lang="en-US" altLang="en-US" sz="2400" b="1" i="0" u="none" strike="noStrike" cap="none" normalizeH="0" baseline="-25000" dirty="0">
                          <a:ln>
                            <a:noFill/>
                          </a:ln>
                          <a:solidFill>
                            <a:schemeClr val="tx2">
                              <a:lumMod val="95000"/>
                              <a:lumOff val="5000"/>
                            </a:schemeClr>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chemeClr val="tx2">
                              <a:lumMod val="95000"/>
                              <a:lumOff val="5000"/>
                            </a:schemeClr>
                          </a:solidFill>
                          <a:effectLst/>
                          <a:latin typeface="Times New Roman" panose="02020603050405020304" pitchFamily="18" charset="0"/>
                          <a:cs typeface="Times New Roman" panose="02020603050405020304" pitchFamily="18" charset="0"/>
                        </a:rPr>
                        <a:t>– X</a:t>
                      </a:r>
                      <a:r>
                        <a:rPr kumimoji="0" lang="en-US" altLang="en-US" sz="2400" b="1" i="0" u="none" strike="noStrike" cap="none" normalizeH="0" baseline="-30000" dirty="0">
                          <a:ln>
                            <a:noFill/>
                          </a:ln>
                          <a:solidFill>
                            <a:schemeClr val="tx2">
                              <a:lumMod val="95000"/>
                              <a:lumOff val="5000"/>
                            </a:schemeClr>
                          </a:solidFill>
                          <a:effectLst/>
                          <a:latin typeface="Times New Roman" panose="02020603050405020304" pitchFamily="18" charset="0"/>
                          <a:cs typeface="Times New Roman" panose="02020603050405020304" pitchFamily="18" charset="0"/>
                        </a:rPr>
                        <a:t>t-1 </a:t>
                      </a:r>
                      <a:r>
                        <a:rPr kumimoji="0" lang="en-US" altLang="en-US" sz="2400" b="1" i="0" u="none" strike="noStrike" cap="none" normalizeH="0" baseline="0" dirty="0">
                          <a:ln>
                            <a:noFill/>
                          </a:ln>
                          <a:solidFill>
                            <a:schemeClr val="tx2">
                              <a:lumMod val="95000"/>
                              <a:lumOff val="5000"/>
                            </a:schemeClr>
                          </a:solidFill>
                          <a:effectLst/>
                          <a:latin typeface="Times New Roman" panose="02020603050405020304" pitchFamily="18" charset="0"/>
                          <a:cs typeface="Times New Roman" panose="02020603050405020304" pitchFamily="18" charset="0"/>
                        </a:rPr>
                        <a:t>| / (n-1)</a:t>
                      </a:r>
                      <a:endParaRPr kumimoji="0" lang="en-US" altLang="en-US" sz="2400" b="1" i="0" u="none" strike="noStrike" cap="none" normalizeH="0" baseline="0" dirty="0">
                        <a:ln>
                          <a:noFill/>
                        </a:ln>
                        <a:solidFill>
                          <a:schemeClr val="tx2">
                            <a:lumMod val="95000"/>
                            <a:lumOff val="5000"/>
                          </a:schemeClr>
                        </a:solidFill>
                        <a:effectLst/>
                        <a:latin typeface="Times New Roman" panose="02020603050405020304" pitchFamily="18" charset="0"/>
                      </a:endParaRPr>
                    </a:p>
                  </a:txBody>
                  <a:tcPr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3305366831"/>
                  </a:ext>
                </a:extLst>
              </a:tr>
            </a:tbl>
          </a:graphicData>
        </a:graphic>
      </p:graphicFrame>
      <p:grpSp>
        <p:nvGrpSpPr>
          <p:cNvPr id="18" name="Group 17">
            <a:extLst>
              <a:ext uri="{FF2B5EF4-FFF2-40B4-BE49-F238E27FC236}">
                <a16:creationId xmlns:a16="http://schemas.microsoft.com/office/drawing/2014/main" id="{E8E9CBDE-BD3C-491A-A4E2-688FDB07C44D}"/>
              </a:ext>
            </a:extLst>
          </p:cNvPr>
          <p:cNvGrpSpPr/>
          <p:nvPr/>
        </p:nvGrpSpPr>
        <p:grpSpPr>
          <a:xfrm>
            <a:off x="4130283" y="1863051"/>
            <a:ext cx="3931433" cy="2404149"/>
            <a:chOff x="5542767" y="2711669"/>
            <a:chExt cx="3931433" cy="2404149"/>
          </a:xfrm>
        </p:grpSpPr>
        <p:sp>
          <p:nvSpPr>
            <p:cNvPr id="50186" name="Text Box 10">
              <a:extLst>
                <a:ext uri="{FF2B5EF4-FFF2-40B4-BE49-F238E27FC236}">
                  <a16:creationId xmlns:a16="http://schemas.microsoft.com/office/drawing/2014/main" id="{870AA3A0-5464-47F1-AC75-E2E6DF8C85EB}"/>
                </a:ext>
              </a:extLst>
            </p:cNvPr>
            <p:cNvSpPr txBox="1">
              <a:spLocks noChangeArrowheads="1"/>
            </p:cNvSpPr>
            <p:nvPr/>
          </p:nvSpPr>
          <p:spPr bwMode="auto">
            <a:xfrm>
              <a:off x="5562600" y="4469705"/>
              <a:ext cx="3505200" cy="646113"/>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chemeClr val="tx2">
                      <a:lumMod val="95000"/>
                      <a:lumOff val="5000"/>
                    </a:schemeClr>
                  </a:solidFill>
                </a:rPr>
                <a:t>Absolute value of difference of 2 consecutive observations</a:t>
              </a:r>
            </a:p>
          </p:txBody>
        </p:sp>
        <p:sp>
          <p:nvSpPr>
            <p:cNvPr id="50187" name="Text Box 11">
              <a:extLst>
                <a:ext uri="{FF2B5EF4-FFF2-40B4-BE49-F238E27FC236}">
                  <a16:creationId xmlns:a16="http://schemas.microsoft.com/office/drawing/2014/main" id="{24DB9BCC-9C2E-4A4C-8ECD-F5024FD3D950}"/>
                </a:ext>
              </a:extLst>
            </p:cNvPr>
            <p:cNvSpPr txBox="1">
              <a:spLocks noChangeArrowheads="1"/>
            </p:cNvSpPr>
            <p:nvPr/>
          </p:nvSpPr>
          <p:spPr bwMode="auto">
            <a:xfrm>
              <a:off x="7797800" y="2729394"/>
              <a:ext cx="1676400" cy="646331"/>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chemeClr val="tx2">
                      <a:lumMod val="95000"/>
                      <a:lumOff val="5000"/>
                    </a:schemeClr>
                  </a:solidFill>
                </a:rPr>
                <a:t>Number of observations</a:t>
              </a:r>
            </a:p>
          </p:txBody>
        </p:sp>
        <p:sp>
          <p:nvSpPr>
            <p:cNvPr id="50188" name="Text Box 12">
              <a:extLst>
                <a:ext uri="{FF2B5EF4-FFF2-40B4-BE49-F238E27FC236}">
                  <a16:creationId xmlns:a16="http://schemas.microsoft.com/office/drawing/2014/main" id="{99FF14A0-ABCE-4AF4-9D65-405CE8066692}"/>
                </a:ext>
              </a:extLst>
            </p:cNvPr>
            <p:cNvSpPr txBox="1">
              <a:spLocks noChangeArrowheads="1"/>
            </p:cNvSpPr>
            <p:nvPr/>
          </p:nvSpPr>
          <p:spPr bwMode="auto">
            <a:xfrm>
              <a:off x="5542767" y="2711669"/>
              <a:ext cx="1941534" cy="646113"/>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chemeClr val="tx2">
                      <a:lumMod val="95000"/>
                      <a:lumOff val="5000"/>
                    </a:schemeClr>
                  </a:solidFill>
                </a:rPr>
                <a:t>Observation at time “t”</a:t>
              </a:r>
            </a:p>
          </p:txBody>
        </p:sp>
      </p:grpSp>
      <p:cxnSp>
        <p:nvCxnSpPr>
          <p:cNvPr id="3" name="Straight Arrow Connector 2">
            <a:extLst>
              <a:ext uri="{FF2B5EF4-FFF2-40B4-BE49-F238E27FC236}">
                <a16:creationId xmlns:a16="http://schemas.microsoft.com/office/drawing/2014/main" id="{ED1918DC-8AEB-4924-B4D3-170385FDD515}"/>
              </a:ext>
            </a:extLst>
          </p:cNvPr>
          <p:cNvCxnSpPr>
            <a:cxnSpLocks/>
            <a:stCxn id="50188" idx="2"/>
          </p:cNvCxnSpPr>
          <p:nvPr/>
        </p:nvCxnSpPr>
        <p:spPr>
          <a:xfrm>
            <a:off x="5101050" y="2509164"/>
            <a:ext cx="446066" cy="31952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0DED83-6FA6-4FD5-B8C4-BB7BD636C78E}"/>
              </a:ext>
            </a:extLst>
          </p:cNvPr>
          <p:cNvCxnSpPr>
            <a:cxnSpLocks/>
            <a:stCxn id="50187" idx="2"/>
          </p:cNvCxnSpPr>
          <p:nvPr/>
        </p:nvCxnSpPr>
        <p:spPr>
          <a:xfrm flipH="1">
            <a:off x="7017532" y="2527107"/>
            <a:ext cx="205984" cy="41966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6200"/>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8884</TotalTime>
  <Words>1565</Words>
  <Application>Microsoft Office PowerPoint</Application>
  <PresentationFormat>Widescreen</PresentationFormat>
  <Paragraphs>279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MS PGothic</vt:lpstr>
      <vt:lpstr>Arial</vt:lpstr>
      <vt:lpstr>Calibri</vt:lpstr>
      <vt:lpstr>Symbol</vt:lpstr>
      <vt:lpstr>Times New Roman</vt:lpstr>
      <vt:lpstr>George Mason University 2.0</vt:lpstr>
      <vt:lpstr>PowerPoint Presentation</vt:lpstr>
      <vt:lpstr>PowerPoint Presentation</vt:lpstr>
      <vt:lpstr>PowerPoint Presentation</vt:lpstr>
      <vt:lpstr>PowerPoint Presentation</vt:lpstr>
      <vt:lpstr>Moving Range</vt:lpstr>
      <vt:lpstr>PowerPoint Presentation</vt:lpstr>
      <vt:lpstr>PowerPoint Presentation</vt:lpstr>
      <vt:lpstr>PowerPoint Presentation</vt:lpstr>
      <vt:lpstr>PowerPoint Presentation</vt:lpstr>
      <vt:lpstr>Formula for Calculating Upper and Lower Control Limits</vt:lpstr>
      <vt:lpstr>PowerPoint Presentation</vt:lpstr>
      <vt:lpstr>Example</vt:lpstr>
      <vt:lpstr>1. Check Assumptions</vt:lpstr>
      <vt:lpstr>2. Select Pre- Or Post-Intervention Period</vt:lpstr>
      <vt:lpstr>PowerPoint Presentation</vt:lpstr>
      <vt:lpstr>PowerPoint Presentation</vt:lpstr>
      <vt:lpstr>PowerPoint Presentation</vt:lpstr>
      <vt:lpstr>PowerPoint Presentation</vt:lpstr>
      <vt:lpstr>PowerPoint Presentation</vt:lpstr>
      <vt:lpstr>5. Plot the Control Chart</vt:lpstr>
      <vt:lpstr>6. Interpret the Chart</vt:lpstr>
      <vt:lpstr>XmR Chart Helps you analyze one Continuous Data point per Time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264</cp:revision>
  <dcterms:created xsi:type="dcterms:W3CDTF">2017-05-23T16:09:18Z</dcterms:created>
  <dcterms:modified xsi:type="dcterms:W3CDTF">2020-06-10T16:34:22Z</dcterms:modified>
</cp:coreProperties>
</file>