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8" r:id="rId2"/>
    <p:sldId id="285" r:id="rId3"/>
    <p:sldId id="286" r:id="rId4"/>
    <p:sldId id="273" r:id="rId5"/>
    <p:sldId id="312" r:id="rId6"/>
    <p:sldId id="313" r:id="rId7"/>
    <p:sldId id="314" r:id="rId8"/>
    <p:sldId id="315" r:id="rId9"/>
    <p:sldId id="276" r:id="rId10"/>
    <p:sldId id="316" r:id="rId11"/>
    <p:sldId id="317" r:id="rId12"/>
    <p:sldId id="318" r:id="rId13"/>
    <p:sldId id="319" r:id="rId14"/>
    <p:sldId id="320" r:id="rId15"/>
    <p:sldId id="305" r:id="rId16"/>
    <p:sldId id="321" r:id="rId17"/>
    <p:sldId id="322" r:id="rId18"/>
    <p:sldId id="323" r:id="rId19"/>
    <p:sldId id="324" r:id="rId20"/>
    <p:sldId id="325" r:id="rId21"/>
    <p:sldId id="277" r:id="rId22"/>
    <p:sldId id="326" r:id="rId23"/>
    <p:sldId id="299" r:id="rId24"/>
    <p:sldId id="26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80658" autoAdjust="0"/>
  </p:normalViewPr>
  <p:slideViewPr>
    <p:cSldViewPr snapToGrid="0">
      <p:cViewPr varScale="1">
        <p:scale>
          <a:sx n="69" d="100"/>
          <a:sy n="69" d="100"/>
        </p:scale>
        <p:origin x="12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C04F7-B723-4755-A265-3C62760255A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EA9D5-8114-4A6C-9205-5096E699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8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50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EA9D5-8114-4A6C-9205-5096E69938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7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EA9D5-8114-4A6C-9205-5096E69938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85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EA9D5-8114-4A6C-9205-5096E69938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6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EA9D5-8114-4A6C-9205-5096E69938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6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EA9D5-8114-4A6C-9205-5096E69938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5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EA9D5-8114-4A6C-9205-5096E699382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6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BBA3-B1F1-4E91-A702-CCC1C1938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E3AF8-935E-4C37-A8FD-6472B0A70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36568-02A2-4E38-B910-403EF533C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8C551-CF8F-474E-8B21-9541951FE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1FF83-2EC3-4D4B-B779-01DC40CD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8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3B0E-938E-415E-B2C0-2BA37540B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12205-EDEE-40E4-9428-97D329DD4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6289D-F8D8-4629-985B-119D0A54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E23B8-9FF1-44D3-A6A7-F33CD75F5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3B188-DAC4-42C9-85AE-81F9B07DB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0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B1EA7A-AB85-4FA7-9560-34263D573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DCC04-D6F4-4CD0-89AE-445A6C80F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E9417-230C-418D-8717-CF98B875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8F679-E118-4A0C-881B-795C6D39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13649-565F-43AC-9C24-A7DE9C92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20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ree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008919-68F2-482F-A03E-DE1EFBAE2574}"/>
              </a:ext>
            </a:extLst>
          </p:cNvPr>
          <p:cNvSpPr/>
          <p:nvPr userDrawn="1"/>
        </p:nvSpPr>
        <p:spPr>
          <a:xfrm>
            <a:off x="8935656" y="5231757"/>
            <a:ext cx="3256344" cy="1626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8" descr="GMUgreengold.eps">
            <a:extLst>
              <a:ext uri="{FF2B5EF4-FFF2-40B4-BE49-F238E27FC236}">
                <a16:creationId xmlns:a16="http://schemas.microsoft.com/office/drawing/2014/main" id="{CDBFBABF-9963-4FA6-9F42-C471F9F704B4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077" y="5334000"/>
            <a:ext cx="2075688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4">
            <a:extLst>
              <a:ext uri="{FF2B5EF4-FFF2-40B4-BE49-F238E27FC236}">
                <a16:creationId xmlns:a16="http://schemas.microsoft.com/office/drawing/2014/main" id="{81D61894-07CA-4A1C-82D6-ED7F312F69BF}"/>
              </a:ext>
            </a:extLst>
          </p:cNvPr>
          <p:cNvSpPr txBox="1">
            <a:spLocks/>
          </p:cNvSpPr>
          <p:nvPr userDrawn="1"/>
        </p:nvSpPr>
        <p:spPr>
          <a:xfrm>
            <a:off x="279721" y="5435280"/>
            <a:ext cx="4350152" cy="1422720"/>
          </a:xfrm>
          <a:prstGeom prst="rect">
            <a:avLst/>
          </a:prstGeom>
        </p:spPr>
        <p:txBody>
          <a:bodyPr rIns="0"/>
          <a:lstStyle>
            <a:lvl1pPr marL="0" algn="l" rtl="0" latinLnBrk="0">
              <a:defRPr sz="900" kern="1200" cap="all" spc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spc="150" dirty="0">
                <a:solidFill>
                  <a:srgbClr val="00673B"/>
                </a:solidFill>
              </a:rPr>
              <a:t>Health Informatics Program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spc="150" dirty="0">
              <a:solidFill>
                <a:srgbClr val="00673B"/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spc="150" dirty="0">
              <a:solidFill>
                <a:srgbClr val="00673B"/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spc="150" dirty="0">
              <a:solidFill>
                <a:srgbClr val="00673B"/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spc="150" dirty="0">
                <a:solidFill>
                  <a:srgbClr val="00673B"/>
                </a:solidFill>
              </a:rPr>
              <a:t>HI.GMU.EDU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23331" y="536575"/>
            <a:ext cx="4648200" cy="2409825"/>
          </a:xfrm>
        </p:spPr>
        <p:txBody>
          <a:bodyPr/>
          <a:lstStyle>
            <a:lvl1pPr>
              <a:defRPr sz="4000" baseline="0">
                <a:ln>
                  <a:noFill/>
                </a:ln>
                <a:solidFill>
                  <a:schemeClr val="bg1"/>
                </a:solidFill>
              </a:defRPr>
            </a:lvl1pPr>
            <a:lvl2pPr>
              <a:defRPr sz="3200"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 sz="3200"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 sz="3200"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 sz="3200"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title text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23913" y="3287713"/>
            <a:ext cx="4648200" cy="1362075"/>
          </a:xfrm>
        </p:spPr>
        <p:txBody>
          <a:bodyPr/>
          <a:lstStyle>
            <a:lvl1pPr>
              <a:defRPr sz="2400">
                <a:solidFill>
                  <a:srgbClr val="FFCC33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r>
              <a:rPr lang="en-US" dirty="0" err="1"/>
              <a:t>subheader</a:t>
            </a:r>
            <a:r>
              <a:rPr lang="en-US" dirty="0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23772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A989D-A00E-4155-A42B-A9944BD38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30C24-A12F-4E05-824E-A4B2B354D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E7-28E7-41E6-ABFD-5B3D7EC65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AB4D5-081D-48B1-BBCA-0399A6A0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031FB-C5D1-4419-9E6F-8C35986E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0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ACD03-F10C-4FC0-997C-E24440353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2580B-EB03-416F-A6AE-1BEE17B9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3D031-20F6-4B79-9CCC-FFEDE8036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5BEBD-C80C-4D61-AB3A-D676F156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53E24-9F84-46D4-A19E-979B4A8C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3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4F56-8643-4414-867D-359CC5360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148D1-F054-4023-8972-180CCCB2C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46FE9-6128-4FB0-9EB1-D7695CF63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80300-1622-4B7D-A78E-F49E75E3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E3E22-2846-4F47-9966-C34AF98D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694C0-8942-4B83-B5A9-DA21D391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7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03C3F-CB7C-4555-898E-7AEB6F284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D6C7B-BF44-4BBF-9779-1EF0CADF2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F3C54-015E-4A64-9139-C3E1C4641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9FA7A2-6385-4D23-A852-6427AE994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8DA37C-BA31-45E7-93E4-BA2AEA065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5560D4-44DC-490D-B143-A7388FC03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26E719-D951-4CA4-AF60-6F54D80B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EFBF0D-4304-42F1-97B9-F6A64F10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1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64228-22DC-488E-902F-BA39173E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39A25-AEE1-459F-B709-141F16A88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C58F8-F5DB-4BBA-BFAF-B9906A3D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F16A2-0703-4BDC-94FD-0B6CE136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9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1D205E-C989-4476-8C7A-A3A1B6130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5DB6F-9DFC-4BD9-AEC7-B792786C3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525BD-577B-4AC3-9DD1-6B6EA508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3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7AFA9-B9DF-4532-A5EA-3F6A1200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62CC9-86DA-41F3-A11B-5F5235209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085E3-7EF1-4020-9E95-98F9775F6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8E39D-34BB-4E0F-B337-F60103A4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70F8C-4D2F-4541-86C6-31231030A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BE441-34DF-4CDD-AB6D-FDAB1122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5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A7D16-5436-4EC5-A4DF-D2FBF90E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A35F81-83B3-4284-AD17-1088180B8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0ED35-AB81-4D9B-8CF5-83499454D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99EDA-BA15-4CA2-8880-33A8D287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9A4A0-24A0-4F46-A7DE-EB7F4ED4B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268B4-C410-453D-A5D5-4BE2ADBF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3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BCD04-6451-4480-8DAA-FE5DB838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2F785-182C-4026-A3DE-5B85B3722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16784-EC43-4CA7-B474-EA5088437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06272-E1B4-42DE-92A6-36F530D43A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A35D3-2374-4E5C-B017-AAAEEDE65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2D47-050F-40A5-99E8-D94992CC8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DF33-1DA4-4E39-9F3F-C1D50368E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6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3330" y="536575"/>
            <a:ext cx="6781801" cy="24098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HAP 725 Question 2 Solution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23912" y="3287713"/>
            <a:ext cx="6246589" cy="136207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Maria Uriyo, Ph.D.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482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1325563"/>
          </a:xfrm>
        </p:spPr>
        <p:txBody>
          <a:bodyPr/>
          <a:lstStyle/>
          <a:p>
            <a:r>
              <a:rPr lang="en-US" dirty="0"/>
              <a:t>Step 7a: Count Number of Cases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C5DBC7-A3DC-4BC1-A97E-AE149B7C7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914525"/>
            <a:ext cx="11925300" cy="3028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651ADC-9C02-455C-BD53-377794FFFA7C}"/>
              </a:ext>
            </a:extLst>
          </p:cNvPr>
          <p:cNvSpPr txBox="1"/>
          <p:nvPr/>
        </p:nvSpPr>
        <p:spPr>
          <a:xfrm>
            <a:off x="7605132" y="5700480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96ABD7-4987-4D71-8F3A-C92E7112E4D9}"/>
              </a:ext>
            </a:extLst>
          </p:cNvPr>
          <p:cNvCxnSpPr>
            <a:stCxn id="6" idx="0"/>
          </p:cNvCxnSpPr>
          <p:nvPr/>
        </p:nvCxnSpPr>
        <p:spPr>
          <a:xfrm flipV="1">
            <a:off x="8679593" y="4936621"/>
            <a:ext cx="386349" cy="7638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774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1325563"/>
          </a:xfrm>
        </p:spPr>
        <p:txBody>
          <a:bodyPr/>
          <a:lstStyle/>
          <a:p>
            <a:r>
              <a:rPr lang="en-US" dirty="0"/>
              <a:t>Step 7b: Finalize Count Number of Cases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651ADC-9C02-455C-BD53-377794FFFA7C}"/>
              </a:ext>
            </a:extLst>
          </p:cNvPr>
          <p:cNvSpPr txBox="1"/>
          <p:nvPr/>
        </p:nvSpPr>
        <p:spPr>
          <a:xfrm>
            <a:off x="7605132" y="5700480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96ABD7-4987-4D71-8F3A-C92E7112E4D9}"/>
              </a:ext>
            </a:extLst>
          </p:cNvPr>
          <p:cNvCxnSpPr>
            <a:stCxn id="6" idx="0"/>
          </p:cNvCxnSpPr>
          <p:nvPr/>
        </p:nvCxnSpPr>
        <p:spPr>
          <a:xfrm flipV="1">
            <a:off x="8679593" y="4936621"/>
            <a:ext cx="386349" cy="7638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E36E1AF-ED8B-435E-B674-A14AF9287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2052637"/>
            <a:ext cx="1187767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4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1325563"/>
          </a:xfrm>
        </p:spPr>
        <p:txBody>
          <a:bodyPr/>
          <a:lstStyle/>
          <a:p>
            <a:r>
              <a:rPr lang="en-US" dirty="0"/>
              <a:t>Step 7c: Drop Count Column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651ADC-9C02-455C-BD53-377794FFFA7C}"/>
              </a:ext>
            </a:extLst>
          </p:cNvPr>
          <p:cNvSpPr txBox="1"/>
          <p:nvPr/>
        </p:nvSpPr>
        <p:spPr>
          <a:xfrm>
            <a:off x="7605132" y="5700480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96ABD7-4987-4D71-8F3A-C92E7112E4D9}"/>
              </a:ext>
            </a:extLst>
          </p:cNvPr>
          <p:cNvCxnSpPr>
            <a:stCxn id="6" idx="0"/>
          </p:cNvCxnSpPr>
          <p:nvPr/>
        </p:nvCxnSpPr>
        <p:spPr>
          <a:xfrm flipV="1">
            <a:off x="8679593" y="4936621"/>
            <a:ext cx="386349" cy="7638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39DB995-3AAB-42A0-9A1D-0E3264672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2066925"/>
            <a:ext cx="118967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95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792395"/>
          </a:xfrm>
        </p:spPr>
        <p:txBody>
          <a:bodyPr/>
          <a:lstStyle/>
          <a:p>
            <a:r>
              <a:rPr lang="en-US" dirty="0"/>
              <a:t>Step 8: Calculate Observed Rate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651ADC-9C02-455C-BD53-377794FFFA7C}"/>
              </a:ext>
            </a:extLst>
          </p:cNvPr>
          <p:cNvSpPr txBox="1"/>
          <p:nvPr/>
        </p:nvSpPr>
        <p:spPr>
          <a:xfrm>
            <a:off x="5163015" y="5910824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96ABD7-4987-4D71-8F3A-C92E7112E4D9}"/>
              </a:ext>
            </a:extLst>
          </p:cNvPr>
          <p:cNvCxnSpPr>
            <a:stCxn id="6" idx="0"/>
          </p:cNvCxnSpPr>
          <p:nvPr/>
        </p:nvCxnSpPr>
        <p:spPr>
          <a:xfrm flipV="1">
            <a:off x="6237476" y="5146965"/>
            <a:ext cx="386349" cy="7638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2CBA5C6-A264-44D0-A4FA-23B6C63A5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27" y="2476500"/>
            <a:ext cx="6448425" cy="952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075105-8B73-41E8-9008-DB6E37A9B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829" y="1068445"/>
            <a:ext cx="492442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14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792395"/>
          </a:xfrm>
        </p:spPr>
        <p:txBody>
          <a:bodyPr/>
          <a:lstStyle/>
          <a:p>
            <a:r>
              <a:rPr lang="en-US" dirty="0"/>
              <a:t>Step 9: Expected Rate Calculation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651ADC-9C02-455C-BD53-377794FFFA7C}"/>
              </a:ext>
            </a:extLst>
          </p:cNvPr>
          <p:cNvSpPr txBox="1"/>
          <p:nvPr/>
        </p:nvSpPr>
        <p:spPr>
          <a:xfrm>
            <a:off x="1048215" y="6123543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96ABD7-4987-4D71-8F3A-C92E7112E4D9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2122676" y="4795024"/>
            <a:ext cx="1612983" cy="13285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C89B524A-0003-4F82-BC9D-9A90165F4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38" y="1157520"/>
            <a:ext cx="11315700" cy="1143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70E0D9-8F63-4DEF-BB44-B4C83D35E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117" y="2605882"/>
            <a:ext cx="5503415" cy="33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13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1325563"/>
          </a:xfrm>
        </p:spPr>
        <p:txBody>
          <a:bodyPr/>
          <a:lstStyle/>
          <a:p>
            <a:r>
              <a:rPr lang="en-US" dirty="0"/>
              <a:t>Step 10: Create Dataframe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6B9748-32BC-4AB6-B861-9F08B7564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387" y="1690688"/>
            <a:ext cx="98012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79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1325563"/>
          </a:xfrm>
        </p:spPr>
        <p:txBody>
          <a:bodyPr/>
          <a:lstStyle/>
          <a:p>
            <a:r>
              <a:rPr lang="en-US" dirty="0"/>
              <a:t>Step 11a: Calculating Risk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D7486E-79DF-43A4-9F9A-0973259CB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24" y="1599985"/>
            <a:ext cx="11540351" cy="39756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B3C49C-9D87-4973-BADB-472519B583AD}"/>
              </a:ext>
            </a:extLst>
          </p:cNvPr>
          <p:cNvSpPr txBox="1"/>
          <p:nvPr/>
        </p:nvSpPr>
        <p:spPr>
          <a:xfrm>
            <a:off x="7036420" y="6308209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80D436-9F01-4CEA-9BF8-70926F264B3A}"/>
              </a:ext>
            </a:extLst>
          </p:cNvPr>
          <p:cNvCxnSpPr>
            <a:stCxn id="6" idx="0"/>
          </p:cNvCxnSpPr>
          <p:nvPr/>
        </p:nvCxnSpPr>
        <p:spPr>
          <a:xfrm flipV="1">
            <a:off x="8110881" y="5544350"/>
            <a:ext cx="386349" cy="7638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525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1325563"/>
          </a:xfrm>
        </p:spPr>
        <p:txBody>
          <a:bodyPr/>
          <a:lstStyle/>
          <a:p>
            <a:r>
              <a:rPr lang="en-US" dirty="0"/>
              <a:t>Step 11b: Calculating Sum of Risk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3C49C-9D87-4973-BADB-472519B583AD}"/>
              </a:ext>
            </a:extLst>
          </p:cNvPr>
          <p:cNvSpPr txBox="1"/>
          <p:nvPr/>
        </p:nvSpPr>
        <p:spPr>
          <a:xfrm>
            <a:off x="7058723" y="5931171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80D436-9F01-4CEA-9BF8-70926F264B3A}"/>
              </a:ext>
            </a:extLst>
          </p:cNvPr>
          <p:cNvCxnSpPr>
            <a:stCxn id="6" idx="0"/>
          </p:cNvCxnSpPr>
          <p:nvPr/>
        </p:nvCxnSpPr>
        <p:spPr>
          <a:xfrm flipV="1">
            <a:off x="8133184" y="5167312"/>
            <a:ext cx="386349" cy="7638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39E9EAB-7081-404F-8464-C3FD2B855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1724025"/>
            <a:ext cx="118967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49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1325563"/>
          </a:xfrm>
        </p:spPr>
        <p:txBody>
          <a:bodyPr/>
          <a:lstStyle/>
          <a:p>
            <a:r>
              <a:rPr lang="en-US" dirty="0"/>
              <a:t>Step 11c: Calculating Square Root of Risk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3C49C-9D87-4973-BADB-472519B583AD}"/>
              </a:ext>
            </a:extLst>
          </p:cNvPr>
          <p:cNvSpPr txBox="1"/>
          <p:nvPr/>
        </p:nvSpPr>
        <p:spPr>
          <a:xfrm>
            <a:off x="5345330" y="6122949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80D436-9F01-4CEA-9BF8-70926F264B3A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6419791" y="4538546"/>
            <a:ext cx="834192" cy="15844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5971D6B-14B7-45B9-A0E2-97108C26F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49" y="2667929"/>
            <a:ext cx="4933950" cy="1143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6AE39F-A7F8-473F-9424-4ACD6EA78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983" y="1450239"/>
            <a:ext cx="35052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44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727695"/>
          </a:xfrm>
        </p:spPr>
        <p:txBody>
          <a:bodyPr>
            <a:normAutofit fontScale="90000"/>
          </a:bodyPr>
          <a:lstStyle/>
          <a:p>
            <a:r>
              <a:rPr lang="en-US" dirty="0"/>
              <a:t>Step 12: Copy Square Root of Risk to df_t Dataframe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3C49C-9D87-4973-BADB-472519B583AD}"/>
              </a:ext>
            </a:extLst>
          </p:cNvPr>
          <p:cNvSpPr txBox="1"/>
          <p:nvPr/>
        </p:nvSpPr>
        <p:spPr>
          <a:xfrm>
            <a:off x="5345330" y="6122949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80D436-9F01-4CEA-9BF8-70926F264B3A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6419791" y="5352572"/>
            <a:ext cx="449360" cy="7703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C40A2991-4A6F-4A9C-8749-0C60B5935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99" y="1655907"/>
            <a:ext cx="5192751" cy="8831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384A12-C901-4BBE-9F06-F380D001D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345" y="1505427"/>
            <a:ext cx="6113156" cy="384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1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AC95-7942-4C4B-BD00-D509A43D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86572-CB70-4A59-9ADD-544B6E499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effectLst/>
                <a:latin typeface="+mj-lt"/>
              </a:rPr>
              <a:t>Nursing home and hospital administrators implement many initiatives to reduce falls.  This problem shows how these initiatives can be measured and evaluated.  </a:t>
            </a:r>
            <a:r>
              <a:rPr lang="en-US" b="1" i="0" dirty="0">
                <a:solidFill>
                  <a:srgbClr val="000000"/>
                </a:solidFill>
                <a:effectLst/>
                <a:latin typeface="+mj-lt"/>
              </a:rPr>
              <a:t>Prepare a risk-adjusted control chart for data on falls </a:t>
            </a:r>
            <a:r>
              <a:rPr lang="en-US" i="0" dirty="0">
                <a:solidFill>
                  <a:srgbClr val="000000"/>
                </a:solidFill>
                <a:effectLst/>
                <a:latin typeface="+mj-lt"/>
              </a:rPr>
              <a:t>in a nursing home.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035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727695"/>
          </a:xfrm>
        </p:spPr>
        <p:txBody>
          <a:bodyPr>
            <a:normAutofit/>
          </a:bodyPr>
          <a:lstStyle/>
          <a:p>
            <a:r>
              <a:rPr lang="en-US" dirty="0"/>
              <a:t>Step 13: Calculate Expected Deviation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3C49C-9D87-4973-BADB-472519B583AD}"/>
              </a:ext>
            </a:extLst>
          </p:cNvPr>
          <p:cNvSpPr txBox="1"/>
          <p:nvPr/>
        </p:nvSpPr>
        <p:spPr>
          <a:xfrm>
            <a:off x="5601808" y="5431573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80D436-9F01-4CEA-9BF8-70926F264B3A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6676269" y="4661196"/>
            <a:ext cx="449360" cy="7703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4397167-741F-47BA-A43A-4F37529C9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3" y="1863197"/>
            <a:ext cx="11402354" cy="269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41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en-US" dirty="0"/>
              <a:t>Step 14: Add T-Values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71C27D-0CFE-48FE-AAF3-BEFE23272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36" y="1689411"/>
            <a:ext cx="6316365" cy="1839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6B91A6-D9AD-428E-A7CA-6A54A26D0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541" y="1502625"/>
            <a:ext cx="5396018" cy="34959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389AC4-E8BB-465B-9966-1DB51CD35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7287" y="4602423"/>
            <a:ext cx="223742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97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en-US" dirty="0"/>
              <a:t>Step 15: Calculate UCL &amp; LCL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204D05-A601-4700-B4C6-55F671E9C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34" y="2452954"/>
            <a:ext cx="8055245" cy="14821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176FD3-2454-45E2-8A27-CFF187631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841" y="701820"/>
            <a:ext cx="2019184" cy="55729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743192-2F08-4CE5-90A4-798E5D82EC4C}"/>
              </a:ext>
            </a:extLst>
          </p:cNvPr>
          <p:cNvSpPr txBox="1"/>
          <p:nvPr/>
        </p:nvSpPr>
        <p:spPr>
          <a:xfrm>
            <a:off x="7162979" y="5905436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AF6B306-868E-44D4-AC4C-943DB090A1BA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8237440" y="4535089"/>
            <a:ext cx="1308004" cy="13703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073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en-US" dirty="0"/>
              <a:t>Step 16: Plot the Chart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9A4326-A291-4D7F-A3D1-EE4DB9CED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985" y="2003503"/>
            <a:ext cx="7239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7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79A90F3-2B3B-4736-9071-B8B03A7A4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423"/>
            <a:ext cx="10515600" cy="783451"/>
          </a:xfrm>
        </p:spPr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B51CE5-0473-4987-99A7-72A0E69A3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843" y="913462"/>
            <a:ext cx="5502314" cy="38827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F9C954-3842-4BAD-8B33-3E32C0C3554B}"/>
              </a:ext>
            </a:extLst>
          </p:cNvPr>
          <p:cNvSpPr txBox="1"/>
          <p:nvPr/>
        </p:nvSpPr>
        <p:spPr>
          <a:xfrm>
            <a:off x="1260088" y="5130723"/>
            <a:ext cx="10419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decline in the Observed Rate over time, shows the initiatives implemented by nursing home administrators to reduce the </a:t>
            </a:r>
          </a:p>
          <a:p>
            <a:r>
              <a:rPr lang="en-US" sz="2800" dirty="0"/>
              <a:t>number of falls is working </a:t>
            </a:r>
          </a:p>
        </p:txBody>
      </p:sp>
    </p:spTree>
    <p:extLst>
      <p:ext uri="{BB962C8B-B14F-4D97-AF65-F5344CB8AC3E}">
        <p14:creationId xmlns:p14="http://schemas.microsoft.com/office/powerpoint/2010/main" val="30072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FC744A9-87AE-4D7A-B689-AB7FEC87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1. Clean Provided Excel Data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C5F6A2-6A34-434F-A2DE-787D6D87A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907" y="1495363"/>
            <a:ext cx="6968815" cy="481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5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021"/>
          </a:xfrm>
        </p:spPr>
        <p:txBody>
          <a:bodyPr/>
          <a:lstStyle/>
          <a:p>
            <a:r>
              <a:rPr lang="en-US" dirty="0"/>
              <a:t>Step 2: Read File into Pandas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010AF0-BCD4-429B-BA73-28C9EB689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48" y="2105003"/>
            <a:ext cx="11325805" cy="216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3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021"/>
          </a:xfrm>
        </p:spPr>
        <p:txBody>
          <a:bodyPr/>
          <a:lstStyle/>
          <a:p>
            <a:r>
              <a:rPr lang="en-US" dirty="0"/>
              <a:t>Step 2a: Output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6A1E23-99F1-4589-8A03-E399D0ADE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634" y="1206964"/>
            <a:ext cx="5390731" cy="528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8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731" y="257486"/>
            <a:ext cx="10515600" cy="690363"/>
          </a:xfrm>
        </p:spPr>
        <p:txBody>
          <a:bodyPr>
            <a:normAutofit fontScale="90000"/>
          </a:bodyPr>
          <a:lstStyle/>
          <a:p>
            <a:r>
              <a:rPr lang="en-US" dirty="0"/>
              <a:t>Step 3: Drop Cases Column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C71481-A016-4668-87F6-D44546C8B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081" y="2640709"/>
            <a:ext cx="4743450" cy="771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712EB7-D2BC-409F-9F4C-E08AC90006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3051" y="407561"/>
            <a:ext cx="5167868" cy="600934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289D6C-4FE1-49FC-98B9-896DE49A3E45}"/>
              </a:ext>
            </a:extLst>
          </p:cNvPr>
          <p:cNvCxnSpPr>
            <a:stCxn id="3" idx="3"/>
          </p:cNvCxnSpPr>
          <p:nvPr/>
        </p:nvCxnSpPr>
        <p:spPr>
          <a:xfrm flipV="1">
            <a:off x="5494531" y="3026471"/>
            <a:ext cx="77852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43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021"/>
          </a:xfrm>
        </p:spPr>
        <p:txBody>
          <a:bodyPr/>
          <a:lstStyle/>
          <a:p>
            <a:r>
              <a:rPr lang="en-US" dirty="0"/>
              <a:t>Step 4: Transpose the Dataframe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2E7CA8-4B15-4F79-9EDB-F30009EA6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175" y="1640855"/>
            <a:ext cx="1015365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53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021"/>
          </a:xfrm>
        </p:spPr>
        <p:txBody>
          <a:bodyPr/>
          <a:lstStyle/>
          <a:p>
            <a:r>
              <a:rPr lang="en-US" dirty="0"/>
              <a:t>Step 5: Add Time Period Column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13DCED-EF19-460E-9A83-7CF44092D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5" y="1770140"/>
            <a:ext cx="110299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ED6C45-4FAF-43D3-801F-D17DA918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1325563"/>
          </a:xfrm>
        </p:spPr>
        <p:txBody>
          <a:bodyPr/>
          <a:lstStyle/>
          <a:p>
            <a:r>
              <a:rPr lang="en-US" dirty="0"/>
              <a:t>Step 6: Rename column names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EDF9C7-B5CE-4098-9A58-FFB433D79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2057400"/>
            <a:ext cx="11811000" cy="2743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A5E3CD7-FE71-4762-91D2-AAE6D77DA044}"/>
              </a:ext>
            </a:extLst>
          </p:cNvPr>
          <p:cNvSpPr txBox="1"/>
          <p:nvPr/>
        </p:nvSpPr>
        <p:spPr>
          <a:xfrm>
            <a:off x="7660888" y="5564459"/>
            <a:ext cx="21489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Partial output shown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B7E004-D0BB-465D-9EB0-30CED656F124}"/>
              </a:ext>
            </a:extLst>
          </p:cNvPr>
          <p:cNvCxnSpPr>
            <a:stCxn id="6" idx="0"/>
          </p:cNvCxnSpPr>
          <p:nvPr/>
        </p:nvCxnSpPr>
        <p:spPr>
          <a:xfrm flipV="1">
            <a:off x="8735349" y="4800600"/>
            <a:ext cx="386349" cy="7638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64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258</Words>
  <Application>Microsoft Office PowerPoint</Application>
  <PresentationFormat>Widescreen</PresentationFormat>
  <Paragraphs>47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Problem</vt:lpstr>
      <vt:lpstr>Step 1. Clean Provided Excel Data  </vt:lpstr>
      <vt:lpstr>Step 2: Read File into Pandas</vt:lpstr>
      <vt:lpstr>Step 2a: Output</vt:lpstr>
      <vt:lpstr>Step 3: Drop Cases Column</vt:lpstr>
      <vt:lpstr>Step 4: Transpose the Dataframe</vt:lpstr>
      <vt:lpstr>Step 5: Add Time Period Column</vt:lpstr>
      <vt:lpstr>Step 6: Rename column names</vt:lpstr>
      <vt:lpstr>Step 7a: Count Number of Cases</vt:lpstr>
      <vt:lpstr>Step 7b: Finalize Count Number of Cases</vt:lpstr>
      <vt:lpstr>Step 7c: Drop Count Column</vt:lpstr>
      <vt:lpstr>Step 8: Calculate Observed Rate</vt:lpstr>
      <vt:lpstr>Step 9: Expected Rate Calculation</vt:lpstr>
      <vt:lpstr>Step 10: Create Dataframe</vt:lpstr>
      <vt:lpstr>Step 11a: Calculating Risk</vt:lpstr>
      <vt:lpstr>Step 11b: Calculating Sum of Risk</vt:lpstr>
      <vt:lpstr>Step 11c: Calculating Square Root of Risk</vt:lpstr>
      <vt:lpstr>Step 12: Copy Square Root of Risk to df_t Dataframe</vt:lpstr>
      <vt:lpstr>Step 13: Calculate Expected Deviation</vt:lpstr>
      <vt:lpstr>Step 14: Add T-Values</vt:lpstr>
      <vt:lpstr>Step 15: Calculate UCL &amp; LCL</vt:lpstr>
      <vt:lpstr>Step 16: Plot the Chart</vt:lpstr>
      <vt:lpstr>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Uriyo</dc:creator>
  <cp:lastModifiedBy>Maria Uriyo</cp:lastModifiedBy>
  <cp:revision>124</cp:revision>
  <dcterms:created xsi:type="dcterms:W3CDTF">2020-09-15T06:16:09Z</dcterms:created>
  <dcterms:modified xsi:type="dcterms:W3CDTF">2020-10-20T04:08:52Z</dcterms:modified>
</cp:coreProperties>
</file>