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1"/>
  </p:notesMasterIdLst>
  <p:sldIdLst>
    <p:sldId id="303" r:id="rId2"/>
    <p:sldId id="294" r:id="rId3"/>
    <p:sldId id="295" r:id="rId4"/>
    <p:sldId id="296" r:id="rId5"/>
    <p:sldId id="297" r:id="rId6"/>
    <p:sldId id="299" r:id="rId7"/>
    <p:sldId id="300" r:id="rId8"/>
    <p:sldId id="301" r:id="rId9"/>
    <p:sldId id="302" r:id="rId10"/>
    <p:sldId id="298" r:id="rId11"/>
    <p:sldId id="257" r:id="rId12"/>
    <p:sldId id="258" r:id="rId13"/>
    <p:sldId id="273" r:id="rId14"/>
    <p:sldId id="277" r:id="rId15"/>
    <p:sldId id="274" r:id="rId16"/>
    <p:sldId id="281" r:id="rId17"/>
    <p:sldId id="285" r:id="rId18"/>
    <p:sldId id="283" r:id="rId19"/>
    <p:sldId id="275" r:id="rId20"/>
    <p:sldId id="286" r:id="rId21"/>
    <p:sldId id="287" r:id="rId22"/>
    <p:sldId id="288" r:id="rId23"/>
    <p:sldId id="304" r:id="rId24"/>
    <p:sldId id="270" r:id="rId25"/>
    <p:sldId id="289" r:id="rId26"/>
    <p:sldId id="290" r:id="rId27"/>
    <p:sldId id="292" r:id="rId28"/>
    <p:sldId id="293" r:id="rId29"/>
    <p:sldId id="305" r:id="rId3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EB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27" autoAdjust="0"/>
    <p:restoredTop sz="90929"/>
  </p:normalViewPr>
  <p:slideViewPr>
    <p:cSldViewPr>
      <p:cViewPr varScale="1">
        <p:scale>
          <a:sx n="85" d="100"/>
          <a:sy n="85" d="100"/>
        </p:scale>
        <p:origin x="133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4403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4403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403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403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4403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AEDF3E0-9FFA-4D8E-9CF2-613758959F8A}" type="slidenum">
              <a:rPr lang="en-US" altLang="en-US"/>
              <a:pPr/>
              <a:t>‹#›</a:t>
            </a:fld>
            <a:endParaRPr lang="en-US" altLang="en-US"/>
          </a:p>
        </p:txBody>
      </p:sp>
    </p:spTree>
    <p:extLst>
      <p:ext uri="{BB962C8B-B14F-4D97-AF65-F5344CB8AC3E}">
        <p14:creationId xmlns:p14="http://schemas.microsoft.com/office/powerpoint/2010/main" val="98724960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slides were organized by Dr. Alemi.  </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BC9CA3DE-F054-4279-AD1E-75CF0FCB9BEE}" type="slidenum">
              <a:rPr lang="en-US" smtClean="0"/>
              <a:t>1</a:t>
            </a:fld>
            <a:endParaRPr lang="en-US" dirty="0"/>
          </a:p>
        </p:txBody>
      </p:sp>
    </p:spTree>
    <p:extLst>
      <p:ext uri="{BB962C8B-B14F-4D97-AF65-F5344CB8AC3E}">
        <p14:creationId xmlns:p14="http://schemas.microsoft.com/office/powerpoint/2010/main" val="20835726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Surprisingly one of the ways that works well is physician profiling and benchmarked feedback </a:t>
            </a:r>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10</a:t>
            </a:fld>
            <a:endParaRPr lang="en-US" altLang="en-US"/>
          </a:p>
        </p:txBody>
      </p:sp>
    </p:spTree>
    <p:extLst>
      <p:ext uri="{BB962C8B-B14F-4D97-AF65-F5344CB8AC3E}">
        <p14:creationId xmlns:p14="http://schemas.microsoft.com/office/powerpoint/2010/main" val="2760927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It Is Not Enough to Be Right. So Advances in measurement of severity, of health status, of patient satisfaction, and data balancing  have led to more accurate evaluation of performance of clinicians. Now what. Suppose you have benchmarked data, presentation matters.  Remaining slides talk about how to organize your presentation</a:t>
            </a:r>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11</a:t>
            </a:fld>
            <a:endParaRPr lang="en-US" altLang="en-US"/>
          </a:p>
        </p:txBody>
      </p:sp>
    </p:spTree>
    <p:extLst>
      <p:ext uri="{BB962C8B-B14F-4D97-AF65-F5344CB8AC3E}">
        <p14:creationId xmlns:p14="http://schemas.microsoft.com/office/powerpoint/2010/main" val="2956860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You Are In for Surprises. Identify and characterize differences in practice style could lead to lots of conflicts.  People care about their performance and judging a person’s performance could be problematic</a:t>
            </a:r>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12</a:t>
            </a:fld>
            <a:endParaRPr lang="en-US" altLang="en-US"/>
          </a:p>
        </p:txBody>
      </p:sp>
    </p:spTree>
    <p:extLst>
      <p:ext uri="{BB962C8B-B14F-4D97-AF65-F5344CB8AC3E}">
        <p14:creationId xmlns:p14="http://schemas.microsoft.com/office/powerpoint/2010/main" val="38292629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sz="1200" dirty="0" smtClean="0">
                <a:solidFill>
                  <a:srgbClr val="000000"/>
                </a:solidFill>
                <a:latin typeface="Arial" panose="020B0604020202020204" pitchFamily="34" charset="0"/>
                <a:cs typeface="Arial" panose="020B0604020202020204" pitchFamily="34" charset="0"/>
              </a:rPr>
              <a:t>There is no one way to do this—but there are better ways and worse ways. The answer that's best for you depends on who your audience is and how they'll use the information.</a:t>
            </a:r>
          </a:p>
          <a:p>
            <a:pPr>
              <a:lnSpc>
                <a:spcPct val="90000"/>
              </a:lnSpc>
            </a:pPr>
            <a:endParaRPr lang="en-US" altLang="en-US" sz="1200" dirty="0" smtClean="0">
              <a:solidFill>
                <a:srgbClr val="000000"/>
              </a:solidFill>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13</a:t>
            </a:fld>
            <a:endParaRPr lang="en-US" altLang="en-US"/>
          </a:p>
        </p:txBody>
      </p:sp>
    </p:spTree>
    <p:extLst>
      <p:ext uri="{BB962C8B-B14F-4D97-AF65-F5344CB8AC3E}">
        <p14:creationId xmlns:p14="http://schemas.microsoft.com/office/powerpoint/2010/main" val="25268848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sz="1200" dirty="0" smtClean="0">
                <a:solidFill>
                  <a:srgbClr val="000000"/>
                </a:solidFill>
                <a:latin typeface="Arial" panose="020B0604020202020204" pitchFamily="34" charset="0"/>
                <a:cs typeface="Arial" panose="020B0604020202020204" pitchFamily="34" charset="0"/>
              </a:rPr>
              <a:t>Data cannot be presented in a vacuum.  Give the background. Tell about assumptions.  Talk about limitations.  </a:t>
            </a:r>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14</a:t>
            </a:fld>
            <a:endParaRPr lang="en-US" altLang="en-US"/>
          </a:p>
        </p:txBody>
      </p:sp>
    </p:spTree>
    <p:extLst>
      <p:ext uri="{BB962C8B-B14F-4D97-AF65-F5344CB8AC3E}">
        <p14:creationId xmlns:p14="http://schemas.microsoft.com/office/powerpoint/2010/main" val="4282733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smtClean="0"/>
              <a:t>Check your data against the report, make sure that there are no mistakes in the report you are providing the sponsor. Check for grammar and spelling.  Check that the average across the various reports are calculated accurately.  Data entry errors occur quite often. </a:t>
            </a:r>
          </a:p>
          <a:p>
            <a:r>
              <a:rPr lang="en-US" altLang="en-US" sz="1200" dirty="0" smtClean="0">
                <a:solidFill>
                  <a:srgbClr val="000000"/>
                </a:solidFill>
                <a:latin typeface="Arial" panose="020B0604020202020204" pitchFamily="34" charset="0"/>
                <a:cs typeface="Arial" panose="020B0604020202020204" pitchFamily="34" charset="0"/>
              </a:rPr>
              <a:t> </a:t>
            </a:r>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15</a:t>
            </a:fld>
            <a:endParaRPr lang="en-US" altLang="en-US"/>
          </a:p>
        </p:txBody>
      </p:sp>
    </p:spTree>
    <p:extLst>
      <p:ext uri="{BB962C8B-B14F-4D97-AF65-F5344CB8AC3E}">
        <p14:creationId xmlns:p14="http://schemas.microsoft.com/office/powerpoint/2010/main" val="23942479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sz="1200" dirty="0" smtClean="0">
                <a:solidFill>
                  <a:srgbClr val="000000"/>
                </a:solidFill>
                <a:latin typeface="Arial" panose="020B0604020202020204" pitchFamily="34" charset="0"/>
                <a:cs typeface="Arial" panose="020B0604020202020204" pitchFamily="34" charset="0"/>
              </a:rPr>
              <a:t>Can the target audience understand it. Is it using the terminology they use.  Is it presented in ways that they can quote it. Don’t get focused on statistics and methods when your audience is more interested in findings.</a:t>
            </a:r>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16</a:t>
            </a:fld>
            <a:endParaRPr lang="en-US" altLang="en-US"/>
          </a:p>
        </p:txBody>
      </p:sp>
    </p:spTree>
    <p:extLst>
      <p:ext uri="{BB962C8B-B14F-4D97-AF65-F5344CB8AC3E}">
        <p14:creationId xmlns:p14="http://schemas.microsoft.com/office/powerpoint/2010/main" val="6197454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smtClean="0">
                <a:solidFill>
                  <a:srgbClr val="000000"/>
                </a:solidFill>
                <a:latin typeface="Arial" panose="020B0604020202020204" pitchFamily="34" charset="0"/>
                <a:cs typeface="Arial" panose="020B0604020202020204" pitchFamily="34" charset="0"/>
              </a:rPr>
              <a:t>Can they navigate through the materials to find the information they want.  Can they see their own personalized benchmarks? </a:t>
            </a:r>
          </a:p>
          <a:p>
            <a:endParaRPr lang="en-US" altLang="en-US" sz="1200" dirty="0" smtClean="0"/>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17</a:t>
            </a:fld>
            <a:endParaRPr lang="en-US" altLang="en-US"/>
          </a:p>
        </p:txBody>
      </p:sp>
    </p:spTree>
    <p:extLst>
      <p:ext uri="{BB962C8B-B14F-4D97-AF65-F5344CB8AC3E}">
        <p14:creationId xmlns:p14="http://schemas.microsoft.com/office/powerpoint/2010/main" val="1258644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smtClean="0">
                <a:solidFill>
                  <a:srgbClr val="000000"/>
                </a:solidFill>
                <a:latin typeface="Arial" panose="020B0604020202020204" pitchFamily="34" charset="0"/>
                <a:cs typeface="Arial" panose="020B0604020202020204" pitchFamily="34" charset="0"/>
              </a:rPr>
              <a:t>Is the audience interested in your content. Think through the appropriateness of the presentation for the audience.  Think through how and why the audience will be interested in the points you are making.  Focus on their interest. Think through if the audience can re-use your materials for their own personal purposes. Think through if the presentation or supplemental material is detailed enough  and personalized so that each audience member can use the information to act. </a:t>
            </a:r>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18</a:t>
            </a:fld>
            <a:endParaRPr lang="en-US" altLang="en-US"/>
          </a:p>
        </p:txBody>
      </p:sp>
    </p:spTree>
    <p:extLst>
      <p:ext uri="{BB962C8B-B14F-4D97-AF65-F5344CB8AC3E}">
        <p14:creationId xmlns:p14="http://schemas.microsoft.com/office/powerpoint/2010/main" val="13540761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Release information early enough so that the audience can review it ahead of time.  Schedule</a:t>
            </a:r>
            <a:r>
              <a:rPr lang="en-US" altLang="en-US" baseline="0" dirty="0" smtClean="0"/>
              <a:t> your presentation and send the auxiliary information ahead of time.</a:t>
            </a:r>
            <a:endParaRPr lang="en-US" altLang="en-US" dirty="0" smtClean="0"/>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19</a:t>
            </a:fld>
            <a:endParaRPr lang="en-US" altLang="en-US"/>
          </a:p>
        </p:txBody>
      </p:sp>
    </p:spTree>
    <p:extLst>
      <p:ext uri="{BB962C8B-B14F-4D97-AF65-F5344CB8AC3E}">
        <p14:creationId xmlns:p14="http://schemas.microsoft.com/office/powerpoint/2010/main" val="9661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Practice patterns are habits and these habits do not change easily with information.  A great deal more is needed.  Go into your presentation knowing well that providing information is not enough to change practice patterns. </a:t>
            </a:r>
            <a:endParaRPr lang="en-US" dirty="0" smtClean="0"/>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2</a:t>
            </a:fld>
            <a:endParaRPr lang="en-US" altLang="en-US"/>
          </a:p>
        </p:txBody>
      </p:sp>
    </p:spTree>
    <p:extLst>
      <p:ext uri="{BB962C8B-B14F-4D97-AF65-F5344CB8AC3E}">
        <p14:creationId xmlns:p14="http://schemas.microsoft.com/office/powerpoint/2010/main" val="2156590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Choose a medium that enhances the message. </a:t>
            </a:r>
            <a:r>
              <a:rPr lang="en-US" altLang="en-US" dirty="0" smtClean="0">
                <a:solidFill>
                  <a:srgbClr val="000000"/>
                </a:solidFill>
                <a:latin typeface="Arial" panose="020B0604020202020204" pitchFamily="34" charset="0"/>
                <a:cs typeface="Arial" panose="020B0604020202020204" pitchFamily="34" charset="0"/>
              </a:rPr>
              <a:t>The medium shapes the message.  It matters if you report in person, online, with or without a video, on paper and so on.  </a:t>
            </a:r>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20</a:t>
            </a:fld>
            <a:endParaRPr lang="en-US" altLang="en-US"/>
          </a:p>
        </p:txBody>
      </p:sp>
    </p:spTree>
    <p:extLst>
      <p:ext uri="{BB962C8B-B14F-4D97-AF65-F5344CB8AC3E}">
        <p14:creationId xmlns:p14="http://schemas.microsoft.com/office/powerpoint/2010/main" val="19281470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Understand that information has a life of its own</a:t>
            </a:r>
          </a:p>
          <a:p>
            <a:pPr lvl="1"/>
            <a:r>
              <a:rPr lang="en-US" altLang="en-US" dirty="0" smtClean="0"/>
              <a:t>Provide support for interpretation of information</a:t>
            </a:r>
          </a:p>
          <a:p>
            <a:pPr lvl="1"/>
            <a:r>
              <a:rPr lang="en-US" altLang="en-US" dirty="0" smtClean="0"/>
              <a:t>Indicate limitations</a:t>
            </a:r>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21</a:t>
            </a:fld>
            <a:endParaRPr lang="en-US" altLang="en-US"/>
          </a:p>
        </p:txBody>
      </p:sp>
    </p:spTree>
    <p:extLst>
      <p:ext uri="{BB962C8B-B14F-4D97-AF65-F5344CB8AC3E}">
        <p14:creationId xmlns:p14="http://schemas.microsoft.com/office/powerpoint/2010/main" val="32054054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sz="1200" dirty="0" smtClean="0"/>
              <a:t>Go through introductions. If you do not explicitly do so, they will interrupt you and introduce themselves and their accomplishments.</a:t>
            </a:r>
          </a:p>
          <a:p>
            <a:pPr>
              <a:lnSpc>
                <a:spcPct val="90000"/>
              </a:lnSpc>
            </a:pPr>
            <a:endParaRPr lang="en-US" altLang="en-US" sz="1200" dirty="0" smtClean="0"/>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22</a:t>
            </a:fld>
            <a:endParaRPr lang="en-US" altLang="en-US"/>
          </a:p>
        </p:txBody>
      </p:sp>
    </p:spTree>
    <p:extLst>
      <p:ext uri="{BB962C8B-B14F-4D97-AF65-F5344CB8AC3E}">
        <p14:creationId xmlns:p14="http://schemas.microsoft.com/office/powerpoint/2010/main" val="33205811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sz="1200" dirty="0" smtClean="0"/>
              <a:t>After introductions, start with the patient’s view.  Use recorded patient comments or quotes to motivate the meeting</a:t>
            </a:r>
          </a:p>
          <a:p>
            <a:pPr>
              <a:lnSpc>
                <a:spcPct val="90000"/>
              </a:lnSpc>
            </a:pPr>
            <a:endParaRPr lang="en-US" altLang="en-US" sz="1200" dirty="0" smtClean="0"/>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23</a:t>
            </a:fld>
            <a:endParaRPr lang="en-US" altLang="en-US"/>
          </a:p>
        </p:txBody>
      </p:sp>
    </p:spTree>
    <p:extLst>
      <p:ext uri="{BB962C8B-B14F-4D97-AF65-F5344CB8AC3E}">
        <p14:creationId xmlns:p14="http://schemas.microsoft.com/office/powerpoint/2010/main" val="16255228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sz="1200" dirty="0" smtClean="0"/>
              <a:t>Make it clear that the benchmarking data are confidential. </a:t>
            </a:r>
          </a:p>
          <a:p>
            <a:pPr>
              <a:lnSpc>
                <a:spcPct val="90000"/>
              </a:lnSpc>
            </a:pPr>
            <a:endParaRPr lang="en-US" altLang="en-US" sz="1200" dirty="0" smtClean="0"/>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24</a:t>
            </a:fld>
            <a:endParaRPr lang="en-US" altLang="en-US"/>
          </a:p>
        </p:txBody>
      </p:sp>
    </p:spTree>
    <p:extLst>
      <p:ext uri="{BB962C8B-B14F-4D97-AF65-F5344CB8AC3E}">
        <p14:creationId xmlns:p14="http://schemas.microsoft.com/office/powerpoint/2010/main" val="22349074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sz="1200" dirty="0" smtClean="0"/>
              <a:t>Acknowledge the limitation of the study.  Take time to highlight the limitations and warn about reading too much into the data </a:t>
            </a:r>
          </a:p>
          <a:p>
            <a:pPr>
              <a:lnSpc>
                <a:spcPct val="90000"/>
              </a:lnSpc>
            </a:pPr>
            <a:endParaRPr lang="en-US" altLang="en-US" sz="1200" dirty="0" smtClean="0"/>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25</a:t>
            </a:fld>
            <a:endParaRPr lang="en-US" altLang="en-US"/>
          </a:p>
        </p:txBody>
      </p:sp>
    </p:spTree>
    <p:extLst>
      <p:ext uri="{BB962C8B-B14F-4D97-AF65-F5344CB8AC3E}">
        <p14:creationId xmlns:p14="http://schemas.microsoft.com/office/powerpoint/2010/main" val="15692540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sz="1200" dirty="0" smtClean="0"/>
              <a:t>Present the data and not your conclusions.  Let the audience articulate the conclusions.  Let the audience put the conclusions in words. Explicitly ask for the audience’s evaluation of the data after each section of the report is presented.  Allow the sponsor to talk about the data.  You are presenting the data, let them articulate the findings and conclusions that should be derived from the data.</a:t>
            </a:r>
          </a:p>
          <a:p>
            <a:pPr>
              <a:lnSpc>
                <a:spcPct val="90000"/>
              </a:lnSpc>
            </a:pPr>
            <a:endParaRPr lang="en-US" altLang="en-US" sz="1200" dirty="0" smtClean="0"/>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26</a:t>
            </a:fld>
            <a:endParaRPr lang="en-US" altLang="en-US"/>
          </a:p>
        </p:txBody>
      </p:sp>
    </p:spTree>
    <p:extLst>
      <p:ext uri="{BB962C8B-B14F-4D97-AF65-F5344CB8AC3E}">
        <p14:creationId xmlns:p14="http://schemas.microsoft.com/office/powerpoint/2010/main" val="32780149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sz="1200" dirty="0" smtClean="0"/>
              <a:t>DO NOT defend your report.  If someone criticizes the report, accept it and acknowledge it.  </a:t>
            </a:r>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27</a:t>
            </a:fld>
            <a:endParaRPr lang="en-US" altLang="en-US"/>
          </a:p>
        </p:txBody>
      </p:sp>
    </p:spTree>
    <p:extLst>
      <p:ext uri="{BB962C8B-B14F-4D97-AF65-F5344CB8AC3E}">
        <p14:creationId xmlns:p14="http://schemas.microsoft.com/office/powerpoint/2010/main" val="3262402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sz="1200" dirty="0" smtClean="0"/>
              <a:t>Thank the sponsor for their time and effort.</a:t>
            </a:r>
            <a:r>
              <a:rPr lang="en-US" altLang="en-US" sz="1200" baseline="0" dirty="0" smtClean="0"/>
              <a:t>  </a:t>
            </a:r>
            <a:endParaRPr lang="en-US" altLang="en-US" sz="1200" dirty="0" smtClean="0"/>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28</a:t>
            </a:fld>
            <a:endParaRPr lang="en-US" altLang="en-US"/>
          </a:p>
        </p:txBody>
      </p:sp>
    </p:spTree>
    <p:extLst>
      <p:ext uri="{BB962C8B-B14F-4D97-AF65-F5344CB8AC3E}">
        <p14:creationId xmlns:p14="http://schemas.microsoft.com/office/powerpoint/2010/main" val="34481561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take home lesson is that presentation</a:t>
            </a:r>
            <a:r>
              <a:rPr lang="en-US" baseline="0" dirty="0" smtClean="0"/>
              <a:t> matters.  Make sure that your presentation focuses on data and not conclusions.  </a:t>
            </a:r>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29</a:t>
            </a:fld>
            <a:endParaRPr lang="en-US" altLang="en-US"/>
          </a:p>
        </p:txBody>
      </p:sp>
    </p:spTree>
    <p:extLst>
      <p:ext uri="{BB962C8B-B14F-4D97-AF65-F5344CB8AC3E}">
        <p14:creationId xmlns:p14="http://schemas.microsoft.com/office/powerpoint/2010/main" val="241234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There is</a:t>
            </a:r>
            <a:r>
              <a:rPr lang="en-US" altLang="en-US" baseline="0" dirty="0" smtClean="0"/>
              <a:t> </a:t>
            </a:r>
            <a:r>
              <a:rPr lang="en-US" altLang="en-US" dirty="0" smtClean="0"/>
              <a:t>scant evidence that Traditional Forms of Continuing Medical Education work in changing practice patterns</a:t>
            </a:r>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3</a:t>
            </a:fld>
            <a:endParaRPr lang="en-US" altLang="en-US"/>
          </a:p>
        </p:txBody>
      </p:sp>
    </p:spTree>
    <p:extLst>
      <p:ext uri="{BB962C8B-B14F-4D97-AF65-F5344CB8AC3E}">
        <p14:creationId xmlns:p14="http://schemas.microsoft.com/office/powerpoint/2010/main" val="2727230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Clinical Practice Guidelines are Remarkably unsuccessful in influencing physicians practices much less changing patient outcomes</a:t>
            </a:r>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4</a:t>
            </a:fld>
            <a:endParaRPr lang="en-US" altLang="en-US"/>
          </a:p>
        </p:txBody>
      </p:sp>
    </p:spTree>
    <p:extLst>
      <p:ext uri="{BB962C8B-B14F-4D97-AF65-F5344CB8AC3E}">
        <p14:creationId xmlns:p14="http://schemas.microsoft.com/office/powerpoint/2010/main" val="3259055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Academic Detailing is  effective in changing practice patterns in virtually every study in which it was used</a:t>
            </a:r>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5</a:t>
            </a:fld>
            <a:endParaRPr lang="en-US" altLang="en-US"/>
          </a:p>
        </p:txBody>
      </p:sp>
    </p:spTree>
    <p:extLst>
      <p:ext uri="{BB962C8B-B14F-4D97-AF65-F5344CB8AC3E}">
        <p14:creationId xmlns:p14="http://schemas.microsoft.com/office/powerpoint/2010/main" val="3994426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Administrative Interventions such as second opinion or utilization review are not effective in reducing overall cost.  </a:t>
            </a:r>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6</a:t>
            </a:fld>
            <a:endParaRPr lang="en-US" altLang="en-US"/>
          </a:p>
        </p:txBody>
      </p:sp>
    </p:spTree>
    <p:extLst>
      <p:ext uri="{BB962C8B-B14F-4D97-AF65-F5344CB8AC3E}">
        <p14:creationId xmlns:p14="http://schemas.microsoft.com/office/powerpoint/2010/main" val="1110940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Financial Incentives are effective. Observational and randomized studies suggest a large impact.</a:t>
            </a:r>
          </a:p>
          <a:p>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7</a:t>
            </a:fld>
            <a:endParaRPr lang="en-US" altLang="en-US"/>
          </a:p>
        </p:txBody>
      </p:sp>
    </p:spTree>
    <p:extLst>
      <p:ext uri="{BB962C8B-B14F-4D97-AF65-F5344CB8AC3E}">
        <p14:creationId xmlns:p14="http://schemas.microsoft.com/office/powerpoint/2010/main" val="23146165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Changing the patient is effective in changing clinician’s practice</a:t>
            </a:r>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8</a:t>
            </a:fld>
            <a:endParaRPr lang="en-US" altLang="en-US"/>
          </a:p>
        </p:txBody>
      </p:sp>
    </p:spTree>
    <p:extLst>
      <p:ext uri="{BB962C8B-B14F-4D97-AF65-F5344CB8AC3E}">
        <p14:creationId xmlns:p14="http://schemas.microsoft.com/office/powerpoint/2010/main" val="37629733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Just in Time Reminders and computer alerts have limited success.  Many clinicians turn off these reminders</a:t>
            </a:r>
            <a:endParaRPr lang="en-US" dirty="0"/>
          </a:p>
        </p:txBody>
      </p:sp>
      <p:sp>
        <p:nvSpPr>
          <p:cNvPr id="4" name="Slide Number Placeholder 3"/>
          <p:cNvSpPr>
            <a:spLocks noGrp="1"/>
          </p:cNvSpPr>
          <p:nvPr>
            <p:ph type="sldNum" sz="quarter" idx="10"/>
          </p:nvPr>
        </p:nvSpPr>
        <p:spPr/>
        <p:txBody>
          <a:bodyPr/>
          <a:lstStyle/>
          <a:p>
            <a:fld id="{4AEDF3E0-9FFA-4D8E-9CF2-613758959F8A}" type="slidenum">
              <a:rPr lang="en-US" altLang="en-US" smtClean="0"/>
              <a:pPr/>
              <a:t>9</a:t>
            </a:fld>
            <a:endParaRPr lang="en-US" altLang="en-US"/>
          </a:p>
        </p:txBody>
      </p:sp>
    </p:spTree>
    <p:extLst>
      <p:ext uri="{BB962C8B-B14F-4D97-AF65-F5344CB8AC3E}">
        <p14:creationId xmlns:p14="http://schemas.microsoft.com/office/powerpoint/2010/main" val="10169785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9476" name="Rectangle 20"/>
          <p:cNvSpPr>
            <a:spLocks noGrp="1" noChangeArrowheads="1"/>
          </p:cNvSpPr>
          <p:nvPr>
            <p:ph type="ctrTitle"/>
          </p:nvPr>
        </p:nvSpPr>
        <p:spPr>
          <a:xfrm>
            <a:off x="914400" y="2133600"/>
            <a:ext cx="7315200" cy="1600200"/>
          </a:xfrm>
        </p:spPr>
        <p:txBody>
          <a:bodyPr/>
          <a:lstStyle>
            <a:lvl1pPr algn="l">
              <a:defRPr/>
            </a:lvl1pPr>
          </a:lstStyle>
          <a:p>
            <a:pPr lvl="0"/>
            <a:r>
              <a:rPr lang="en-US" altLang="en-US" noProof="0" smtClean="0"/>
              <a:t>Click to edit Master title style</a:t>
            </a:r>
          </a:p>
        </p:txBody>
      </p:sp>
      <p:sp>
        <p:nvSpPr>
          <p:cNvPr id="19477" name="Rectangle 21"/>
          <p:cNvSpPr>
            <a:spLocks noGrp="1" noChangeArrowheads="1"/>
          </p:cNvSpPr>
          <p:nvPr>
            <p:ph type="subTitle" idx="1"/>
          </p:nvPr>
        </p:nvSpPr>
        <p:spPr>
          <a:xfrm>
            <a:off x="1371600" y="4267200"/>
            <a:ext cx="6400800" cy="1752600"/>
          </a:xfrm>
        </p:spPr>
        <p:txBody>
          <a:bodyPr/>
          <a:lstStyle>
            <a:lvl1pPr marL="0" indent="0">
              <a:buFontTx/>
              <a:buNone/>
              <a:defRPr/>
            </a:lvl1pPr>
          </a:lstStyle>
          <a:p>
            <a:pPr lvl="0"/>
            <a:r>
              <a:rPr lang="en-US" altLang="en-US" noProof="0" smtClean="0"/>
              <a:t>Click to edit Master subtitle style</a:t>
            </a:r>
          </a:p>
        </p:txBody>
      </p:sp>
      <p:sp>
        <p:nvSpPr>
          <p:cNvPr id="19478" name="Rectangle 22"/>
          <p:cNvSpPr>
            <a:spLocks noGrp="1" noChangeArrowheads="1"/>
          </p:cNvSpPr>
          <p:nvPr>
            <p:ph type="dt" sz="half" idx="2"/>
          </p:nvPr>
        </p:nvSpPr>
        <p:spPr>
          <a:xfrm>
            <a:off x="1371600" y="6248400"/>
            <a:ext cx="1905000" cy="457200"/>
          </a:xfrm>
        </p:spPr>
        <p:txBody>
          <a:bodyPr/>
          <a:lstStyle>
            <a:lvl1pPr>
              <a:defRPr/>
            </a:lvl1pPr>
          </a:lstStyle>
          <a:p>
            <a:endParaRPr lang="en-US" altLang="en-US"/>
          </a:p>
        </p:txBody>
      </p:sp>
      <p:sp>
        <p:nvSpPr>
          <p:cNvPr id="19479" name="Rectangle 23"/>
          <p:cNvSpPr>
            <a:spLocks noGrp="1" noChangeArrowheads="1"/>
          </p:cNvSpPr>
          <p:nvPr>
            <p:ph type="ftr" sz="quarter" idx="3"/>
          </p:nvPr>
        </p:nvSpPr>
        <p:spPr>
          <a:xfrm>
            <a:off x="3733800" y="6248400"/>
            <a:ext cx="2895600" cy="457200"/>
          </a:xfrm>
        </p:spPr>
        <p:txBody>
          <a:bodyPr/>
          <a:lstStyle>
            <a:lvl1pPr>
              <a:defRPr/>
            </a:lvl1pPr>
          </a:lstStyle>
          <a:p>
            <a:endParaRPr lang="en-US" altLang="en-US"/>
          </a:p>
        </p:txBody>
      </p:sp>
      <p:sp>
        <p:nvSpPr>
          <p:cNvPr id="19480" name="Rectangle 24"/>
          <p:cNvSpPr>
            <a:spLocks noGrp="1" noChangeArrowheads="1"/>
          </p:cNvSpPr>
          <p:nvPr>
            <p:ph type="sldNum" sz="quarter" idx="4"/>
          </p:nvPr>
        </p:nvSpPr>
        <p:spPr>
          <a:xfrm>
            <a:off x="7086600" y="6248400"/>
            <a:ext cx="1905000" cy="457200"/>
          </a:xfrm>
        </p:spPr>
        <p:txBody>
          <a:bodyPr/>
          <a:lstStyle>
            <a:lvl1pPr>
              <a:defRPr/>
            </a:lvl1pPr>
          </a:lstStyle>
          <a:p>
            <a:fld id="{0D7688B5-23AA-4010-914B-7E6205BD321B}" type="slidenum">
              <a:rPr lang="en-US" altLang="en-US"/>
              <a:pPr/>
              <a:t>‹#›</a:t>
            </a:fld>
            <a:endParaRPr lang="en-US" altLang="en-US"/>
          </a:p>
        </p:txBody>
      </p:sp>
      <p:pic>
        <p:nvPicPr>
          <p:cNvPr id="19481" name="Picture 25" descr="C:\My Documents\Courses\708\gmu.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4800" y="6324600"/>
            <a:ext cx="1143000" cy="4429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61BA63E-14DB-4535-ACB1-389F094C7412}" type="slidenum">
              <a:rPr lang="en-US" altLang="en-US"/>
              <a:pPr/>
              <a:t>‹#›</a:t>
            </a:fld>
            <a:endParaRPr lang="en-US" altLang="en-US"/>
          </a:p>
        </p:txBody>
      </p:sp>
    </p:spTree>
    <p:extLst>
      <p:ext uri="{BB962C8B-B14F-4D97-AF65-F5344CB8AC3E}">
        <p14:creationId xmlns:p14="http://schemas.microsoft.com/office/powerpoint/2010/main" val="3040443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6050" y="457200"/>
            <a:ext cx="196215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73405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87245A4-850E-4B83-98BB-65F850C2EFEC}" type="slidenum">
              <a:rPr lang="en-US" altLang="en-US"/>
              <a:pPr/>
              <a:t>‹#›</a:t>
            </a:fld>
            <a:endParaRPr lang="en-US" altLang="en-US"/>
          </a:p>
        </p:txBody>
      </p:sp>
    </p:spTree>
    <p:extLst>
      <p:ext uri="{BB962C8B-B14F-4D97-AF65-F5344CB8AC3E}">
        <p14:creationId xmlns:p14="http://schemas.microsoft.com/office/powerpoint/2010/main" val="13862713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reen 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A9008919-68F2-482F-A03E-DE1EFBAE2574}"/>
              </a:ext>
            </a:extLst>
          </p:cNvPr>
          <p:cNvSpPr/>
          <p:nvPr userDrawn="1"/>
        </p:nvSpPr>
        <p:spPr>
          <a:xfrm>
            <a:off x="6701742" y="5231758"/>
            <a:ext cx="2442258" cy="16262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5" name="Picture 8" descr="GMUgreengold.eps">
            <a:extLst>
              <a:ext uri="{FF2B5EF4-FFF2-40B4-BE49-F238E27FC236}">
                <a16:creationId xmlns="" xmlns:a16="http://schemas.microsoft.com/office/drawing/2014/main" id="{CDBFBABF-9963-4FA6-9F42-C471F9F704B4}"/>
              </a:ext>
            </a:extLst>
          </p:cNvPr>
          <p:cNvPicPr>
            <a:picLocks/>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403308" y="5334000"/>
            <a:ext cx="1556766" cy="1358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Rectangle 34">
            <a:extLst>
              <a:ext uri="{FF2B5EF4-FFF2-40B4-BE49-F238E27FC236}">
                <a16:creationId xmlns="" xmlns:a16="http://schemas.microsoft.com/office/drawing/2014/main" id="{81D61894-07CA-4A1C-82D6-ED7F312F69BF}"/>
              </a:ext>
            </a:extLst>
          </p:cNvPr>
          <p:cNvSpPr txBox="1">
            <a:spLocks/>
          </p:cNvSpPr>
          <p:nvPr userDrawn="1"/>
        </p:nvSpPr>
        <p:spPr>
          <a:xfrm>
            <a:off x="209791" y="5435280"/>
            <a:ext cx="3262614" cy="1422720"/>
          </a:xfrm>
          <a:prstGeom prst="rect">
            <a:avLst/>
          </a:prstGeom>
        </p:spPr>
        <p:txBody>
          <a:bodyPr rIns="0"/>
          <a:lstStyle>
            <a:lvl1pPr marL="0" algn="l" rtl="0" latinLnBrk="0">
              <a:defRPr sz="900" kern="1200" cap="all" spc="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algn="l" fontAlgn="auto">
              <a:spcBef>
                <a:spcPts val="0"/>
              </a:spcBef>
              <a:spcAft>
                <a:spcPts val="0"/>
              </a:spcAft>
              <a:defRPr/>
            </a:pPr>
            <a:r>
              <a:rPr lang="en-US" sz="1500" b="1" kern="0" spc="113" dirty="0">
                <a:solidFill>
                  <a:srgbClr val="00673B"/>
                </a:solidFill>
              </a:rPr>
              <a:t>Health Informatics Program</a:t>
            </a:r>
          </a:p>
          <a:p>
            <a:pPr algn="l" fontAlgn="auto">
              <a:spcBef>
                <a:spcPts val="0"/>
              </a:spcBef>
              <a:spcAft>
                <a:spcPts val="0"/>
              </a:spcAft>
              <a:defRPr/>
            </a:pPr>
            <a:endParaRPr lang="en-US" sz="1500" kern="0" spc="113" dirty="0">
              <a:solidFill>
                <a:srgbClr val="00673B"/>
              </a:solidFill>
            </a:endParaRPr>
          </a:p>
          <a:p>
            <a:pPr algn="l" fontAlgn="auto">
              <a:spcBef>
                <a:spcPts val="0"/>
              </a:spcBef>
              <a:spcAft>
                <a:spcPts val="0"/>
              </a:spcAft>
              <a:defRPr/>
            </a:pPr>
            <a:endParaRPr lang="en-US" sz="1050" kern="0" spc="113" dirty="0">
              <a:solidFill>
                <a:srgbClr val="00673B"/>
              </a:solidFill>
            </a:endParaRPr>
          </a:p>
          <a:p>
            <a:pPr algn="l" fontAlgn="auto">
              <a:spcBef>
                <a:spcPts val="0"/>
              </a:spcBef>
              <a:spcAft>
                <a:spcPts val="0"/>
              </a:spcAft>
              <a:defRPr/>
            </a:pPr>
            <a:endParaRPr lang="en-US" sz="1050" kern="0" spc="113" dirty="0">
              <a:solidFill>
                <a:srgbClr val="00673B"/>
              </a:solidFill>
            </a:endParaRPr>
          </a:p>
          <a:p>
            <a:pPr algn="l" fontAlgn="auto">
              <a:spcBef>
                <a:spcPts val="0"/>
              </a:spcBef>
              <a:spcAft>
                <a:spcPts val="0"/>
              </a:spcAft>
              <a:defRPr/>
            </a:pPr>
            <a:r>
              <a:rPr lang="en-US" sz="1050" kern="0" spc="113" dirty="0">
                <a:solidFill>
                  <a:srgbClr val="00673B"/>
                </a:solidFill>
              </a:rPr>
              <a:t>HI.GMU.EDU</a:t>
            </a:r>
          </a:p>
        </p:txBody>
      </p:sp>
      <p:sp>
        <p:nvSpPr>
          <p:cNvPr id="12" name="Text Placeholder 11"/>
          <p:cNvSpPr>
            <a:spLocks noGrp="1"/>
          </p:cNvSpPr>
          <p:nvPr>
            <p:ph type="body" sz="quarter" idx="10" hasCustomPrompt="1"/>
          </p:nvPr>
        </p:nvSpPr>
        <p:spPr>
          <a:xfrm>
            <a:off x="617498" y="536576"/>
            <a:ext cx="3486150" cy="2409825"/>
          </a:xfrm>
        </p:spPr>
        <p:txBody>
          <a:bodyPr/>
          <a:lstStyle>
            <a:lvl1pPr>
              <a:defRPr sz="3000" baseline="0">
                <a:ln>
                  <a:noFill/>
                </a:ln>
                <a:solidFill>
                  <a:schemeClr val="bg1"/>
                </a:solidFill>
              </a:defRPr>
            </a:lvl1pPr>
            <a:lvl2pPr>
              <a:defRPr sz="2400">
                <a:ln>
                  <a:noFill/>
                </a:ln>
                <a:solidFill>
                  <a:schemeClr val="bg1"/>
                </a:solidFill>
              </a:defRPr>
            </a:lvl2pPr>
            <a:lvl3pPr>
              <a:defRPr sz="2400">
                <a:ln>
                  <a:noFill/>
                </a:ln>
                <a:solidFill>
                  <a:schemeClr val="bg1"/>
                </a:solidFill>
              </a:defRPr>
            </a:lvl3pPr>
            <a:lvl4pPr>
              <a:defRPr sz="2400">
                <a:ln>
                  <a:noFill/>
                </a:ln>
                <a:solidFill>
                  <a:schemeClr val="bg1"/>
                </a:solidFill>
              </a:defRPr>
            </a:lvl4pPr>
            <a:lvl5pPr>
              <a:defRPr sz="2400">
                <a:ln>
                  <a:noFill/>
                </a:ln>
                <a:solidFill>
                  <a:schemeClr val="bg1"/>
                </a:solidFill>
              </a:defRPr>
            </a:lvl5pPr>
          </a:lstStyle>
          <a:p>
            <a:pPr lvl="0"/>
            <a:r>
              <a:rPr lang="en-US" dirty="0"/>
              <a:t>Click to edit title text</a:t>
            </a:r>
          </a:p>
        </p:txBody>
      </p:sp>
      <p:sp>
        <p:nvSpPr>
          <p:cNvPr id="15" name="Text Placeholder 14"/>
          <p:cNvSpPr>
            <a:spLocks noGrp="1"/>
          </p:cNvSpPr>
          <p:nvPr>
            <p:ph type="body" sz="quarter" idx="11" hasCustomPrompt="1"/>
          </p:nvPr>
        </p:nvSpPr>
        <p:spPr>
          <a:xfrm>
            <a:off x="617935" y="3287714"/>
            <a:ext cx="3486150" cy="1362075"/>
          </a:xfrm>
        </p:spPr>
        <p:txBody>
          <a:bodyPr/>
          <a:lstStyle>
            <a:lvl1pPr>
              <a:defRPr sz="1800">
                <a:solidFill>
                  <a:srgbClr val="FFCC33"/>
                </a:solidFill>
              </a:defRPr>
            </a:lvl1pPr>
          </a:lstStyle>
          <a:p>
            <a:pPr lvl="0"/>
            <a:r>
              <a:rPr lang="en-US" dirty="0"/>
              <a:t>Click to edit </a:t>
            </a:r>
            <a:r>
              <a:rPr lang="en-US" dirty="0" err="1"/>
              <a:t>subheader</a:t>
            </a:r>
            <a:r>
              <a:rPr lang="en-US" dirty="0"/>
              <a:t> text</a:t>
            </a:r>
          </a:p>
        </p:txBody>
      </p:sp>
    </p:spTree>
    <p:extLst>
      <p:ext uri="{BB962C8B-B14F-4D97-AF65-F5344CB8AC3E}">
        <p14:creationId xmlns:p14="http://schemas.microsoft.com/office/powerpoint/2010/main" val="4017470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43B016D-9678-4C58-A017-A124BED08D82}" type="slidenum">
              <a:rPr lang="en-US" altLang="en-US"/>
              <a:pPr/>
              <a:t>‹#›</a:t>
            </a:fld>
            <a:endParaRPr lang="en-US" altLang="en-US"/>
          </a:p>
        </p:txBody>
      </p:sp>
    </p:spTree>
    <p:extLst>
      <p:ext uri="{BB962C8B-B14F-4D97-AF65-F5344CB8AC3E}">
        <p14:creationId xmlns:p14="http://schemas.microsoft.com/office/powerpoint/2010/main" val="99461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54E0E1F-ECA0-49BA-B2AE-4240484E5551}" type="slidenum">
              <a:rPr lang="en-US" altLang="en-US"/>
              <a:pPr/>
              <a:t>‹#›</a:t>
            </a:fld>
            <a:endParaRPr lang="en-US" altLang="en-US"/>
          </a:p>
        </p:txBody>
      </p:sp>
    </p:spTree>
    <p:extLst>
      <p:ext uri="{BB962C8B-B14F-4D97-AF65-F5344CB8AC3E}">
        <p14:creationId xmlns:p14="http://schemas.microsoft.com/office/powerpoint/2010/main" val="919322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5E9A8FBA-9E39-46F6-ABB4-085229FAF106}" type="slidenum">
              <a:rPr lang="en-US" altLang="en-US"/>
              <a:pPr/>
              <a:t>‹#›</a:t>
            </a:fld>
            <a:endParaRPr lang="en-US" altLang="en-US"/>
          </a:p>
        </p:txBody>
      </p:sp>
    </p:spTree>
    <p:extLst>
      <p:ext uri="{BB962C8B-B14F-4D97-AF65-F5344CB8AC3E}">
        <p14:creationId xmlns:p14="http://schemas.microsoft.com/office/powerpoint/2010/main" val="1838538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0B736F88-D3D5-48F1-91FB-75D144191E74}" type="slidenum">
              <a:rPr lang="en-US" altLang="en-US"/>
              <a:pPr/>
              <a:t>‹#›</a:t>
            </a:fld>
            <a:endParaRPr lang="en-US" altLang="en-US"/>
          </a:p>
        </p:txBody>
      </p:sp>
    </p:spTree>
    <p:extLst>
      <p:ext uri="{BB962C8B-B14F-4D97-AF65-F5344CB8AC3E}">
        <p14:creationId xmlns:p14="http://schemas.microsoft.com/office/powerpoint/2010/main" val="278289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F55F6A79-AEAD-4862-B227-E6AA8E33C1A1}" type="slidenum">
              <a:rPr lang="en-US" altLang="en-US"/>
              <a:pPr/>
              <a:t>‹#›</a:t>
            </a:fld>
            <a:endParaRPr lang="en-US" altLang="en-US"/>
          </a:p>
        </p:txBody>
      </p:sp>
    </p:spTree>
    <p:extLst>
      <p:ext uri="{BB962C8B-B14F-4D97-AF65-F5344CB8AC3E}">
        <p14:creationId xmlns:p14="http://schemas.microsoft.com/office/powerpoint/2010/main" val="7620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44651B4F-744D-47AF-A5A9-6269D3B78B8F}" type="slidenum">
              <a:rPr lang="en-US" altLang="en-US"/>
              <a:pPr/>
              <a:t>‹#›</a:t>
            </a:fld>
            <a:endParaRPr lang="en-US" altLang="en-US"/>
          </a:p>
        </p:txBody>
      </p:sp>
    </p:spTree>
    <p:extLst>
      <p:ext uri="{BB962C8B-B14F-4D97-AF65-F5344CB8AC3E}">
        <p14:creationId xmlns:p14="http://schemas.microsoft.com/office/powerpoint/2010/main" val="2333261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5472357-E0C4-41B0-9119-965AE5655DA5}" type="slidenum">
              <a:rPr lang="en-US" altLang="en-US"/>
              <a:pPr/>
              <a:t>‹#›</a:t>
            </a:fld>
            <a:endParaRPr lang="en-US" altLang="en-US"/>
          </a:p>
        </p:txBody>
      </p:sp>
    </p:spTree>
    <p:extLst>
      <p:ext uri="{BB962C8B-B14F-4D97-AF65-F5344CB8AC3E}">
        <p14:creationId xmlns:p14="http://schemas.microsoft.com/office/powerpoint/2010/main" val="2474839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763821B-8AA7-4780-8D2E-3F7A0E84F760}" type="slidenum">
              <a:rPr lang="en-US" altLang="en-US"/>
              <a:pPr/>
              <a:t>‹#›</a:t>
            </a:fld>
            <a:endParaRPr lang="en-US" altLang="en-US"/>
          </a:p>
        </p:txBody>
      </p:sp>
    </p:spTree>
    <p:extLst>
      <p:ext uri="{BB962C8B-B14F-4D97-AF65-F5344CB8AC3E}">
        <p14:creationId xmlns:p14="http://schemas.microsoft.com/office/powerpoint/2010/main" val="314611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51" name="Rectangle 19"/>
          <p:cNvSpPr>
            <a:spLocks noGrp="1" noChangeArrowheads="1"/>
          </p:cNvSpPr>
          <p:nvPr>
            <p:ph type="title"/>
          </p:nvPr>
        </p:nvSpPr>
        <p:spPr bwMode="auto">
          <a:xfrm>
            <a:off x="609600" y="4572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8452" name="Rectangle 20"/>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8453" name="Rectangle 21"/>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ltLang="en-US"/>
          </a:p>
        </p:txBody>
      </p:sp>
      <p:sp>
        <p:nvSpPr>
          <p:cNvPr id="18454" name="Rectangle 22"/>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ltLang="en-US"/>
          </a:p>
        </p:txBody>
      </p:sp>
      <p:sp>
        <p:nvSpPr>
          <p:cNvPr id="18455" name="Rectangle 23"/>
          <p:cNvSpPr>
            <a:spLocks noGrp="1" noChangeArrowheads="1"/>
          </p:cNvSpPr>
          <p:nvPr>
            <p:ph type="sldNum" sz="quarter" idx="4"/>
          </p:nvPr>
        </p:nvSpPr>
        <p:spPr bwMode="auto">
          <a:xfrm>
            <a:off x="65532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fld id="{D5D1C26F-8F41-4C03-9D44-E17F6343F948}" type="slidenum">
              <a:rPr lang="en-US" altLang="en-US"/>
              <a:pPr/>
              <a:t>‹#›</a:t>
            </a:fld>
            <a:endParaRPr lang="en-US" altLang="en-US"/>
          </a:p>
        </p:txBody>
      </p:sp>
      <p:pic>
        <p:nvPicPr>
          <p:cNvPr id="18456" name="Picture 24" descr="C:\My Documents\Courses\708\gmu.gif"/>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04800" y="6324600"/>
            <a:ext cx="1143000" cy="442913"/>
          </a:xfrm>
          <a:prstGeom prst="rect">
            <a:avLst/>
          </a:prstGeom>
          <a:noFill/>
          <a:extLst>
            <a:ext uri="{909E8E84-426E-40DD-AFC4-6F175D3DCCD1}">
              <a14:hiddenFill xmlns:a14="http://schemas.microsoft.com/office/drawing/2010/main">
                <a:solidFill>
                  <a:srgbClr val="FFFFFF"/>
                </a:solidFill>
              </a14:hiddenFill>
            </a:ext>
          </a:extLst>
        </p:spPr>
      </p:pic>
      <p:sp>
        <p:nvSpPr>
          <p:cNvPr id="18457" name="Rectangle 25"/>
          <p:cNvSpPr>
            <a:spLocks noChangeArrowheads="1"/>
          </p:cNvSpPr>
          <p:nvPr userDrawn="1"/>
        </p:nvSpPr>
        <p:spPr bwMode="auto">
          <a:xfrm>
            <a:off x="4038600" y="6400800"/>
            <a:ext cx="1143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a:t>Farrokh Alemi, Ph.D.</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Narrow" panose="020B0606020202030204" pitchFamily="34" charset="0"/>
        </a:defRPr>
      </a:lvl2pPr>
      <a:lvl3pPr algn="ctr" rtl="0" fontAlgn="base">
        <a:spcBef>
          <a:spcPct val="0"/>
        </a:spcBef>
        <a:spcAft>
          <a:spcPct val="0"/>
        </a:spcAft>
        <a:defRPr sz="4400">
          <a:solidFill>
            <a:schemeClr val="tx2"/>
          </a:solidFill>
          <a:latin typeface="Arial Narrow" panose="020B0606020202030204" pitchFamily="34" charset="0"/>
        </a:defRPr>
      </a:lvl3pPr>
      <a:lvl4pPr algn="ctr" rtl="0" fontAlgn="base">
        <a:spcBef>
          <a:spcPct val="0"/>
        </a:spcBef>
        <a:spcAft>
          <a:spcPct val="0"/>
        </a:spcAft>
        <a:defRPr sz="4400">
          <a:solidFill>
            <a:schemeClr val="tx2"/>
          </a:solidFill>
          <a:latin typeface="Arial Narrow" panose="020B0606020202030204" pitchFamily="34" charset="0"/>
        </a:defRPr>
      </a:lvl4pPr>
      <a:lvl5pPr algn="ctr" rtl="0" fontAlgn="base">
        <a:spcBef>
          <a:spcPct val="0"/>
        </a:spcBef>
        <a:spcAft>
          <a:spcPct val="0"/>
        </a:spcAft>
        <a:defRPr sz="4400">
          <a:solidFill>
            <a:schemeClr val="tx2"/>
          </a:solidFill>
          <a:latin typeface="Arial Narrow" panose="020B0606020202030204" pitchFamily="34" charset="0"/>
        </a:defRPr>
      </a:lvl5pPr>
      <a:lvl6pPr marL="457200" algn="ctr" rtl="0" fontAlgn="base">
        <a:spcBef>
          <a:spcPct val="0"/>
        </a:spcBef>
        <a:spcAft>
          <a:spcPct val="0"/>
        </a:spcAft>
        <a:defRPr sz="4400">
          <a:solidFill>
            <a:schemeClr val="tx2"/>
          </a:solidFill>
          <a:latin typeface="Arial Narrow" panose="020B0606020202030204" pitchFamily="34" charset="0"/>
        </a:defRPr>
      </a:lvl6pPr>
      <a:lvl7pPr marL="914400" algn="ctr" rtl="0" fontAlgn="base">
        <a:spcBef>
          <a:spcPct val="0"/>
        </a:spcBef>
        <a:spcAft>
          <a:spcPct val="0"/>
        </a:spcAft>
        <a:defRPr sz="4400">
          <a:solidFill>
            <a:schemeClr val="tx2"/>
          </a:solidFill>
          <a:latin typeface="Arial Narrow" panose="020B0606020202030204" pitchFamily="34" charset="0"/>
        </a:defRPr>
      </a:lvl7pPr>
      <a:lvl8pPr marL="1371600" algn="ctr" rtl="0" fontAlgn="base">
        <a:spcBef>
          <a:spcPct val="0"/>
        </a:spcBef>
        <a:spcAft>
          <a:spcPct val="0"/>
        </a:spcAft>
        <a:defRPr sz="4400">
          <a:solidFill>
            <a:schemeClr val="tx2"/>
          </a:solidFill>
          <a:latin typeface="Arial Narrow" panose="020B0606020202030204" pitchFamily="34" charset="0"/>
        </a:defRPr>
      </a:lvl8pPr>
      <a:lvl9pPr marL="1828800" algn="ctr" rtl="0" fontAlgn="base">
        <a:spcBef>
          <a:spcPct val="0"/>
        </a:spcBef>
        <a:spcAft>
          <a:spcPct val="0"/>
        </a:spcAft>
        <a:defRPr sz="4400">
          <a:solidFill>
            <a:schemeClr val="tx2"/>
          </a:solidFill>
          <a:latin typeface="Arial Narrow" panose="020B0606020202030204" pitchFamily="34" charset="0"/>
        </a:defRPr>
      </a:lvl9pPr>
    </p:titleStyle>
    <p:bodyStyle>
      <a:lvl1pPr marL="342900" indent="-342900" algn="l" rtl="0" fontAlgn="base">
        <a:spcBef>
          <a:spcPct val="20000"/>
        </a:spcBef>
        <a:spcAft>
          <a:spcPct val="0"/>
        </a:spcAft>
        <a:buBlip>
          <a:blip r:embed="rId15"/>
        </a:buBlip>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17498" y="1259682"/>
            <a:ext cx="7814725" cy="1807369"/>
          </a:xfrm>
        </p:spPr>
        <p:txBody>
          <a:bodyPr/>
          <a:lstStyle/>
          <a:p>
            <a:r>
              <a:rPr lang="en-US" altLang="en-US" sz="3600" dirty="0"/>
              <a:t>How to Provide Benchmarked Feedback</a:t>
            </a:r>
            <a:endParaRPr lang="en-US" sz="3600" dirty="0"/>
          </a:p>
        </p:txBody>
      </p:sp>
      <p:sp>
        <p:nvSpPr>
          <p:cNvPr id="4" name="Text Placeholder 3"/>
          <p:cNvSpPr>
            <a:spLocks noGrp="1"/>
          </p:cNvSpPr>
          <p:nvPr>
            <p:ph type="body" sz="quarter" idx="11"/>
          </p:nvPr>
        </p:nvSpPr>
        <p:spPr>
          <a:xfrm>
            <a:off x="617934" y="3323035"/>
            <a:ext cx="4684942" cy="1021556"/>
          </a:xfrm>
        </p:spPr>
        <p:txBody>
          <a:bodyPr/>
          <a:lstStyle/>
          <a:p>
            <a:r>
              <a:rPr lang="en-US" sz="1500" dirty="0"/>
              <a:t>Farrokh Alemi, Ph.D</a:t>
            </a:r>
            <a:r>
              <a:rPr lang="en-US" sz="1500" dirty="0"/>
              <a:t>.</a:t>
            </a:r>
            <a:endParaRPr lang="en-US" sz="1500" dirty="0"/>
          </a:p>
        </p:txBody>
      </p:sp>
    </p:spTree>
    <p:extLst>
      <p:ext uri="{BB962C8B-B14F-4D97-AF65-F5344CB8AC3E}">
        <p14:creationId xmlns:p14="http://schemas.microsoft.com/office/powerpoint/2010/main" val="1519922466"/>
      </p:ext>
    </p:extLst>
  </p:cSld>
  <p:clrMapOvr>
    <a:masterClrMapping/>
  </p:clrMapOvr>
  <mc:AlternateContent xmlns:mc="http://schemas.openxmlformats.org/markup-compatibility/2006">
    <mc:Choice xmlns:p14="http://schemas.microsoft.com/office/powerpoint/2010/main" Requires="p14">
      <p:transition spd="slow" p14:dur="2000" advTm="8630"/>
    </mc:Choice>
    <mc:Fallback>
      <p:transition spd="slow" advTm="863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4"/>
          <p:cNvSpPr>
            <a:spLocks noGrp="1" noChangeArrowheads="1"/>
          </p:cNvSpPr>
          <p:nvPr>
            <p:ph type="sldNum" sz="quarter" idx="4"/>
          </p:nvPr>
        </p:nvSpPr>
        <p:spPr/>
        <p:txBody>
          <a:bodyPr/>
          <a:lstStyle/>
          <a:p>
            <a:fld id="{B80AE781-C3DA-4B24-87D9-7AAA092C7B0C}" type="slidenum">
              <a:rPr lang="en-US" altLang="en-US"/>
              <a:pPr/>
              <a:t>10</a:t>
            </a:fld>
            <a:endParaRPr lang="en-US" altLang="en-US"/>
          </a:p>
        </p:txBody>
      </p:sp>
      <p:sp>
        <p:nvSpPr>
          <p:cNvPr id="7" name="Rectangle 6"/>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Benchmarked Feedback</a:t>
            </a:r>
            <a:endParaRPr lang="en-US" sz="4400" b="1" dirty="0"/>
          </a:p>
        </p:txBody>
      </p:sp>
      <p:sp>
        <p:nvSpPr>
          <p:cNvPr id="8" name="Rectangle 7"/>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Effective</a:t>
            </a:r>
            <a:endParaRPr lang="en-US" sz="6000" b="1" dirty="0">
              <a:solidFill>
                <a:srgbClr val="C00000"/>
              </a:solidFill>
            </a:endParaRPr>
          </a:p>
        </p:txBody>
      </p:sp>
    </p:spTree>
    <p:extLst>
      <p:ext uri="{BB962C8B-B14F-4D97-AF65-F5344CB8AC3E}">
        <p14:creationId xmlns:p14="http://schemas.microsoft.com/office/powerpoint/2010/main" val="1850782848"/>
      </p:ext>
    </p:extLst>
  </p:cSld>
  <p:clrMapOvr>
    <a:masterClrMapping/>
  </p:clrMapOvr>
  <mc:AlternateContent xmlns:mc="http://schemas.openxmlformats.org/markup-compatibility/2006">
    <mc:Choice xmlns:p14="http://schemas.microsoft.com/office/powerpoint/2010/main" Requires="p14">
      <p:transition spd="slow" p14:dur="2000" advTm="13816"/>
    </mc:Choice>
    <mc:Fallback>
      <p:transition spd="slow" advTm="13816"/>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F63DF47-4ACD-4BEF-B58A-E15A4EE6AC93}" type="slidenum">
              <a:rPr lang="en-US" altLang="en-US"/>
              <a:pPr/>
              <a:t>11</a:t>
            </a:fld>
            <a:endParaRPr lang="en-US" altLang="en-US"/>
          </a:p>
        </p:txBody>
      </p:sp>
      <p:sp>
        <p:nvSpPr>
          <p:cNvPr id="9" name="Rectangle 8"/>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Benchmarked Feedback</a:t>
            </a:r>
            <a:endParaRPr lang="en-US" sz="4400" b="1" dirty="0"/>
          </a:p>
        </p:txBody>
      </p:sp>
      <p:sp>
        <p:nvSpPr>
          <p:cNvPr id="10" name="Rectangle 9"/>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solidFill>
                  <a:srgbClr val="C00000"/>
                </a:solidFill>
              </a:rPr>
              <a:t>Presentation Matters</a:t>
            </a:r>
            <a:endParaRPr lang="en-US" sz="4400" b="1" dirty="0">
              <a:solidFill>
                <a:srgbClr val="C00000"/>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Tm="33783"/>
    </mc:Choice>
    <mc:Fallback>
      <p:transition spd="slow" advTm="33783"/>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062DD40-035F-4C85-9508-BD0A9239DB4C}" type="slidenum">
              <a:rPr lang="en-US" altLang="en-US"/>
              <a:pPr/>
              <a:t>12</a:t>
            </a:fld>
            <a:endParaRPr lang="en-US" altLang="en-US"/>
          </a:p>
        </p:txBody>
      </p:sp>
      <p:sp>
        <p:nvSpPr>
          <p:cNvPr id="9" name="Rectangle 8"/>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Performance </a:t>
            </a:r>
            <a:endParaRPr lang="en-US" sz="4400" b="1" dirty="0"/>
          </a:p>
        </p:txBody>
      </p:sp>
      <p:sp>
        <p:nvSpPr>
          <p:cNvPr id="10" name="Rectangle 9"/>
          <p:cNvSpPr/>
          <p:nvPr/>
        </p:nvSpPr>
        <p:spPr>
          <a:xfrm>
            <a:off x="2895600" y="30289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Anxiety</a:t>
            </a:r>
            <a:endParaRPr lang="en-US" sz="6000" b="1" dirty="0">
              <a:solidFill>
                <a:srgbClr val="C00000"/>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Tm="17776"/>
    </mc:Choice>
    <mc:Fallback>
      <p:transition spd="slow" advTm="17776"/>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A0D900B-EC30-4A30-BE43-204D176ECFAA}" type="slidenum">
              <a:rPr lang="en-US" altLang="en-US"/>
              <a:pPr/>
              <a:t>13</a:t>
            </a:fld>
            <a:endParaRPr lang="en-US" altLang="en-US"/>
          </a:p>
        </p:txBody>
      </p:sp>
      <p:sp>
        <p:nvSpPr>
          <p:cNvPr id="8" name="Rectangle 7"/>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No One Way</a:t>
            </a:r>
            <a:endParaRPr lang="en-US" sz="4400" b="1" dirty="0"/>
          </a:p>
        </p:txBody>
      </p:sp>
      <p:sp>
        <p:nvSpPr>
          <p:cNvPr id="9" name="Rectangle 8"/>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rgbClr val="C00000"/>
                </a:solidFill>
              </a:rPr>
              <a:t>Know the Audience</a:t>
            </a:r>
            <a:endParaRPr lang="en-US" sz="4800" b="1" dirty="0">
              <a:solidFill>
                <a:srgbClr val="C00000"/>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Tm="15275"/>
    </mc:Choice>
    <mc:Fallback>
      <p:transition spd="slow" advTm="15275"/>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A0D900B-EC30-4A30-BE43-204D176ECFAA}" type="slidenum">
              <a:rPr lang="en-US" altLang="en-US"/>
              <a:pPr/>
              <a:t>14</a:t>
            </a:fld>
            <a:endParaRPr lang="en-US" altLang="en-US"/>
          </a:p>
        </p:txBody>
      </p:sp>
      <p:sp>
        <p:nvSpPr>
          <p:cNvPr id="67586" name="Rectangle 2"/>
          <p:cNvSpPr>
            <a:spLocks noGrp="1" noChangeArrowheads="1"/>
          </p:cNvSpPr>
          <p:nvPr>
            <p:ph type="title"/>
          </p:nvPr>
        </p:nvSpPr>
        <p:spPr/>
        <p:txBody>
          <a:bodyPr/>
          <a:lstStyle/>
          <a:p>
            <a:r>
              <a:rPr lang="en-US" altLang="en-US" dirty="0" smtClean="0"/>
              <a:t>Context Matters</a:t>
            </a:r>
            <a:endParaRPr lang="en-US" altLang="en-US" dirty="0"/>
          </a:p>
        </p:txBody>
      </p:sp>
      <p:sp>
        <p:nvSpPr>
          <p:cNvPr id="7" name="Rectangle 6"/>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Context Matters</a:t>
            </a:r>
            <a:endParaRPr lang="en-US" sz="4400" b="1" dirty="0"/>
          </a:p>
        </p:txBody>
      </p:sp>
      <p:sp>
        <p:nvSpPr>
          <p:cNvPr id="8" name="Rectangle 7"/>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C00000"/>
                </a:solidFill>
              </a:rPr>
              <a:t>Background, Assumptions, Limitations</a:t>
            </a:r>
            <a:endParaRPr lang="en-US" sz="3600" b="1" dirty="0">
              <a:solidFill>
                <a:srgbClr val="C00000"/>
              </a:solidFill>
            </a:endParaRPr>
          </a:p>
        </p:txBody>
      </p:sp>
    </p:spTree>
    <p:extLst>
      <p:ext uri="{BB962C8B-B14F-4D97-AF65-F5344CB8AC3E}">
        <p14:creationId xmlns:p14="http://schemas.microsoft.com/office/powerpoint/2010/main" val="2346821626"/>
      </p:ext>
    </p:extLst>
  </p:cSld>
  <p:clrMapOvr>
    <a:masterClrMapping/>
  </p:clrMapOvr>
  <mc:AlternateContent xmlns:mc="http://schemas.openxmlformats.org/markup-compatibility/2006">
    <mc:Choice xmlns:p14="http://schemas.microsoft.com/office/powerpoint/2010/main" Requires="p14">
      <p:transition spd="slow" p14:dur="2000" advTm="11455"/>
    </mc:Choice>
    <mc:Fallback>
      <p:transition spd="slow" advTm="11455"/>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3342FB9-8437-49EA-A1B5-953AB1BB4B96}" type="slidenum">
              <a:rPr lang="en-US" altLang="en-US"/>
              <a:pPr/>
              <a:t>15</a:t>
            </a:fld>
            <a:endParaRPr lang="en-US" altLang="en-US"/>
          </a:p>
        </p:txBody>
      </p:sp>
      <p:sp>
        <p:nvSpPr>
          <p:cNvPr id="8" name="Rectangle 7"/>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Before Presentation</a:t>
            </a:r>
            <a:endParaRPr lang="en-US" sz="4400" b="1" dirty="0"/>
          </a:p>
        </p:txBody>
      </p:sp>
      <p:sp>
        <p:nvSpPr>
          <p:cNvPr id="9" name="Rectangle 8"/>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Check for Errors</a:t>
            </a:r>
            <a:endParaRPr lang="en-US" sz="6000" b="1" dirty="0">
              <a:solidFill>
                <a:srgbClr val="C00000"/>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Tm="26994"/>
    </mc:Choice>
    <mc:Fallback>
      <p:transition spd="slow" advTm="26994"/>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3342FB9-8437-49EA-A1B5-953AB1BB4B96}" type="slidenum">
              <a:rPr lang="en-US" altLang="en-US"/>
              <a:pPr/>
              <a:t>16</a:t>
            </a:fld>
            <a:endParaRPr lang="en-US" altLang="en-US"/>
          </a:p>
        </p:txBody>
      </p:sp>
      <p:sp>
        <p:nvSpPr>
          <p:cNvPr id="7" name="Rectangle 6"/>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Before Presentation</a:t>
            </a:r>
            <a:endParaRPr lang="en-US" sz="4400" b="1" dirty="0"/>
          </a:p>
        </p:txBody>
      </p:sp>
      <p:sp>
        <p:nvSpPr>
          <p:cNvPr id="8" name="Rectangle 7"/>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rgbClr val="C00000"/>
                </a:solidFill>
              </a:rPr>
              <a:t>Speak their Language</a:t>
            </a:r>
            <a:endParaRPr lang="en-US" sz="4800" b="1" dirty="0">
              <a:solidFill>
                <a:srgbClr val="C00000"/>
              </a:solidFill>
            </a:endParaRPr>
          </a:p>
        </p:txBody>
      </p:sp>
    </p:spTree>
    <p:extLst>
      <p:ext uri="{BB962C8B-B14F-4D97-AF65-F5344CB8AC3E}">
        <p14:creationId xmlns:p14="http://schemas.microsoft.com/office/powerpoint/2010/main" val="2273650155"/>
      </p:ext>
    </p:extLst>
  </p:cSld>
  <p:clrMapOvr>
    <a:masterClrMapping/>
  </p:clrMapOvr>
  <mc:AlternateContent xmlns:mc="http://schemas.openxmlformats.org/markup-compatibility/2006">
    <mc:Choice xmlns:p14="http://schemas.microsoft.com/office/powerpoint/2010/main" Requires="p14">
      <p:transition spd="slow" p14:dur="2000" advTm="27078"/>
    </mc:Choice>
    <mc:Fallback>
      <p:transition spd="slow" advTm="27078"/>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3342FB9-8437-49EA-A1B5-953AB1BB4B96}" type="slidenum">
              <a:rPr lang="en-US" altLang="en-US"/>
              <a:pPr/>
              <a:t>17</a:t>
            </a:fld>
            <a:endParaRPr lang="en-US" altLang="en-US"/>
          </a:p>
        </p:txBody>
      </p:sp>
      <p:sp>
        <p:nvSpPr>
          <p:cNvPr id="7" name="Rectangle 6"/>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4400" b="1" dirty="0" smtClean="0"/>
              <a:t>Before Presentation</a:t>
            </a:r>
            <a:endParaRPr lang="en-US" sz="4400" b="1" dirty="0"/>
          </a:p>
        </p:txBody>
      </p:sp>
      <p:sp>
        <p:nvSpPr>
          <p:cNvPr id="8" name="Rectangle 7"/>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Personalize</a:t>
            </a:r>
            <a:endParaRPr lang="en-US" sz="6000" b="1" dirty="0">
              <a:solidFill>
                <a:srgbClr val="C00000"/>
              </a:solidFill>
            </a:endParaRPr>
          </a:p>
        </p:txBody>
      </p:sp>
    </p:spTree>
    <p:extLst>
      <p:ext uri="{BB962C8B-B14F-4D97-AF65-F5344CB8AC3E}">
        <p14:creationId xmlns:p14="http://schemas.microsoft.com/office/powerpoint/2010/main" val="3205914556"/>
      </p:ext>
    </p:extLst>
  </p:cSld>
  <p:clrMapOvr>
    <a:masterClrMapping/>
  </p:clrMapOvr>
  <mc:AlternateContent xmlns:mc="http://schemas.openxmlformats.org/markup-compatibility/2006">
    <mc:Choice xmlns:p14="http://schemas.microsoft.com/office/powerpoint/2010/main" Requires="p14">
      <p:transition spd="slow" p14:dur="2000" advTm="19956"/>
    </mc:Choice>
    <mc:Fallback>
      <p:transition spd="slow" advTm="19956"/>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3342FB9-8437-49EA-A1B5-953AB1BB4B96}" type="slidenum">
              <a:rPr lang="en-US" altLang="en-US"/>
              <a:pPr/>
              <a:t>18</a:t>
            </a:fld>
            <a:endParaRPr lang="en-US" altLang="en-US"/>
          </a:p>
        </p:txBody>
      </p:sp>
      <p:sp>
        <p:nvSpPr>
          <p:cNvPr id="7" name="Rectangle 6"/>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Before Presentation</a:t>
            </a:r>
            <a:endParaRPr lang="en-US" sz="4400" b="1" dirty="0"/>
          </a:p>
        </p:txBody>
      </p:sp>
      <p:sp>
        <p:nvSpPr>
          <p:cNvPr id="8" name="Rectangle 7"/>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Focus on Them</a:t>
            </a:r>
            <a:endParaRPr lang="en-US" sz="6000" b="1" dirty="0">
              <a:solidFill>
                <a:srgbClr val="C00000"/>
              </a:solidFill>
            </a:endParaRPr>
          </a:p>
        </p:txBody>
      </p:sp>
    </p:spTree>
    <p:extLst>
      <p:ext uri="{BB962C8B-B14F-4D97-AF65-F5344CB8AC3E}">
        <p14:creationId xmlns:p14="http://schemas.microsoft.com/office/powerpoint/2010/main" val="448773801"/>
      </p:ext>
    </p:extLst>
  </p:cSld>
  <p:clrMapOvr>
    <a:masterClrMapping/>
  </p:clrMapOvr>
  <mc:AlternateContent xmlns:mc="http://schemas.openxmlformats.org/markup-compatibility/2006">
    <mc:Choice xmlns:p14="http://schemas.microsoft.com/office/powerpoint/2010/main" Requires="p14">
      <p:transition spd="slow" p14:dur="2000" advTm="36481"/>
    </mc:Choice>
    <mc:Fallback>
      <p:transition spd="slow" advTm="36481"/>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6A708DE-3920-4A4D-B2DE-B572A03195E3}" type="slidenum">
              <a:rPr lang="en-US" altLang="en-US"/>
              <a:pPr/>
              <a:t>19</a:t>
            </a:fld>
            <a:endParaRPr lang="en-US" altLang="en-US"/>
          </a:p>
        </p:txBody>
      </p:sp>
      <p:sp>
        <p:nvSpPr>
          <p:cNvPr id="8" name="Rectangle 7"/>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Distributing Information</a:t>
            </a:r>
            <a:endParaRPr lang="en-US" sz="4400" b="1" dirty="0"/>
          </a:p>
        </p:txBody>
      </p:sp>
      <p:sp>
        <p:nvSpPr>
          <p:cNvPr id="9" name="Rectangle 8"/>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solidFill>
                  <a:srgbClr val="C00000"/>
                </a:solidFill>
              </a:rPr>
              <a:t>Send Ahead of Time</a:t>
            </a:r>
            <a:endParaRPr lang="en-US" sz="4400" b="1" dirty="0">
              <a:solidFill>
                <a:srgbClr val="C00000"/>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Tm="21465"/>
    </mc:Choice>
    <mc:Fallback>
      <p:transition spd="slow" advTm="21465"/>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4"/>
          <p:cNvSpPr>
            <a:spLocks noGrp="1" noChangeArrowheads="1"/>
          </p:cNvSpPr>
          <p:nvPr>
            <p:ph type="sldNum" sz="quarter" idx="4"/>
          </p:nvPr>
        </p:nvSpPr>
        <p:spPr/>
        <p:txBody>
          <a:bodyPr/>
          <a:lstStyle/>
          <a:p>
            <a:fld id="{CE3A0759-B09F-4BCA-973D-1F90BCA91A55}" type="slidenum">
              <a:rPr lang="en-US" altLang="en-US"/>
              <a:pPr/>
              <a:t>2</a:t>
            </a:fld>
            <a:endParaRPr lang="en-US" altLang="en-US"/>
          </a:p>
        </p:txBody>
      </p:sp>
      <p:sp>
        <p:nvSpPr>
          <p:cNvPr id="7" name="Rectangle 6"/>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smtClean="0"/>
              <a:t>Information </a:t>
            </a:r>
            <a:endParaRPr lang="en-US" sz="7200" dirty="0"/>
          </a:p>
        </p:txBody>
      </p:sp>
      <p:sp>
        <p:nvSpPr>
          <p:cNvPr id="8" name="Rectangle 7"/>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Not Enough</a:t>
            </a:r>
            <a:endParaRPr lang="en-US" sz="6000" b="1" dirty="0">
              <a:solidFill>
                <a:srgbClr val="C00000"/>
              </a:solidFill>
            </a:endParaRPr>
          </a:p>
        </p:txBody>
      </p:sp>
    </p:spTree>
    <p:extLst>
      <p:ext uri="{BB962C8B-B14F-4D97-AF65-F5344CB8AC3E}">
        <p14:creationId xmlns:p14="http://schemas.microsoft.com/office/powerpoint/2010/main" val="3514008327"/>
      </p:ext>
    </p:extLst>
  </p:cSld>
  <p:clrMapOvr>
    <a:masterClrMapping/>
  </p:clrMapOvr>
  <mc:AlternateContent xmlns:mc="http://schemas.openxmlformats.org/markup-compatibility/2006">
    <mc:Choice xmlns:p14="http://schemas.microsoft.com/office/powerpoint/2010/main" Requires="p14">
      <p:transition spd="slow" p14:dur="2000" advTm="10890"/>
    </mc:Choice>
    <mc:Fallback>
      <p:transition spd="slow" advTm="1089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6A708DE-3920-4A4D-B2DE-B572A03195E3}" type="slidenum">
              <a:rPr lang="en-US" altLang="en-US"/>
              <a:pPr/>
              <a:t>20</a:t>
            </a:fld>
            <a:endParaRPr lang="en-US" altLang="en-US"/>
          </a:p>
        </p:txBody>
      </p:sp>
      <p:sp>
        <p:nvSpPr>
          <p:cNvPr id="7" name="Rectangle 6"/>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Distributing Information</a:t>
            </a:r>
            <a:endParaRPr lang="en-US" sz="4400" b="1" dirty="0"/>
          </a:p>
        </p:txBody>
      </p:sp>
      <p:sp>
        <p:nvSpPr>
          <p:cNvPr id="8" name="Rectangle 7"/>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Medium Matters</a:t>
            </a:r>
            <a:endParaRPr lang="en-US" sz="6000" b="1" dirty="0">
              <a:solidFill>
                <a:srgbClr val="C00000"/>
              </a:solidFill>
            </a:endParaRPr>
          </a:p>
        </p:txBody>
      </p:sp>
    </p:spTree>
    <p:extLst>
      <p:ext uri="{BB962C8B-B14F-4D97-AF65-F5344CB8AC3E}">
        <p14:creationId xmlns:p14="http://schemas.microsoft.com/office/powerpoint/2010/main" val="3873528464"/>
      </p:ext>
    </p:extLst>
  </p:cSld>
  <p:clrMapOvr>
    <a:masterClrMapping/>
  </p:clrMapOvr>
  <mc:AlternateContent xmlns:mc="http://schemas.openxmlformats.org/markup-compatibility/2006">
    <mc:Choice xmlns:p14="http://schemas.microsoft.com/office/powerpoint/2010/main" Requires="p14">
      <p:transition spd="slow" p14:dur="2000" advTm="17220"/>
    </mc:Choice>
    <mc:Fallback>
      <p:transition spd="slow" advTm="1722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6A708DE-3920-4A4D-B2DE-B572A03195E3}" type="slidenum">
              <a:rPr lang="en-US" altLang="en-US"/>
              <a:pPr/>
              <a:t>21</a:t>
            </a:fld>
            <a:endParaRPr lang="en-US" altLang="en-US"/>
          </a:p>
        </p:txBody>
      </p:sp>
      <p:sp>
        <p:nvSpPr>
          <p:cNvPr id="7" name="Rectangle 6"/>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Distributing Information</a:t>
            </a:r>
            <a:endParaRPr lang="en-US" sz="4400" b="1" dirty="0"/>
          </a:p>
        </p:txBody>
      </p:sp>
      <p:sp>
        <p:nvSpPr>
          <p:cNvPr id="8" name="Rectangle 7"/>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C00000"/>
                </a:solidFill>
              </a:rPr>
              <a:t>Think through Long Term</a:t>
            </a:r>
            <a:endParaRPr lang="en-US" sz="3600" b="1" dirty="0">
              <a:solidFill>
                <a:srgbClr val="C00000"/>
              </a:solidFill>
            </a:endParaRPr>
          </a:p>
        </p:txBody>
      </p:sp>
    </p:spTree>
    <p:extLst>
      <p:ext uri="{BB962C8B-B14F-4D97-AF65-F5344CB8AC3E}">
        <p14:creationId xmlns:p14="http://schemas.microsoft.com/office/powerpoint/2010/main" val="1853444057"/>
      </p:ext>
    </p:extLst>
  </p:cSld>
  <p:clrMapOvr>
    <a:masterClrMapping/>
  </p:clrMapOvr>
  <mc:AlternateContent xmlns:mc="http://schemas.openxmlformats.org/markup-compatibility/2006">
    <mc:Choice xmlns:p14="http://schemas.microsoft.com/office/powerpoint/2010/main" Requires="p14">
      <p:transition spd="slow" p14:dur="2000" advTm="14303"/>
    </mc:Choice>
    <mc:Fallback>
      <p:transition spd="slow" advTm="14303"/>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4A2C0DA-B138-447D-BB7C-0B66C79B19E7}" type="slidenum">
              <a:rPr lang="en-US" altLang="en-US"/>
              <a:pPr/>
              <a:t>22</a:t>
            </a:fld>
            <a:endParaRPr lang="en-US" altLang="en-US"/>
          </a:p>
        </p:txBody>
      </p:sp>
      <p:sp>
        <p:nvSpPr>
          <p:cNvPr id="7" name="Rectangle 6"/>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At the Meeting</a:t>
            </a:r>
            <a:endParaRPr lang="en-US" sz="4400" b="1" dirty="0"/>
          </a:p>
        </p:txBody>
      </p:sp>
      <p:sp>
        <p:nvSpPr>
          <p:cNvPr id="8" name="Rectangle 7"/>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Introductions</a:t>
            </a:r>
            <a:endParaRPr lang="en-US" sz="6000" b="1" dirty="0">
              <a:solidFill>
                <a:srgbClr val="C00000"/>
              </a:solidFill>
            </a:endParaRPr>
          </a:p>
        </p:txBody>
      </p:sp>
    </p:spTree>
    <p:extLst>
      <p:ext uri="{BB962C8B-B14F-4D97-AF65-F5344CB8AC3E}">
        <p14:creationId xmlns:p14="http://schemas.microsoft.com/office/powerpoint/2010/main" val="3014022622"/>
      </p:ext>
    </p:extLst>
  </p:cSld>
  <p:clrMapOvr>
    <a:masterClrMapping/>
  </p:clrMapOvr>
  <mc:AlternateContent xmlns:mc="http://schemas.openxmlformats.org/markup-compatibility/2006">
    <mc:Choice xmlns:p14="http://schemas.microsoft.com/office/powerpoint/2010/main" Requires="p14">
      <p:transition spd="slow" p14:dur="2000" advTm="15563"/>
    </mc:Choice>
    <mc:Fallback>
      <p:transition spd="slow" advTm="15563"/>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4A2C0DA-B138-447D-BB7C-0B66C79B19E7}" type="slidenum">
              <a:rPr lang="en-US" altLang="en-US"/>
              <a:pPr/>
              <a:t>23</a:t>
            </a:fld>
            <a:endParaRPr lang="en-US" altLang="en-US"/>
          </a:p>
        </p:txBody>
      </p:sp>
      <p:sp>
        <p:nvSpPr>
          <p:cNvPr id="7" name="Rectangle 6"/>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At the Meeting</a:t>
            </a:r>
            <a:endParaRPr lang="en-US" sz="4400" b="1" dirty="0"/>
          </a:p>
        </p:txBody>
      </p:sp>
      <p:sp>
        <p:nvSpPr>
          <p:cNvPr id="8" name="Rectangle 7"/>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Patient’s Voice</a:t>
            </a:r>
            <a:endParaRPr lang="en-US" sz="6000" b="1" dirty="0">
              <a:solidFill>
                <a:srgbClr val="C00000"/>
              </a:solidFill>
            </a:endParaRPr>
          </a:p>
        </p:txBody>
      </p:sp>
    </p:spTree>
    <p:extLst>
      <p:ext uri="{BB962C8B-B14F-4D97-AF65-F5344CB8AC3E}">
        <p14:creationId xmlns:p14="http://schemas.microsoft.com/office/powerpoint/2010/main" val="830499473"/>
      </p:ext>
    </p:extLst>
  </p:cSld>
  <p:clrMapOvr>
    <a:masterClrMapping/>
  </p:clrMapOvr>
  <mc:AlternateContent xmlns:mc="http://schemas.openxmlformats.org/markup-compatibility/2006">
    <mc:Choice xmlns:p14="http://schemas.microsoft.com/office/powerpoint/2010/main" Requires="p14">
      <p:transition spd="slow" p14:dur="2000" advTm="17092"/>
    </mc:Choice>
    <mc:Fallback>
      <p:transition spd="slow" advTm="17092"/>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4A2C0DA-B138-447D-BB7C-0B66C79B19E7}" type="slidenum">
              <a:rPr lang="en-US" altLang="en-US"/>
              <a:pPr/>
              <a:t>24</a:t>
            </a:fld>
            <a:endParaRPr lang="en-US" altLang="en-US"/>
          </a:p>
        </p:txBody>
      </p:sp>
      <p:sp>
        <p:nvSpPr>
          <p:cNvPr id="8" name="Rectangle 7"/>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At the Meeting</a:t>
            </a:r>
            <a:endParaRPr lang="en-US" sz="4400" b="1" dirty="0"/>
          </a:p>
        </p:txBody>
      </p:sp>
      <p:sp>
        <p:nvSpPr>
          <p:cNvPr id="9" name="Rectangle 8"/>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Confidential</a:t>
            </a:r>
            <a:endParaRPr lang="en-US" sz="6000" b="1" dirty="0">
              <a:solidFill>
                <a:srgbClr val="C00000"/>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Tm="8306"/>
    </mc:Choice>
    <mc:Fallback>
      <p:transition spd="slow" advTm="8306"/>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4A2C0DA-B138-447D-BB7C-0B66C79B19E7}" type="slidenum">
              <a:rPr lang="en-US" altLang="en-US"/>
              <a:pPr/>
              <a:t>25</a:t>
            </a:fld>
            <a:endParaRPr lang="en-US" altLang="en-US"/>
          </a:p>
        </p:txBody>
      </p:sp>
      <p:sp>
        <p:nvSpPr>
          <p:cNvPr id="7" name="Rectangle 6"/>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At the Meeting</a:t>
            </a:r>
            <a:endParaRPr lang="en-US" sz="4400" b="1" dirty="0"/>
          </a:p>
        </p:txBody>
      </p:sp>
      <p:sp>
        <p:nvSpPr>
          <p:cNvPr id="8" name="Rectangle 7"/>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Limitations</a:t>
            </a:r>
            <a:endParaRPr lang="en-US" sz="6000" b="1" dirty="0">
              <a:solidFill>
                <a:srgbClr val="C00000"/>
              </a:solidFill>
            </a:endParaRPr>
          </a:p>
        </p:txBody>
      </p:sp>
    </p:spTree>
    <p:extLst>
      <p:ext uri="{BB962C8B-B14F-4D97-AF65-F5344CB8AC3E}">
        <p14:creationId xmlns:p14="http://schemas.microsoft.com/office/powerpoint/2010/main" val="831832414"/>
      </p:ext>
    </p:extLst>
  </p:cSld>
  <p:clrMapOvr>
    <a:masterClrMapping/>
  </p:clrMapOvr>
  <mc:AlternateContent xmlns:mc="http://schemas.openxmlformats.org/markup-compatibility/2006">
    <mc:Choice xmlns:p14="http://schemas.microsoft.com/office/powerpoint/2010/main" Requires="p14">
      <p:transition spd="slow" p14:dur="2000" advTm="16156"/>
    </mc:Choice>
    <mc:Fallback>
      <p:transition spd="slow" advTm="16156"/>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4A2C0DA-B138-447D-BB7C-0B66C79B19E7}" type="slidenum">
              <a:rPr lang="en-US" altLang="en-US"/>
              <a:pPr/>
              <a:t>26</a:t>
            </a:fld>
            <a:endParaRPr lang="en-US" altLang="en-US"/>
          </a:p>
        </p:txBody>
      </p:sp>
      <p:sp>
        <p:nvSpPr>
          <p:cNvPr id="7" name="Rectangle 6"/>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At the Meeting</a:t>
            </a:r>
            <a:endParaRPr lang="en-US" sz="4400" b="1" dirty="0"/>
          </a:p>
        </p:txBody>
      </p:sp>
      <p:sp>
        <p:nvSpPr>
          <p:cNvPr id="8" name="Rectangle 7"/>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No Conclusions</a:t>
            </a:r>
            <a:endParaRPr lang="en-US" sz="6000" b="1" dirty="0">
              <a:solidFill>
                <a:srgbClr val="C00000"/>
              </a:solidFill>
            </a:endParaRPr>
          </a:p>
        </p:txBody>
      </p:sp>
    </p:spTree>
    <p:extLst>
      <p:ext uri="{BB962C8B-B14F-4D97-AF65-F5344CB8AC3E}">
        <p14:creationId xmlns:p14="http://schemas.microsoft.com/office/powerpoint/2010/main" val="3745954780"/>
      </p:ext>
    </p:extLst>
  </p:cSld>
  <p:clrMapOvr>
    <a:masterClrMapping/>
  </p:clrMapOvr>
  <mc:AlternateContent xmlns:mc="http://schemas.openxmlformats.org/markup-compatibility/2006">
    <mc:Choice xmlns:p14="http://schemas.microsoft.com/office/powerpoint/2010/main" Requires="p14">
      <p:transition spd="slow" p14:dur="2000" advTm="34100"/>
    </mc:Choice>
    <mc:Fallback>
      <p:transition spd="slow" advTm="3410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4A2C0DA-B138-447D-BB7C-0B66C79B19E7}" type="slidenum">
              <a:rPr lang="en-US" altLang="en-US"/>
              <a:pPr/>
              <a:t>27</a:t>
            </a:fld>
            <a:endParaRPr lang="en-US" altLang="en-US"/>
          </a:p>
        </p:txBody>
      </p:sp>
      <p:sp>
        <p:nvSpPr>
          <p:cNvPr id="7" name="Rectangle 6"/>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At the Meeting</a:t>
            </a:r>
            <a:endParaRPr lang="en-US" sz="4400" b="1" dirty="0"/>
          </a:p>
        </p:txBody>
      </p:sp>
      <p:sp>
        <p:nvSpPr>
          <p:cNvPr id="8" name="Rectangle 7"/>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No Defense</a:t>
            </a:r>
            <a:endParaRPr lang="en-US" sz="6000" b="1" dirty="0">
              <a:solidFill>
                <a:srgbClr val="C00000"/>
              </a:solidFill>
            </a:endParaRPr>
          </a:p>
        </p:txBody>
      </p:sp>
    </p:spTree>
    <p:extLst>
      <p:ext uri="{BB962C8B-B14F-4D97-AF65-F5344CB8AC3E}">
        <p14:creationId xmlns:p14="http://schemas.microsoft.com/office/powerpoint/2010/main" val="86193498"/>
      </p:ext>
    </p:extLst>
  </p:cSld>
  <p:clrMapOvr>
    <a:masterClrMapping/>
  </p:clrMapOvr>
  <mc:AlternateContent xmlns:mc="http://schemas.openxmlformats.org/markup-compatibility/2006">
    <mc:Choice xmlns:p14="http://schemas.microsoft.com/office/powerpoint/2010/main" Requires="p14">
      <p:transition spd="slow" p14:dur="2000" advTm="10850"/>
    </mc:Choice>
    <mc:Fallback>
      <p:transition spd="slow" advTm="1085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4A2C0DA-B138-447D-BB7C-0B66C79B19E7}" type="slidenum">
              <a:rPr lang="en-US" altLang="en-US"/>
              <a:pPr/>
              <a:t>28</a:t>
            </a:fld>
            <a:endParaRPr lang="en-US" altLang="en-US"/>
          </a:p>
        </p:txBody>
      </p:sp>
      <p:sp>
        <p:nvSpPr>
          <p:cNvPr id="7" name="Rectangle 6"/>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At the Meeting</a:t>
            </a:r>
            <a:endParaRPr lang="en-US" sz="4400" b="1" dirty="0"/>
          </a:p>
        </p:txBody>
      </p:sp>
      <p:sp>
        <p:nvSpPr>
          <p:cNvPr id="8" name="Rectangle 7"/>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Thank You</a:t>
            </a:r>
            <a:endParaRPr lang="en-US" sz="6000" b="1" dirty="0">
              <a:solidFill>
                <a:srgbClr val="C00000"/>
              </a:solidFill>
            </a:endParaRPr>
          </a:p>
        </p:txBody>
      </p:sp>
    </p:spTree>
    <p:extLst>
      <p:ext uri="{BB962C8B-B14F-4D97-AF65-F5344CB8AC3E}">
        <p14:creationId xmlns:p14="http://schemas.microsoft.com/office/powerpoint/2010/main" val="4286702070"/>
      </p:ext>
    </p:extLst>
  </p:cSld>
  <p:clrMapOvr>
    <a:masterClrMapping/>
  </p:clrMapOvr>
  <mc:AlternateContent xmlns:mc="http://schemas.openxmlformats.org/markup-compatibility/2006">
    <mc:Choice xmlns:p14="http://schemas.microsoft.com/office/powerpoint/2010/main" Requires="p14">
      <p:transition spd="slow" p14:dur="2000" advTm="8658"/>
    </mc:Choice>
    <mc:Fallback>
      <p:transition spd="slow" advTm="8658"/>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38200" y="1676400"/>
            <a:ext cx="6400800" cy="2409825"/>
          </a:xfrm>
        </p:spPr>
        <p:txBody>
          <a:bodyPr/>
          <a:lstStyle/>
          <a:p>
            <a:pPr marL="0" indent="0">
              <a:buNone/>
            </a:pPr>
            <a:r>
              <a:rPr lang="en-US" sz="7200" dirty="0" smtClean="0"/>
              <a:t>Presentation Matters</a:t>
            </a:r>
            <a:endParaRPr lang="en-US" sz="7200" dirty="0"/>
          </a:p>
        </p:txBody>
      </p:sp>
    </p:spTree>
    <p:extLst>
      <p:ext uri="{BB962C8B-B14F-4D97-AF65-F5344CB8AC3E}">
        <p14:creationId xmlns:p14="http://schemas.microsoft.com/office/powerpoint/2010/main" val="3351272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4"/>
          <p:cNvSpPr>
            <a:spLocks noGrp="1" noChangeArrowheads="1"/>
          </p:cNvSpPr>
          <p:nvPr>
            <p:ph type="sldNum" sz="quarter" idx="4"/>
          </p:nvPr>
        </p:nvSpPr>
        <p:spPr/>
        <p:txBody>
          <a:bodyPr/>
          <a:lstStyle/>
          <a:p>
            <a:fld id="{F45C095A-54DB-4739-909D-38734B67C314}" type="slidenum">
              <a:rPr lang="en-US" altLang="en-US"/>
              <a:pPr/>
              <a:t>3</a:t>
            </a:fld>
            <a:endParaRPr lang="en-US" altLang="en-US"/>
          </a:p>
        </p:txBody>
      </p:sp>
      <p:sp>
        <p:nvSpPr>
          <p:cNvPr id="7" name="Rectangle 6"/>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Continuing Education</a:t>
            </a:r>
            <a:endParaRPr lang="en-US" sz="4400" b="1" dirty="0"/>
          </a:p>
        </p:txBody>
      </p:sp>
      <p:sp>
        <p:nvSpPr>
          <p:cNvPr id="8" name="Rectangle 7"/>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Not Effective</a:t>
            </a:r>
            <a:endParaRPr lang="en-US" sz="6000" b="1" dirty="0">
              <a:solidFill>
                <a:srgbClr val="C00000"/>
              </a:solidFill>
            </a:endParaRPr>
          </a:p>
        </p:txBody>
      </p:sp>
    </p:spTree>
    <p:extLst>
      <p:ext uri="{BB962C8B-B14F-4D97-AF65-F5344CB8AC3E}">
        <p14:creationId xmlns:p14="http://schemas.microsoft.com/office/powerpoint/2010/main" val="43688883"/>
      </p:ext>
    </p:extLst>
  </p:cSld>
  <p:clrMapOvr>
    <a:masterClrMapping/>
  </p:clrMapOvr>
  <mc:AlternateContent xmlns:mc="http://schemas.openxmlformats.org/markup-compatibility/2006">
    <mc:Choice xmlns:p14="http://schemas.microsoft.com/office/powerpoint/2010/main" Requires="p14">
      <p:transition spd="slow" p14:dur="2000" advTm="10527"/>
    </mc:Choice>
    <mc:Fallback>
      <p:transition spd="slow" advTm="10527"/>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4"/>
          <p:cNvSpPr>
            <a:spLocks noGrp="1" noChangeArrowheads="1"/>
          </p:cNvSpPr>
          <p:nvPr>
            <p:ph type="sldNum" sz="quarter" idx="4"/>
          </p:nvPr>
        </p:nvSpPr>
        <p:spPr/>
        <p:txBody>
          <a:bodyPr/>
          <a:lstStyle/>
          <a:p>
            <a:fld id="{C927DB2A-9490-4898-8948-81CFE6111DA0}" type="slidenum">
              <a:rPr lang="en-US" altLang="en-US"/>
              <a:pPr/>
              <a:t>4</a:t>
            </a:fld>
            <a:endParaRPr lang="en-US" altLang="en-US"/>
          </a:p>
        </p:txBody>
      </p:sp>
      <p:sp>
        <p:nvSpPr>
          <p:cNvPr id="7" name="Rectangle 6"/>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Guidelines</a:t>
            </a:r>
            <a:endParaRPr lang="en-US" sz="4400" b="1" dirty="0"/>
          </a:p>
        </p:txBody>
      </p:sp>
      <p:sp>
        <p:nvSpPr>
          <p:cNvPr id="8" name="Rectangle 7"/>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Not Effective</a:t>
            </a:r>
            <a:endParaRPr lang="en-US" sz="6000" b="1" dirty="0">
              <a:solidFill>
                <a:srgbClr val="C00000"/>
              </a:solidFill>
            </a:endParaRPr>
          </a:p>
        </p:txBody>
      </p:sp>
    </p:spTree>
    <p:extLst>
      <p:ext uri="{BB962C8B-B14F-4D97-AF65-F5344CB8AC3E}">
        <p14:creationId xmlns:p14="http://schemas.microsoft.com/office/powerpoint/2010/main" val="1213342203"/>
      </p:ext>
    </p:extLst>
  </p:cSld>
  <p:clrMapOvr>
    <a:masterClrMapping/>
  </p:clrMapOvr>
  <mc:AlternateContent xmlns:mc="http://schemas.openxmlformats.org/markup-compatibility/2006">
    <mc:Choice xmlns:p14="http://schemas.microsoft.com/office/powerpoint/2010/main" Requires="p14">
      <p:transition spd="slow" p14:dur="2000" advTm="10918"/>
    </mc:Choice>
    <mc:Fallback>
      <p:transition spd="slow" advTm="10918"/>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4"/>
          <p:cNvSpPr>
            <a:spLocks noGrp="1" noChangeArrowheads="1"/>
          </p:cNvSpPr>
          <p:nvPr>
            <p:ph type="sldNum" sz="quarter" idx="4"/>
          </p:nvPr>
        </p:nvSpPr>
        <p:spPr/>
        <p:txBody>
          <a:bodyPr/>
          <a:lstStyle/>
          <a:p>
            <a:fld id="{AE931D9B-741D-45D4-8C94-B5D74C3415AD}" type="slidenum">
              <a:rPr lang="en-US" altLang="en-US"/>
              <a:pPr/>
              <a:t>5</a:t>
            </a:fld>
            <a:endParaRPr lang="en-US" altLang="en-US"/>
          </a:p>
        </p:txBody>
      </p:sp>
      <p:sp>
        <p:nvSpPr>
          <p:cNvPr id="8" name="Rectangle 7"/>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Academic Detailing</a:t>
            </a:r>
            <a:endParaRPr lang="en-US" sz="4400" b="1" dirty="0"/>
          </a:p>
        </p:txBody>
      </p:sp>
      <p:sp>
        <p:nvSpPr>
          <p:cNvPr id="9" name="Rectangle 8"/>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Effective</a:t>
            </a:r>
            <a:endParaRPr lang="en-US" sz="6000" b="1" dirty="0">
              <a:solidFill>
                <a:srgbClr val="C00000"/>
              </a:solidFill>
            </a:endParaRPr>
          </a:p>
        </p:txBody>
      </p:sp>
    </p:spTree>
    <p:extLst>
      <p:ext uri="{BB962C8B-B14F-4D97-AF65-F5344CB8AC3E}">
        <p14:creationId xmlns:p14="http://schemas.microsoft.com/office/powerpoint/2010/main" val="34909076"/>
      </p:ext>
    </p:extLst>
  </p:cSld>
  <p:clrMapOvr>
    <a:masterClrMapping/>
  </p:clrMapOvr>
  <mc:AlternateContent xmlns:mc="http://schemas.openxmlformats.org/markup-compatibility/2006">
    <mc:Choice xmlns:p14="http://schemas.microsoft.com/office/powerpoint/2010/main" Requires="p14">
      <p:transition spd="slow" p14:dur="2000" advTm="10775"/>
    </mc:Choice>
    <mc:Fallback>
      <p:transition spd="slow" advTm="10775"/>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4"/>
          <p:cNvSpPr>
            <a:spLocks noGrp="1" noChangeArrowheads="1"/>
          </p:cNvSpPr>
          <p:nvPr>
            <p:ph type="sldNum" sz="quarter" idx="4"/>
          </p:nvPr>
        </p:nvSpPr>
        <p:spPr/>
        <p:txBody>
          <a:bodyPr/>
          <a:lstStyle/>
          <a:p>
            <a:fld id="{9BF07478-0514-4F23-B56C-DC948FAD73A5}" type="slidenum">
              <a:rPr lang="en-US" altLang="en-US"/>
              <a:pPr/>
              <a:t>6</a:t>
            </a:fld>
            <a:endParaRPr lang="en-US" altLang="en-US"/>
          </a:p>
        </p:txBody>
      </p:sp>
      <p:sp>
        <p:nvSpPr>
          <p:cNvPr id="7" name="Rectangle 6"/>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2</a:t>
            </a:r>
            <a:r>
              <a:rPr lang="en-US" sz="4400" b="1" baseline="30000" dirty="0" smtClean="0"/>
              <a:t>nd</a:t>
            </a:r>
            <a:r>
              <a:rPr lang="en-US" sz="4400" b="1" dirty="0" smtClean="0"/>
              <a:t> Opinion, or </a:t>
            </a:r>
          </a:p>
          <a:p>
            <a:pPr algn="ctr"/>
            <a:r>
              <a:rPr lang="en-US" sz="4400" b="1" dirty="0" smtClean="0"/>
              <a:t>Utilization Review </a:t>
            </a:r>
            <a:endParaRPr lang="en-US" sz="4400" b="1" dirty="0"/>
          </a:p>
        </p:txBody>
      </p:sp>
      <p:sp>
        <p:nvSpPr>
          <p:cNvPr id="8" name="Rectangle 7"/>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Not Effective</a:t>
            </a:r>
            <a:endParaRPr lang="en-US" sz="6000" b="1" dirty="0">
              <a:solidFill>
                <a:srgbClr val="C00000"/>
              </a:solidFill>
            </a:endParaRPr>
          </a:p>
        </p:txBody>
      </p:sp>
    </p:spTree>
    <p:extLst>
      <p:ext uri="{BB962C8B-B14F-4D97-AF65-F5344CB8AC3E}">
        <p14:creationId xmlns:p14="http://schemas.microsoft.com/office/powerpoint/2010/main" val="2762383376"/>
      </p:ext>
    </p:extLst>
  </p:cSld>
  <p:clrMapOvr>
    <a:masterClrMapping/>
  </p:clrMapOvr>
  <mc:AlternateContent xmlns:mc="http://schemas.openxmlformats.org/markup-compatibility/2006">
    <mc:Choice xmlns:p14="http://schemas.microsoft.com/office/powerpoint/2010/main" Requires="p14">
      <p:transition spd="slow" p14:dur="2000" advTm="10350"/>
    </mc:Choice>
    <mc:Fallback>
      <p:transition spd="slow" advTm="1035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4"/>
          <p:cNvSpPr>
            <a:spLocks noGrp="1" noChangeArrowheads="1"/>
          </p:cNvSpPr>
          <p:nvPr>
            <p:ph type="sldNum" sz="quarter" idx="4"/>
          </p:nvPr>
        </p:nvSpPr>
        <p:spPr/>
        <p:txBody>
          <a:bodyPr/>
          <a:lstStyle/>
          <a:p>
            <a:fld id="{FFBF4304-A7D3-441A-BD54-73545A207582}" type="slidenum">
              <a:rPr lang="en-US" altLang="en-US"/>
              <a:pPr/>
              <a:t>7</a:t>
            </a:fld>
            <a:endParaRPr lang="en-US" altLang="en-US"/>
          </a:p>
        </p:txBody>
      </p:sp>
      <p:sp>
        <p:nvSpPr>
          <p:cNvPr id="7" name="Rectangle 6"/>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Financial Incentives</a:t>
            </a:r>
            <a:endParaRPr lang="en-US" sz="4400" b="1" dirty="0"/>
          </a:p>
        </p:txBody>
      </p:sp>
      <p:sp>
        <p:nvSpPr>
          <p:cNvPr id="8" name="Rectangle 7"/>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Effective</a:t>
            </a:r>
            <a:endParaRPr lang="en-US" sz="6000" b="1" dirty="0">
              <a:solidFill>
                <a:srgbClr val="C00000"/>
              </a:solidFill>
            </a:endParaRPr>
          </a:p>
        </p:txBody>
      </p:sp>
    </p:spTree>
    <p:extLst>
      <p:ext uri="{BB962C8B-B14F-4D97-AF65-F5344CB8AC3E}">
        <p14:creationId xmlns:p14="http://schemas.microsoft.com/office/powerpoint/2010/main" val="1513934183"/>
      </p:ext>
    </p:extLst>
  </p:cSld>
  <p:clrMapOvr>
    <a:masterClrMapping/>
  </p:clrMapOvr>
  <mc:AlternateContent xmlns:mc="http://schemas.openxmlformats.org/markup-compatibility/2006">
    <mc:Choice xmlns:p14="http://schemas.microsoft.com/office/powerpoint/2010/main" Requires="p14">
      <p:transition spd="slow" p14:dur="2000" advTm="9118"/>
    </mc:Choice>
    <mc:Fallback>
      <p:transition spd="slow" advTm="9118"/>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4"/>
          <p:cNvSpPr>
            <a:spLocks noGrp="1" noChangeArrowheads="1"/>
          </p:cNvSpPr>
          <p:nvPr>
            <p:ph type="sldNum" sz="quarter" idx="4"/>
          </p:nvPr>
        </p:nvSpPr>
        <p:spPr/>
        <p:txBody>
          <a:bodyPr/>
          <a:lstStyle/>
          <a:p>
            <a:fld id="{40E11124-0886-43E7-B5C1-85647A85D483}" type="slidenum">
              <a:rPr lang="en-US" altLang="en-US"/>
              <a:pPr/>
              <a:t>8</a:t>
            </a:fld>
            <a:endParaRPr lang="en-US" altLang="en-US"/>
          </a:p>
        </p:txBody>
      </p:sp>
      <p:sp>
        <p:nvSpPr>
          <p:cNvPr id="7" name="Rectangle 6"/>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Patients to Bring It Up </a:t>
            </a:r>
            <a:endParaRPr lang="en-US" sz="4400" b="1" dirty="0"/>
          </a:p>
        </p:txBody>
      </p:sp>
      <p:sp>
        <p:nvSpPr>
          <p:cNvPr id="8" name="Rectangle 7"/>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Effective</a:t>
            </a:r>
            <a:endParaRPr lang="en-US" sz="6000" b="1" dirty="0">
              <a:solidFill>
                <a:srgbClr val="C00000"/>
              </a:solidFill>
            </a:endParaRPr>
          </a:p>
        </p:txBody>
      </p:sp>
    </p:spTree>
    <p:extLst>
      <p:ext uri="{BB962C8B-B14F-4D97-AF65-F5344CB8AC3E}">
        <p14:creationId xmlns:p14="http://schemas.microsoft.com/office/powerpoint/2010/main" val="1794817616"/>
      </p:ext>
    </p:extLst>
  </p:cSld>
  <p:clrMapOvr>
    <a:masterClrMapping/>
  </p:clrMapOvr>
  <mc:AlternateContent xmlns:mc="http://schemas.openxmlformats.org/markup-compatibility/2006">
    <mc:Choice xmlns:p14="http://schemas.microsoft.com/office/powerpoint/2010/main" Requires="p14">
      <p:transition spd="slow" p14:dur="2000" advTm="12347"/>
    </mc:Choice>
    <mc:Fallback>
      <p:transition spd="slow" advTm="12347"/>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4"/>
          <p:cNvSpPr>
            <a:spLocks noGrp="1" noChangeArrowheads="1"/>
          </p:cNvSpPr>
          <p:nvPr>
            <p:ph type="sldNum" sz="quarter" idx="4"/>
          </p:nvPr>
        </p:nvSpPr>
        <p:spPr/>
        <p:txBody>
          <a:bodyPr/>
          <a:lstStyle/>
          <a:p>
            <a:fld id="{EFCEF140-D485-4B14-8D07-236112AAAC9B}" type="slidenum">
              <a:rPr lang="en-US" altLang="en-US"/>
              <a:pPr/>
              <a:t>9</a:t>
            </a:fld>
            <a:endParaRPr lang="en-US" altLang="en-US"/>
          </a:p>
        </p:txBody>
      </p:sp>
      <p:sp>
        <p:nvSpPr>
          <p:cNvPr id="7" name="Rectangle 6"/>
          <p:cNvSpPr/>
          <p:nvPr/>
        </p:nvSpPr>
        <p:spPr>
          <a:xfrm>
            <a:off x="1600200" y="1828800"/>
            <a:ext cx="5486400" cy="120015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Alerts &amp; Reminders</a:t>
            </a:r>
            <a:endParaRPr lang="en-US" sz="4400" b="1" dirty="0"/>
          </a:p>
        </p:txBody>
      </p:sp>
      <p:sp>
        <p:nvSpPr>
          <p:cNvPr id="8" name="Rectangle 7"/>
          <p:cNvSpPr/>
          <p:nvPr/>
        </p:nvSpPr>
        <p:spPr>
          <a:xfrm>
            <a:off x="1600200" y="3067050"/>
            <a:ext cx="5486400" cy="1200150"/>
          </a:xfrm>
          <a:prstGeom prst="rect">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rPr>
              <a:t>Not Effective</a:t>
            </a:r>
            <a:endParaRPr lang="en-US" sz="6000" b="1" dirty="0">
              <a:solidFill>
                <a:srgbClr val="C00000"/>
              </a:solidFill>
            </a:endParaRPr>
          </a:p>
        </p:txBody>
      </p:sp>
    </p:spTree>
    <p:extLst>
      <p:ext uri="{BB962C8B-B14F-4D97-AF65-F5344CB8AC3E}">
        <p14:creationId xmlns:p14="http://schemas.microsoft.com/office/powerpoint/2010/main" val="1947368896"/>
      </p:ext>
    </p:extLst>
  </p:cSld>
  <p:clrMapOvr>
    <a:masterClrMapping/>
  </p:clrMapOvr>
  <mc:AlternateContent xmlns:mc="http://schemas.openxmlformats.org/markup-compatibility/2006">
    <mc:Choice xmlns:p14="http://schemas.microsoft.com/office/powerpoint/2010/main" Requires="p14">
      <p:transition spd="slow" p14:dur="2000" advTm="9426"/>
    </mc:Choice>
    <mc:Fallback>
      <p:transition spd="slow" advTm="9426"/>
    </mc:Fallback>
  </mc:AlternateContent>
  <p:timing>
    <p:tnLst>
      <p:par>
        <p:cTn id="1" dur="indefinite" restart="never" nodeType="tmRoot"/>
      </p:par>
    </p:tnLst>
  </p:timing>
</p:sld>
</file>

<file path=ppt/theme/theme1.xml><?xml version="1.0" encoding="utf-8"?>
<a:theme xmlns:a="http://schemas.openxmlformats.org/drawingml/2006/main" name="Cactus">
  <a:themeElements>
    <a:clrScheme name="Cactus 2">
      <a:dk1>
        <a:srgbClr val="000000"/>
      </a:dk1>
      <a:lt1>
        <a:srgbClr val="FFFFFF"/>
      </a:lt1>
      <a:dk2>
        <a:srgbClr val="000000"/>
      </a:dk2>
      <a:lt2>
        <a:srgbClr val="006600"/>
      </a:lt2>
      <a:accent1>
        <a:srgbClr val="F5EBC1"/>
      </a:accent1>
      <a:accent2>
        <a:srgbClr val="FFCC00"/>
      </a:accent2>
      <a:accent3>
        <a:srgbClr val="FFFFFF"/>
      </a:accent3>
      <a:accent4>
        <a:srgbClr val="000000"/>
      </a:accent4>
      <a:accent5>
        <a:srgbClr val="F9F3DD"/>
      </a:accent5>
      <a:accent6>
        <a:srgbClr val="E7B900"/>
      </a:accent6>
      <a:hlink>
        <a:srgbClr val="D4876C"/>
      </a:hlink>
      <a:folHlink>
        <a:srgbClr val="B2B2B2"/>
      </a:folHlink>
    </a:clrScheme>
    <a:fontScheme name="Cactu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Cactus 1">
        <a:dk1>
          <a:srgbClr val="FF9900"/>
        </a:dk1>
        <a:lt1>
          <a:srgbClr val="FFFFCC"/>
        </a:lt1>
        <a:dk2>
          <a:srgbClr val="000000"/>
        </a:dk2>
        <a:lt2>
          <a:srgbClr val="FFCC00"/>
        </a:lt2>
        <a:accent1>
          <a:srgbClr val="6B6253"/>
        </a:accent1>
        <a:accent2>
          <a:srgbClr val="72543E"/>
        </a:accent2>
        <a:accent3>
          <a:srgbClr val="AAAAAA"/>
        </a:accent3>
        <a:accent4>
          <a:srgbClr val="DADAAE"/>
        </a:accent4>
        <a:accent5>
          <a:srgbClr val="BAB7B3"/>
        </a:accent5>
        <a:accent6>
          <a:srgbClr val="674B37"/>
        </a:accent6>
        <a:hlink>
          <a:srgbClr val="DA9880"/>
        </a:hlink>
        <a:folHlink>
          <a:srgbClr val="B2B2B2"/>
        </a:folHlink>
      </a:clrScheme>
      <a:clrMap bg1="dk2" tx1="lt1" bg2="dk1" tx2="lt2" accent1="accent1" accent2="accent2" accent3="accent3" accent4="accent4" accent5="accent5" accent6="accent6" hlink="hlink" folHlink="folHlink"/>
    </a:extraClrScheme>
    <a:extraClrScheme>
      <a:clrScheme name="Cactus 2">
        <a:dk1>
          <a:srgbClr val="000000"/>
        </a:dk1>
        <a:lt1>
          <a:srgbClr val="FFFFFF"/>
        </a:lt1>
        <a:dk2>
          <a:srgbClr val="000000"/>
        </a:dk2>
        <a:lt2>
          <a:srgbClr val="006600"/>
        </a:lt2>
        <a:accent1>
          <a:srgbClr val="F5EBC1"/>
        </a:accent1>
        <a:accent2>
          <a:srgbClr val="FFCC00"/>
        </a:accent2>
        <a:accent3>
          <a:srgbClr val="FFFFFF"/>
        </a:accent3>
        <a:accent4>
          <a:srgbClr val="000000"/>
        </a:accent4>
        <a:accent5>
          <a:srgbClr val="F9F3DD"/>
        </a:accent5>
        <a:accent6>
          <a:srgbClr val="E7B900"/>
        </a:accent6>
        <a:hlink>
          <a:srgbClr val="D4876C"/>
        </a:hlink>
        <a:folHlink>
          <a:srgbClr val="B2B2B2"/>
        </a:folHlink>
      </a:clrScheme>
      <a:clrMap bg1="lt1" tx1="dk1" bg2="lt2" tx2="dk2" accent1="accent1" accent2="accent2" accent3="accent3" accent4="accent4" accent5="accent5" accent6="accent6" hlink="hlink" folHlink="folHlink"/>
    </a:extraClrScheme>
    <a:extraClrScheme>
      <a:clrScheme name="Cactus 3">
        <a:dk1>
          <a:srgbClr val="000000"/>
        </a:dk1>
        <a:lt1>
          <a:srgbClr val="FFFFFF"/>
        </a:lt1>
        <a:dk2>
          <a:srgbClr val="000000"/>
        </a:dk2>
        <a:lt2>
          <a:srgbClr val="292929"/>
        </a:lt2>
        <a:accent1>
          <a:srgbClr val="EAEAEA"/>
        </a:accent1>
        <a:accent2>
          <a:srgbClr val="969696"/>
        </a:accent2>
        <a:accent3>
          <a:srgbClr val="FFFFFF"/>
        </a:accent3>
        <a:accent4>
          <a:srgbClr val="000000"/>
        </a:accent4>
        <a:accent5>
          <a:srgbClr val="F3F3F3"/>
        </a:accent5>
        <a:accent6>
          <a:srgbClr val="878787"/>
        </a:accent6>
        <a:hlink>
          <a:srgbClr val="5F5F5F"/>
        </a:hlink>
        <a:folHlink>
          <a:srgbClr val="B2B2B2"/>
        </a:folHlink>
      </a:clrScheme>
      <a:clrMap bg1="lt1" tx1="dk1" bg2="lt2" tx2="dk2" accent1="accent1" accent2="accent2" accent3="accent3" accent4="accent4" accent5="accent5" accent6="accent6" hlink="hlink" folHlink="folHlink"/>
    </a:extraClrScheme>
    <a:extraClrScheme>
      <a:clrScheme name="Cactus 4">
        <a:dk1>
          <a:srgbClr val="000000"/>
        </a:dk1>
        <a:lt1>
          <a:srgbClr val="FFFFFF"/>
        </a:lt1>
        <a:dk2>
          <a:srgbClr val="000000"/>
        </a:dk2>
        <a:lt2>
          <a:srgbClr val="006600"/>
        </a:lt2>
        <a:accent1>
          <a:srgbClr val="D8EBB3"/>
        </a:accent1>
        <a:accent2>
          <a:srgbClr val="CCCC00"/>
        </a:accent2>
        <a:accent3>
          <a:srgbClr val="FFFFFF"/>
        </a:accent3>
        <a:accent4>
          <a:srgbClr val="000000"/>
        </a:accent4>
        <a:accent5>
          <a:srgbClr val="E9F3D6"/>
        </a:accent5>
        <a:accent6>
          <a:srgbClr val="B9B900"/>
        </a:accent6>
        <a:hlink>
          <a:srgbClr val="FFBE7D"/>
        </a:hlink>
        <a:folHlink>
          <a:srgbClr val="B2B2B2"/>
        </a:folHlink>
      </a:clrScheme>
      <a:clrMap bg1="lt1" tx1="dk1" bg2="lt2" tx2="dk2" accent1="accent1" accent2="accent2" accent3="accent3" accent4="accent4" accent5="accent5" accent6="accent6" hlink="hlink" folHlink="folHlink"/>
    </a:extraClrScheme>
    <a:extraClrScheme>
      <a:clrScheme name="Cactus 5">
        <a:dk1>
          <a:srgbClr val="000000"/>
        </a:dk1>
        <a:lt1>
          <a:srgbClr val="E5D3B3"/>
        </a:lt1>
        <a:dk2>
          <a:srgbClr val="800000"/>
        </a:dk2>
        <a:lt2>
          <a:srgbClr val="009900"/>
        </a:lt2>
        <a:accent1>
          <a:srgbClr val="D5B095"/>
        </a:accent1>
        <a:accent2>
          <a:srgbClr val="E28666"/>
        </a:accent2>
        <a:accent3>
          <a:srgbClr val="F0E6D6"/>
        </a:accent3>
        <a:accent4>
          <a:srgbClr val="000000"/>
        </a:accent4>
        <a:accent5>
          <a:srgbClr val="E7D4C8"/>
        </a:accent5>
        <a:accent6>
          <a:srgbClr val="CD795C"/>
        </a:accent6>
        <a:hlink>
          <a:srgbClr val="B75735"/>
        </a:hlink>
        <a:folHlink>
          <a:srgbClr val="B2B2B2"/>
        </a:folHlink>
      </a:clrScheme>
      <a:clrMap bg1="lt1" tx1="dk1" bg2="lt2" tx2="dk2" accent1="accent1" accent2="accent2" accent3="accent3" accent4="accent4" accent5="accent5" accent6="accent6" hlink="hlink" folHlink="folHlink"/>
    </a:extraClrScheme>
    <a:extraClrScheme>
      <a:clrScheme name="Cactus 6">
        <a:dk1>
          <a:srgbClr val="99CC00"/>
        </a:dk1>
        <a:lt1>
          <a:srgbClr val="FFFFFF"/>
        </a:lt1>
        <a:dk2>
          <a:srgbClr val="51399D"/>
        </a:dk2>
        <a:lt2>
          <a:srgbClr val="FFFFCC"/>
        </a:lt2>
        <a:accent1>
          <a:srgbClr val="877CAA"/>
        </a:accent1>
        <a:accent2>
          <a:srgbClr val="000058"/>
        </a:accent2>
        <a:accent3>
          <a:srgbClr val="B3AECC"/>
        </a:accent3>
        <a:accent4>
          <a:srgbClr val="DADADA"/>
        </a:accent4>
        <a:accent5>
          <a:srgbClr val="C3BFD2"/>
        </a:accent5>
        <a:accent6>
          <a:srgbClr val="00004F"/>
        </a:accent6>
        <a:hlink>
          <a:srgbClr val="FFCC00"/>
        </a:hlink>
        <a:folHlink>
          <a:srgbClr val="B2B2B2"/>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Designs\Cactus.pot</Template>
  <TotalTime>442</TotalTime>
  <Words>888</Words>
  <Application>Microsoft Office PowerPoint</Application>
  <PresentationFormat>On-screen Show (4:3)</PresentationFormat>
  <Paragraphs>147</Paragraphs>
  <Slides>29</Slides>
  <Notes>29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Times New Roman</vt:lpstr>
      <vt:lpstr>Arial Narrow</vt:lpstr>
      <vt:lpstr>Arial</vt:lpstr>
      <vt:lpstr>Cactus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Context Matters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Teamwork</dc:title>
  <dc:creator>Farrokh Alemi</dc:creator>
  <cp:lastModifiedBy>Farrokh Alemi</cp:lastModifiedBy>
  <cp:revision>37</cp:revision>
  <dcterms:created xsi:type="dcterms:W3CDTF">2001-10-16T21:41:39Z</dcterms:created>
  <dcterms:modified xsi:type="dcterms:W3CDTF">2019-05-01T14:26:51Z</dcterms:modified>
</cp:coreProperties>
</file>