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FA25-7FAD-4174-89CE-3A2A681277B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144D-0776-4EFF-9DC7-2FEFD7197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5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FA25-7FAD-4174-89CE-3A2A681277B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144D-0776-4EFF-9DC7-2FEFD7197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69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FA25-7FAD-4174-89CE-3A2A681277B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144D-0776-4EFF-9DC7-2FEFD7197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5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FA25-7FAD-4174-89CE-3A2A681277B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144D-0776-4EFF-9DC7-2FEFD7197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67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FA25-7FAD-4174-89CE-3A2A681277B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144D-0776-4EFF-9DC7-2FEFD7197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3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FA25-7FAD-4174-89CE-3A2A681277B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144D-0776-4EFF-9DC7-2FEFD7197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9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FA25-7FAD-4174-89CE-3A2A681277B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144D-0776-4EFF-9DC7-2FEFD7197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93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FA25-7FAD-4174-89CE-3A2A681277B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144D-0776-4EFF-9DC7-2FEFD7197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563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FA25-7FAD-4174-89CE-3A2A681277B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144D-0776-4EFF-9DC7-2FEFD7197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1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FA25-7FAD-4174-89CE-3A2A681277B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144D-0776-4EFF-9DC7-2FEFD7197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4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7FA25-7FAD-4174-89CE-3A2A681277B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144D-0776-4EFF-9DC7-2FEFD7197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30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7FA25-7FAD-4174-89CE-3A2A681277B0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0144D-0776-4EFF-9DC7-2FEFD71976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164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9" name="Group 288"/>
          <p:cNvGrpSpPr/>
          <p:nvPr/>
        </p:nvGrpSpPr>
        <p:grpSpPr>
          <a:xfrm>
            <a:off x="1036723" y="625638"/>
            <a:ext cx="9378604" cy="5803232"/>
            <a:chOff x="1036723" y="625638"/>
            <a:chExt cx="9378604" cy="5803232"/>
          </a:xfrm>
        </p:grpSpPr>
        <p:cxnSp>
          <p:nvCxnSpPr>
            <p:cNvPr id="202" name="Straight Arrow Connector 201"/>
            <p:cNvCxnSpPr>
              <a:stCxn id="6" idx="6"/>
              <a:endCxn id="8" idx="3"/>
            </p:cNvCxnSpPr>
            <p:nvPr/>
          </p:nvCxnSpPr>
          <p:spPr>
            <a:xfrm flipV="1">
              <a:off x="3865150" y="3765453"/>
              <a:ext cx="1262284" cy="48556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Arrow Connector 205"/>
            <p:cNvCxnSpPr>
              <a:stCxn id="4" idx="6"/>
              <a:endCxn id="8" idx="2"/>
            </p:cNvCxnSpPr>
            <p:nvPr/>
          </p:nvCxnSpPr>
          <p:spPr>
            <a:xfrm flipV="1">
              <a:off x="2119565" y="3522986"/>
              <a:ext cx="2840738" cy="327119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3" name="Group 282"/>
            <p:cNvGrpSpPr/>
            <p:nvPr/>
          </p:nvGrpSpPr>
          <p:grpSpPr>
            <a:xfrm>
              <a:off x="1036723" y="625638"/>
              <a:ext cx="9378604" cy="5803232"/>
              <a:chOff x="1036723" y="625638"/>
              <a:chExt cx="9378604" cy="5803232"/>
            </a:xfrm>
          </p:grpSpPr>
          <p:grpSp>
            <p:nvGrpSpPr>
              <p:cNvPr id="201" name="Group 200"/>
              <p:cNvGrpSpPr/>
              <p:nvPr/>
            </p:nvGrpSpPr>
            <p:grpSpPr>
              <a:xfrm>
                <a:off x="1036723" y="641681"/>
                <a:ext cx="9378604" cy="5787189"/>
                <a:chOff x="519365" y="124323"/>
                <a:chExt cx="9378604" cy="5787189"/>
              </a:xfrm>
            </p:grpSpPr>
            <p:cxnSp>
              <p:nvCxnSpPr>
                <p:cNvPr id="18" name="Straight Arrow Connector 17"/>
                <p:cNvCxnSpPr>
                  <a:stCxn id="27" idx="4"/>
                  <a:endCxn id="12" idx="0"/>
                </p:cNvCxnSpPr>
                <p:nvPr/>
              </p:nvCxnSpPr>
              <p:spPr>
                <a:xfrm>
                  <a:off x="5114833" y="810123"/>
                  <a:ext cx="604675" cy="4415589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Arrow Connector 96"/>
                <p:cNvCxnSpPr>
                  <a:stCxn id="6" idx="6"/>
                  <a:endCxn id="9" idx="3"/>
                </p:cNvCxnSpPr>
                <p:nvPr/>
              </p:nvCxnSpPr>
              <p:spPr>
                <a:xfrm flipV="1">
                  <a:off x="3347792" y="1052590"/>
                  <a:ext cx="3123761" cy="2681072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Arrow Connector 41"/>
                <p:cNvCxnSpPr>
                  <a:stCxn id="4" idx="6"/>
                  <a:endCxn id="12" idx="1"/>
                </p:cNvCxnSpPr>
                <p:nvPr/>
              </p:nvCxnSpPr>
              <p:spPr>
                <a:xfrm>
                  <a:off x="1602207" y="3332747"/>
                  <a:ext cx="3516448" cy="1993398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Arrow Connector 13"/>
                <p:cNvCxnSpPr>
                  <a:stCxn id="4" idx="6"/>
                  <a:endCxn id="9" idx="2"/>
                </p:cNvCxnSpPr>
                <p:nvPr/>
              </p:nvCxnSpPr>
              <p:spPr>
                <a:xfrm flipV="1">
                  <a:off x="1602207" y="810123"/>
                  <a:ext cx="4622128" cy="2522624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Arrow Connector 99"/>
                <p:cNvCxnSpPr>
                  <a:stCxn id="6" idx="6"/>
                  <a:endCxn id="27" idx="3"/>
                </p:cNvCxnSpPr>
                <p:nvPr/>
              </p:nvCxnSpPr>
              <p:spPr>
                <a:xfrm flipV="1">
                  <a:off x="3347792" y="709690"/>
                  <a:ext cx="1339471" cy="3023972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Arrow Connector 93"/>
                <p:cNvCxnSpPr>
                  <a:stCxn id="6" idx="6"/>
                  <a:endCxn id="10" idx="2"/>
                </p:cNvCxnSpPr>
                <p:nvPr/>
              </p:nvCxnSpPr>
              <p:spPr>
                <a:xfrm flipV="1">
                  <a:off x="3347792" y="2582782"/>
                  <a:ext cx="4751466" cy="115088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" name="Oval 3"/>
                <p:cNvSpPr/>
                <p:nvPr/>
              </p:nvSpPr>
              <p:spPr>
                <a:xfrm>
                  <a:off x="519365" y="2989847"/>
                  <a:ext cx="1082842" cy="685800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 smtClean="0"/>
                    <a:t>Unable to Bathe</a:t>
                  </a:r>
                  <a:endParaRPr lang="en-US" sz="1400" b="1" dirty="0"/>
                </a:p>
              </p:txBody>
            </p:sp>
            <p:sp>
              <p:nvSpPr>
                <p:cNvPr id="6" name="Oval 5"/>
                <p:cNvSpPr/>
                <p:nvPr/>
              </p:nvSpPr>
              <p:spPr>
                <a:xfrm>
                  <a:off x="2067739" y="3390762"/>
                  <a:ext cx="1280053" cy="685800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 smtClean="0"/>
                    <a:t>Unable to Groom</a:t>
                  </a:r>
                  <a:endParaRPr lang="en-US" sz="1400" b="1" dirty="0"/>
                </a:p>
              </p:txBody>
            </p:sp>
            <p:sp>
              <p:nvSpPr>
                <p:cNvPr id="7" name="Oval 6"/>
                <p:cNvSpPr/>
                <p:nvPr/>
              </p:nvSpPr>
              <p:spPr>
                <a:xfrm>
                  <a:off x="2878563" y="2277725"/>
                  <a:ext cx="1082842" cy="685800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 smtClean="0"/>
                    <a:t>Unable to Walk</a:t>
                  </a:r>
                  <a:endParaRPr lang="en-US" sz="1400" b="1" dirty="0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4442945" y="2662728"/>
                  <a:ext cx="1141241" cy="685800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 smtClean="0"/>
                    <a:t>Unable to dress</a:t>
                  </a:r>
                  <a:endParaRPr lang="en-US" sz="1400" b="1" dirty="0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6224335" y="467223"/>
                  <a:ext cx="1688107" cy="685800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 smtClean="0"/>
                    <a:t>Urinary Incontinence</a:t>
                  </a:r>
                  <a:endParaRPr lang="en-US" sz="1400" b="1" dirty="0"/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8099258" y="2239882"/>
                  <a:ext cx="1316722" cy="685800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 smtClean="0"/>
                    <a:t>Unable to Transfer</a:t>
                  </a:r>
                  <a:endParaRPr lang="en-US" sz="1400" b="1" dirty="0"/>
                </a:p>
              </p:txBody>
            </p:sp>
            <p:sp>
              <p:nvSpPr>
                <p:cNvPr id="11" name="Oval 10"/>
                <p:cNvSpPr/>
                <p:nvPr/>
              </p:nvSpPr>
              <p:spPr>
                <a:xfrm>
                  <a:off x="8815127" y="3396915"/>
                  <a:ext cx="1082842" cy="685800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 smtClean="0"/>
                    <a:t>Unable to Feed</a:t>
                  </a:r>
                  <a:endParaRPr lang="en-US" sz="1400" b="1" dirty="0"/>
                </a:p>
              </p:txBody>
            </p:sp>
            <p:sp>
              <p:nvSpPr>
                <p:cNvPr id="12" name="Oval 11"/>
                <p:cNvSpPr/>
                <p:nvPr/>
              </p:nvSpPr>
              <p:spPr>
                <a:xfrm>
                  <a:off x="4869774" y="5225712"/>
                  <a:ext cx="1699467" cy="685800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 smtClean="0"/>
                    <a:t>Bowel Incontinence</a:t>
                  </a:r>
                  <a:endParaRPr lang="en-US" sz="1400" b="1" dirty="0"/>
                </a:p>
              </p:txBody>
            </p:sp>
            <p:cxnSp>
              <p:nvCxnSpPr>
                <p:cNvPr id="17" name="Straight Arrow Connector 16"/>
                <p:cNvCxnSpPr>
                  <a:stCxn id="4" idx="6"/>
                  <a:endCxn id="27" idx="3"/>
                </p:cNvCxnSpPr>
                <p:nvPr/>
              </p:nvCxnSpPr>
              <p:spPr>
                <a:xfrm flipV="1">
                  <a:off x="1602207" y="709690"/>
                  <a:ext cx="3085056" cy="2623057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Arrow Connector 18"/>
                <p:cNvCxnSpPr>
                  <a:stCxn id="27" idx="5"/>
                  <a:endCxn id="9" idx="2"/>
                </p:cNvCxnSpPr>
                <p:nvPr/>
              </p:nvCxnSpPr>
              <p:spPr>
                <a:xfrm>
                  <a:off x="5542402" y="709690"/>
                  <a:ext cx="681933" cy="100433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/>
                <p:cNvCxnSpPr>
                  <a:stCxn id="4" idx="6"/>
                  <a:endCxn id="7" idx="2"/>
                </p:cNvCxnSpPr>
                <p:nvPr/>
              </p:nvCxnSpPr>
              <p:spPr>
                <a:xfrm flipV="1">
                  <a:off x="1602207" y="2620625"/>
                  <a:ext cx="1276356" cy="712122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Oval 26"/>
                <p:cNvSpPr/>
                <p:nvPr/>
              </p:nvSpPr>
              <p:spPr>
                <a:xfrm>
                  <a:off x="4510158" y="124323"/>
                  <a:ext cx="1209349" cy="685800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 smtClean="0"/>
                    <a:t>Unable to Toilet</a:t>
                  </a:r>
                  <a:endParaRPr lang="en-US" sz="1400" b="1" dirty="0"/>
                </a:p>
              </p:txBody>
            </p:sp>
            <p:cxnSp>
              <p:nvCxnSpPr>
                <p:cNvPr id="38" name="Straight Arrow Connector 37"/>
                <p:cNvCxnSpPr>
                  <a:stCxn id="4" idx="6"/>
                  <a:endCxn id="6" idx="1"/>
                </p:cNvCxnSpPr>
                <p:nvPr/>
              </p:nvCxnSpPr>
              <p:spPr>
                <a:xfrm>
                  <a:off x="1602207" y="3332747"/>
                  <a:ext cx="652991" cy="158448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Arrow Connector 49"/>
                <p:cNvCxnSpPr>
                  <a:stCxn id="7" idx="0"/>
                  <a:endCxn id="27" idx="3"/>
                </p:cNvCxnSpPr>
                <p:nvPr/>
              </p:nvCxnSpPr>
              <p:spPr>
                <a:xfrm flipV="1">
                  <a:off x="3419984" y="709690"/>
                  <a:ext cx="1267279" cy="1568035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Straight Arrow Connector 50"/>
                <p:cNvCxnSpPr>
                  <a:stCxn id="27" idx="5"/>
                  <a:endCxn id="11" idx="2"/>
                </p:cNvCxnSpPr>
                <p:nvPr/>
              </p:nvCxnSpPr>
              <p:spPr>
                <a:xfrm>
                  <a:off x="5542402" y="709690"/>
                  <a:ext cx="3272725" cy="3030125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Arrow Connector 51"/>
                <p:cNvCxnSpPr>
                  <a:stCxn id="27" idx="5"/>
                  <a:endCxn id="10" idx="2"/>
                </p:cNvCxnSpPr>
                <p:nvPr/>
              </p:nvCxnSpPr>
              <p:spPr>
                <a:xfrm>
                  <a:off x="5542402" y="709690"/>
                  <a:ext cx="2556856" cy="1873092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Arrow Connector 69"/>
                <p:cNvCxnSpPr>
                  <a:stCxn id="7" idx="6"/>
                  <a:endCxn id="9" idx="3"/>
                </p:cNvCxnSpPr>
                <p:nvPr/>
              </p:nvCxnSpPr>
              <p:spPr>
                <a:xfrm flipV="1">
                  <a:off x="3961405" y="1052590"/>
                  <a:ext cx="2510148" cy="1568035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Arrow Connector 73"/>
                <p:cNvCxnSpPr>
                  <a:stCxn id="7" idx="6"/>
                  <a:endCxn id="12" idx="1"/>
                </p:cNvCxnSpPr>
                <p:nvPr/>
              </p:nvCxnSpPr>
              <p:spPr>
                <a:xfrm>
                  <a:off x="3961405" y="2620625"/>
                  <a:ext cx="1157250" cy="270552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Arrow Connector 76"/>
                <p:cNvCxnSpPr>
                  <a:stCxn id="7" idx="6"/>
                  <a:endCxn id="8" idx="1"/>
                </p:cNvCxnSpPr>
                <p:nvPr/>
              </p:nvCxnSpPr>
              <p:spPr>
                <a:xfrm>
                  <a:off x="3961405" y="2620625"/>
                  <a:ext cx="648671" cy="142536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Arrow Connector 79"/>
                <p:cNvCxnSpPr>
                  <a:stCxn id="7" idx="6"/>
                  <a:endCxn id="10" idx="2"/>
                </p:cNvCxnSpPr>
                <p:nvPr/>
              </p:nvCxnSpPr>
              <p:spPr>
                <a:xfrm flipV="1">
                  <a:off x="3961405" y="2582782"/>
                  <a:ext cx="4137853" cy="37843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Arrow Connector 82"/>
                <p:cNvCxnSpPr>
                  <a:stCxn id="6" idx="5"/>
                  <a:endCxn id="12" idx="1"/>
                </p:cNvCxnSpPr>
                <p:nvPr/>
              </p:nvCxnSpPr>
              <p:spPr>
                <a:xfrm>
                  <a:off x="3160333" y="3976129"/>
                  <a:ext cx="1958322" cy="1350016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Arrow Connector 85"/>
                <p:cNvCxnSpPr>
                  <a:stCxn id="6" idx="6"/>
                  <a:endCxn id="11" idx="2"/>
                </p:cNvCxnSpPr>
                <p:nvPr/>
              </p:nvCxnSpPr>
              <p:spPr>
                <a:xfrm>
                  <a:off x="3347792" y="3733662"/>
                  <a:ext cx="5467335" cy="6153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Arrow Connector 102"/>
                <p:cNvCxnSpPr>
                  <a:stCxn id="6" idx="0"/>
                  <a:endCxn id="7" idx="3"/>
                </p:cNvCxnSpPr>
                <p:nvPr/>
              </p:nvCxnSpPr>
              <p:spPr>
                <a:xfrm flipV="1">
                  <a:off x="2707766" y="2863092"/>
                  <a:ext cx="329376" cy="52767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Arrow Connector 105"/>
                <p:cNvCxnSpPr>
                  <a:stCxn id="8" idx="0"/>
                  <a:endCxn id="27" idx="4"/>
                </p:cNvCxnSpPr>
                <p:nvPr/>
              </p:nvCxnSpPr>
              <p:spPr>
                <a:xfrm flipV="1">
                  <a:off x="5013566" y="810123"/>
                  <a:ext cx="101267" cy="1852605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Arrow Connector 130"/>
                <p:cNvCxnSpPr>
                  <a:stCxn id="8" idx="6"/>
                  <a:endCxn id="9" idx="4"/>
                </p:cNvCxnSpPr>
                <p:nvPr/>
              </p:nvCxnSpPr>
              <p:spPr>
                <a:xfrm flipV="1">
                  <a:off x="5584186" y="1153023"/>
                  <a:ext cx="1484203" cy="1852605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Arrow Connector 133"/>
                <p:cNvCxnSpPr>
                  <a:stCxn id="8" idx="6"/>
                  <a:endCxn id="10" idx="2"/>
                </p:cNvCxnSpPr>
                <p:nvPr/>
              </p:nvCxnSpPr>
              <p:spPr>
                <a:xfrm flipV="1">
                  <a:off x="5584186" y="2582782"/>
                  <a:ext cx="2515072" cy="422846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Arrow Connector 136"/>
                <p:cNvCxnSpPr>
                  <a:stCxn id="8" idx="6"/>
                  <a:endCxn id="11" idx="2"/>
                </p:cNvCxnSpPr>
                <p:nvPr/>
              </p:nvCxnSpPr>
              <p:spPr>
                <a:xfrm>
                  <a:off x="5584186" y="3005628"/>
                  <a:ext cx="3230941" cy="734187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Arrow Connector 139"/>
                <p:cNvCxnSpPr>
                  <a:stCxn id="8" idx="4"/>
                  <a:endCxn id="12" idx="1"/>
                </p:cNvCxnSpPr>
                <p:nvPr/>
              </p:nvCxnSpPr>
              <p:spPr>
                <a:xfrm>
                  <a:off x="5013566" y="3348528"/>
                  <a:ext cx="105089" cy="1977617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Arrow Connector 142"/>
                <p:cNvCxnSpPr>
                  <a:stCxn id="9" idx="4"/>
                  <a:endCxn id="10" idx="1"/>
                </p:cNvCxnSpPr>
                <p:nvPr/>
              </p:nvCxnSpPr>
              <p:spPr>
                <a:xfrm>
                  <a:off x="7068389" y="1153023"/>
                  <a:ext cx="1223698" cy="1187292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Arrow Connector 147"/>
                <p:cNvCxnSpPr>
                  <a:stCxn id="12" idx="0"/>
                  <a:endCxn id="9" idx="4"/>
                </p:cNvCxnSpPr>
                <p:nvPr/>
              </p:nvCxnSpPr>
              <p:spPr>
                <a:xfrm flipV="1">
                  <a:off x="5719508" y="1153023"/>
                  <a:ext cx="1348881" cy="4072689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Arrow Connector 152"/>
                <p:cNvCxnSpPr>
                  <a:stCxn id="12" idx="7"/>
                  <a:endCxn id="11" idx="2"/>
                </p:cNvCxnSpPr>
                <p:nvPr/>
              </p:nvCxnSpPr>
              <p:spPr>
                <a:xfrm flipV="1">
                  <a:off x="6320360" y="3739815"/>
                  <a:ext cx="2494767" cy="1586330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Arrow Connector 155"/>
                <p:cNvCxnSpPr>
                  <a:stCxn id="12" idx="7"/>
                  <a:endCxn id="10" idx="3"/>
                </p:cNvCxnSpPr>
                <p:nvPr/>
              </p:nvCxnSpPr>
              <p:spPr>
                <a:xfrm flipV="1">
                  <a:off x="6320360" y="2825249"/>
                  <a:ext cx="1971727" cy="2500896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Arrow Connector 158"/>
                <p:cNvCxnSpPr>
                  <a:stCxn id="10" idx="4"/>
                  <a:endCxn id="11" idx="1"/>
                </p:cNvCxnSpPr>
                <p:nvPr/>
              </p:nvCxnSpPr>
              <p:spPr>
                <a:xfrm>
                  <a:off x="8757619" y="2925682"/>
                  <a:ext cx="216087" cy="571666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2" name="Right Arrow 281"/>
              <p:cNvSpPr/>
              <p:nvPr/>
            </p:nvSpPr>
            <p:spPr>
              <a:xfrm>
                <a:off x="1157043" y="625638"/>
                <a:ext cx="1513968" cy="823990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Time/Aging</a:t>
                </a:r>
                <a:endParaRPr lang="en-US" dirty="0"/>
              </a:p>
            </p:txBody>
          </p:sp>
        </p:grpSp>
        <p:cxnSp>
          <p:nvCxnSpPr>
            <p:cNvPr id="284" name="Straight Arrow Connector 283"/>
            <p:cNvCxnSpPr/>
            <p:nvPr/>
          </p:nvCxnSpPr>
          <p:spPr>
            <a:xfrm flipV="1">
              <a:off x="1147720" y="1773384"/>
              <a:ext cx="1036681" cy="14967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8" name="Rectangle 287"/>
            <p:cNvSpPr/>
            <p:nvPr/>
          </p:nvSpPr>
          <p:spPr>
            <a:xfrm>
              <a:off x="1063496" y="1712484"/>
              <a:ext cx="1330788" cy="9993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Most Likely Next Event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2703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g157430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232" y="1328236"/>
            <a:ext cx="823912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467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3141650" y="1983105"/>
            <a:ext cx="5943594" cy="3034829"/>
            <a:chOff x="3141650" y="1983105"/>
            <a:chExt cx="5943594" cy="3034829"/>
          </a:xfrm>
        </p:grpSpPr>
        <p:grpSp>
          <p:nvGrpSpPr>
            <p:cNvPr id="39" name="Group 38"/>
            <p:cNvGrpSpPr/>
            <p:nvPr/>
          </p:nvGrpSpPr>
          <p:grpSpPr>
            <a:xfrm>
              <a:off x="3141650" y="1983105"/>
              <a:ext cx="5943594" cy="3034829"/>
              <a:chOff x="3141650" y="1983105"/>
              <a:chExt cx="5943594" cy="3034829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3141650" y="2126144"/>
                <a:ext cx="5943594" cy="2891790"/>
                <a:chOff x="457200" y="1904999"/>
                <a:chExt cx="8458200" cy="4114800"/>
              </a:xfrm>
            </p:grpSpPr>
            <p:sp>
              <p:nvSpPr>
                <p:cNvPr id="4" name="Oval 3"/>
                <p:cNvSpPr/>
                <p:nvPr/>
              </p:nvSpPr>
              <p:spPr>
                <a:xfrm>
                  <a:off x="457200" y="4038599"/>
                  <a:ext cx="533401" cy="6096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algn="ctr" fontAlgn="base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 kern="1200">
                      <a:solidFill>
                        <a:srgbClr val="FFFFFF"/>
                      </a:solidFill>
                      <a:effectLst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B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5" name="Oval 4"/>
                <p:cNvSpPr/>
                <p:nvPr/>
              </p:nvSpPr>
              <p:spPr>
                <a:xfrm>
                  <a:off x="2133600" y="4190997"/>
                  <a:ext cx="533401" cy="563218"/>
                </a:xfrm>
                <a:prstGeom prst="ellipse">
                  <a:avLst/>
                </a:prstGeom>
                <a:solidFill>
                  <a:srgbClr val="FFFF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algn="ctr" fontAlgn="base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 kern="1200">
                      <a:solidFill>
                        <a:srgbClr val="FF0000"/>
                      </a:solidFill>
                      <a:effectLst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G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6" name="Oval 5"/>
                <p:cNvSpPr/>
                <p:nvPr/>
              </p:nvSpPr>
              <p:spPr>
                <a:xfrm>
                  <a:off x="2849332" y="2911035"/>
                  <a:ext cx="533401" cy="555686"/>
                </a:xfrm>
                <a:prstGeom prst="ellipse">
                  <a:avLst/>
                </a:prstGeom>
                <a:solidFill>
                  <a:srgbClr val="FFFF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algn="ctr" fontAlgn="base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 kern="1200" dirty="0">
                      <a:solidFill>
                        <a:srgbClr val="FF0000"/>
                      </a:solidFill>
                      <a:effectLst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W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7" name="Oval 6"/>
                <p:cNvSpPr/>
                <p:nvPr/>
              </p:nvSpPr>
              <p:spPr>
                <a:xfrm>
                  <a:off x="4114799" y="2514600"/>
                  <a:ext cx="533401" cy="583095"/>
                </a:xfrm>
                <a:prstGeom prst="ellipse">
                  <a:avLst/>
                </a:prstGeom>
                <a:solidFill>
                  <a:srgbClr val="FFFF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algn="ctr" fontAlgn="base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 kern="1200">
                      <a:solidFill>
                        <a:srgbClr val="FF0000"/>
                      </a:solidFill>
                      <a:effectLst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T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3352800" y="3657598"/>
                  <a:ext cx="533401" cy="533399"/>
                </a:xfrm>
                <a:prstGeom prst="ellipse">
                  <a:avLst/>
                </a:prstGeom>
                <a:solidFill>
                  <a:srgbClr val="FFFF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algn="ctr" fontAlgn="base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 kern="1200">
                      <a:solidFill>
                        <a:srgbClr val="FF0000"/>
                      </a:solidFill>
                      <a:effectLst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D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5791200" y="1904999"/>
                  <a:ext cx="666262" cy="54264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algn="ctr" fontAlgn="base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 kern="1200">
                      <a:solidFill>
                        <a:srgbClr val="FFFFFF"/>
                      </a:solidFill>
                      <a:effectLst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U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7086600" y="3505199"/>
                  <a:ext cx="533401" cy="533399"/>
                </a:xfrm>
                <a:prstGeom prst="ellipse">
                  <a:avLst/>
                </a:prstGeom>
                <a:solidFill>
                  <a:srgbClr val="FFFF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algn="ctr" fontAlgn="base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 kern="1200">
                      <a:solidFill>
                        <a:srgbClr val="FF0000"/>
                      </a:solidFill>
                      <a:effectLst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1" name="Oval 10"/>
                <p:cNvSpPr/>
                <p:nvPr/>
              </p:nvSpPr>
              <p:spPr>
                <a:xfrm>
                  <a:off x="4495800" y="5495643"/>
                  <a:ext cx="533401" cy="524156"/>
                </a:xfrm>
                <a:prstGeom prst="ellipse">
                  <a:avLst/>
                </a:prstGeom>
                <a:solidFill>
                  <a:srgbClr val="FFFF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algn="ctr" fontAlgn="base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 kern="1200">
                      <a:solidFill>
                        <a:srgbClr val="FF0000"/>
                      </a:solidFill>
                      <a:effectLst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L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2" name="Oval 11"/>
                <p:cNvSpPr/>
                <p:nvPr/>
              </p:nvSpPr>
              <p:spPr>
                <a:xfrm>
                  <a:off x="7848600" y="5105399"/>
                  <a:ext cx="533401" cy="558397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algn="ctr" fontAlgn="base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 kern="1200">
                      <a:solidFill>
                        <a:srgbClr val="FFFFFF"/>
                      </a:solidFill>
                      <a:effectLst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E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cxnSp>
              <p:nvCxnSpPr>
                <p:cNvPr id="13" name="Straight Arrow Connector 12"/>
                <p:cNvCxnSpPr>
                  <a:stCxn id="12" idx="2"/>
                  <a:endCxn id="11" idx="6"/>
                </p:cNvCxnSpPr>
                <p:nvPr/>
              </p:nvCxnSpPr>
              <p:spPr>
                <a:xfrm flipH="1">
                  <a:off x="5029201" y="5384598"/>
                  <a:ext cx="2819400" cy="373124"/>
                </a:xfrm>
                <a:prstGeom prst="straightConnector1">
                  <a:avLst/>
                </a:prstGeom>
                <a:ln w="38100"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Oval 13"/>
                <p:cNvSpPr/>
                <p:nvPr/>
              </p:nvSpPr>
              <p:spPr>
                <a:xfrm>
                  <a:off x="7541885" y="1957754"/>
                  <a:ext cx="1373515" cy="597806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algn="ctr" fontAlgn="base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 kern="1200">
                      <a:solidFill>
                        <a:srgbClr val="FFFFFF"/>
                      </a:solidFill>
                      <a:effectLst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Death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cxnSp>
              <p:nvCxnSpPr>
                <p:cNvPr id="15" name="Straight Arrow Connector 14"/>
                <p:cNvCxnSpPr>
                  <a:stCxn id="14" idx="5"/>
                  <a:endCxn id="12" idx="7"/>
                </p:cNvCxnSpPr>
                <p:nvPr/>
              </p:nvCxnSpPr>
              <p:spPr>
                <a:xfrm flipH="1">
                  <a:off x="8303887" y="2468013"/>
                  <a:ext cx="410367" cy="2719161"/>
                </a:xfrm>
                <a:prstGeom prst="straightConnector1">
                  <a:avLst/>
                </a:prstGeom>
                <a:ln w="28575">
                  <a:solidFill>
                    <a:schemeClr val="accent2">
                      <a:lumMod val="75000"/>
                    </a:schemeClr>
                  </a:solidFill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Oval 15"/>
                <p:cNvSpPr/>
                <p:nvPr/>
              </p:nvSpPr>
              <p:spPr>
                <a:xfrm>
                  <a:off x="1143001" y="1904999"/>
                  <a:ext cx="1143000" cy="6096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algn="ctr" fontAlgn="base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 kern="1200">
                      <a:solidFill>
                        <a:srgbClr val="FFFFFF"/>
                      </a:solidFill>
                      <a:effectLst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Age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533400" y="2743198"/>
                  <a:ext cx="1369646" cy="59544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algn="ctr" fontAlgn="base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200" b="1" kern="1200">
                      <a:solidFill>
                        <a:srgbClr val="FFFFFF"/>
                      </a:solidFill>
                      <a:effectLst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Gender</a:t>
                  </a:r>
                  <a:endParaRPr lang="en-US" sz="120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pic>
              <p:nvPicPr>
                <p:cNvPr id="18" name="Picture 17" descr="C:\Users\Farrokh\AppData\Local\Microsoft\Windows\Temporary Internet Files\Content.IE5\CUR8MB8J\large-Question-Mark-66.6-15073[1].gif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8382000" y="3505200"/>
                  <a:ext cx="278936" cy="524400"/>
                </a:xfrm>
                <a:prstGeom prst="rect">
                  <a:avLst/>
                </a:prstGeom>
                <a:noFill/>
              </p:spPr>
            </p:pic>
            <p:cxnSp>
              <p:nvCxnSpPr>
                <p:cNvPr id="19" name="Straight Arrow Connector 18"/>
                <p:cNvCxnSpPr>
                  <a:stCxn id="12" idx="2"/>
                  <a:endCxn id="5" idx="6"/>
                </p:cNvCxnSpPr>
                <p:nvPr/>
              </p:nvCxnSpPr>
              <p:spPr>
                <a:xfrm flipH="1" flipV="1">
                  <a:off x="2667001" y="4472607"/>
                  <a:ext cx="5181600" cy="911991"/>
                </a:xfrm>
                <a:prstGeom prst="straightConnector1">
                  <a:avLst/>
                </a:prstGeom>
                <a:ln w="38100"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/>
                <p:cNvCxnSpPr>
                  <a:stCxn id="12" idx="2"/>
                  <a:endCxn id="8" idx="6"/>
                </p:cNvCxnSpPr>
                <p:nvPr/>
              </p:nvCxnSpPr>
              <p:spPr>
                <a:xfrm flipH="1" flipV="1">
                  <a:off x="3886201" y="3924299"/>
                  <a:ext cx="3962399" cy="1460299"/>
                </a:xfrm>
                <a:prstGeom prst="straightConnector1">
                  <a:avLst/>
                </a:prstGeom>
                <a:ln w="38100"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Arrow Connector 20"/>
                <p:cNvCxnSpPr>
                  <a:stCxn id="12" idx="1"/>
                  <a:endCxn id="7" idx="5"/>
                </p:cNvCxnSpPr>
                <p:nvPr/>
              </p:nvCxnSpPr>
              <p:spPr>
                <a:xfrm flipH="1" flipV="1">
                  <a:off x="4570086" y="3012302"/>
                  <a:ext cx="3356629" cy="2174872"/>
                </a:xfrm>
                <a:prstGeom prst="straightConnector1">
                  <a:avLst/>
                </a:prstGeom>
                <a:ln w="38100"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Arrow Connector 21"/>
                <p:cNvCxnSpPr>
                  <a:stCxn id="12" idx="1"/>
                  <a:endCxn id="10" idx="4"/>
                </p:cNvCxnSpPr>
                <p:nvPr/>
              </p:nvCxnSpPr>
              <p:spPr>
                <a:xfrm flipH="1" flipV="1">
                  <a:off x="7353301" y="4038598"/>
                  <a:ext cx="573414" cy="1148576"/>
                </a:xfrm>
                <a:prstGeom prst="straightConnector1">
                  <a:avLst/>
                </a:prstGeom>
                <a:ln w="38100">
                  <a:headEnd type="triangl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Freeform 22"/>
                <p:cNvSpPr/>
                <p:nvPr/>
              </p:nvSpPr>
              <p:spPr>
                <a:xfrm>
                  <a:off x="715108" y="1957754"/>
                  <a:ext cx="6248400" cy="2989384"/>
                </a:xfrm>
                <a:custGeom>
                  <a:avLst/>
                  <a:gdLst>
                    <a:gd name="connsiteX0" fmla="*/ 6248400 w 6248400"/>
                    <a:gd name="connsiteY0" fmla="*/ 0 h 2989384"/>
                    <a:gd name="connsiteX1" fmla="*/ 5673969 w 6248400"/>
                    <a:gd name="connsiteY1" fmla="*/ 750277 h 2989384"/>
                    <a:gd name="connsiteX2" fmla="*/ 3024554 w 6248400"/>
                    <a:gd name="connsiteY2" fmla="*/ 328246 h 2989384"/>
                    <a:gd name="connsiteX3" fmla="*/ 1289538 w 6248400"/>
                    <a:gd name="connsiteY3" fmla="*/ 1383323 h 2989384"/>
                    <a:gd name="connsiteX4" fmla="*/ 0 w 6248400"/>
                    <a:gd name="connsiteY4" fmla="*/ 2989384 h 298938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6248400" h="2989384">
                      <a:moveTo>
                        <a:pt x="6248400" y="0"/>
                      </a:moveTo>
                      <a:cubicBezTo>
                        <a:pt x="6229838" y="347784"/>
                        <a:pt x="6211277" y="695569"/>
                        <a:pt x="5673969" y="750277"/>
                      </a:cubicBezTo>
                      <a:cubicBezTo>
                        <a:pt x="5136661" y="804985"/>
                        <a:pt x="3755292" y="222738"/>
                        <a:pt x="3024554" y="328246"/>
                      </a:cubicBezTo>
                      <a:cubicBezTo>
                        <a:pt x="2293816" y="433754"/>
                        <a:pt x="1793630" y="939800"/>
                        <a:pt x="1289538" y="1383323"/>
                      </a:cubicBezTo>
                      <a:cubicBezTo>
                        <a:pt x="785446" y="1826846"/>
                        <a:pt x="392723" y="2408115"/>
                        <a:pt x="0" y="2989384"/>
                      </a:cubicBezTo>
                    </a:path>
                  </a:pathLst>
                </a:custGeom>
                <a:ln w="38100">
                  <a:solidFill>
                    <a:srgbClr val="C00000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endParaRPr lang="en-US">
                    <a:solidFill>
                      <a:srgbClr val="FF0000"/>
                    </a:solidFill>
                  </a:endParaRPr>
                </a:p>
              </p:txBody>
            </p:sp>
          </p:grpSp>
          <p:cxnSp>
            <p:nvCxnSpPr>
              <p:cNvPr id="24" name="Straight Arrow Connector 23"/>
              <p:cNvCxnSpPr>
                <a:stCxn id="16" idx="5"/>
              </p:cNvCxnSpPr>
              <p:nvPr/>
            </p:nvCxnSpPr>
            <p:spPr>
              <a:xfrm>
                <a:off x="4309128" y="2491817"/>
                <a:ext cx="385354" cy="22339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>
                <a:stCxn id="9" idx="4"/>
              </p:cNvCxnSpPr>
              <p:nvPr/>
            </p:nvCxnSpPr>
            <p:spPr>
              <a:xfrm flipH="1">
                <a:off x="6951644" y="2507503"/>
                <a:ext cx="172310" cy="16678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 flipV="1">
                <a:off x="4640936" y="2115457"/>
                <a:ext cx="152400" cy="58906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/>
              <p:nvPr/>
            </p:nvCxnSpPr>
            <p:spPr>
              <a:xfrm flipH="1" flipV="1">
                <a:off x="3141650" y="3359177"/>
                <a:ext cx="624233" cy="21286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 flipH="1">
                <a:off x="3753851" y="3228010"/>
                <a:ext cx="338220" cy="6921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>
                <a:stCxn id="17" idx="5"/>
              </p:cNvCxnSpPr>
              <p:nvPr/>
            </p:nvCxnSpPr>
            <p:spPr>
              <a:xfrm>
                <a:off x="4016701" y="3072394"/>
                <a:ext cx="140948" cy="17833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>
                <a:stCxn id="4" idx="7"/>
              </p:cNvCxnSpPr>
              <p:nvPr/>
            </p:nvCxnSpPr>
            <p:spPr>
              <a:xfrm flipV="1">
                <a:off x="3461581" y="3570693"/>
                <a:ext cx="357848" cy="11763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 flipH="1" flipV="1">
                <a:off x="6616717" y="2241004"/>
                <a:ext cx="329509" cy="399216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41" name="Rectangle 1040"/>
              <p:cNvSpPr/>
              <p:nvPr/>
            </p:nvSpPr>
            <p:spPr>
              <a:xfrm>
                <a:off x="7555832" y="1983105"/>
                <a:ext cx="226861" cy="42841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2" name="Straight Arrow Connector 51"/>
              <p:cNvCxnSpPr>
                <a:endCxn id="14" idx="2"/>
              </p:cNvCxnSpPr>
              <p:nvPr/>
            </p:nvCxnSpPr>
            <p:spPr>
              <a:xfrm>
                <a:off x="7358046" y="2316824"/>
                <a:ext cx="762026" cy="56458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>
                <a:stCxn id="9" idx="4"/>
              </p:cNvCxnSpPr>
              <p:nvPr/>
            </p:nvCxnSpPr>
            <p:spPr>
              <a:xfrm>
                <a:off x="7123954" y="2507503"/>
                <a:ext cx="306853" cy="16678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/>
              <p:nvPr/>
            </p:nvCxnSpPr>
            <p:spPr>
              <a:xfrm flipV="1">
                <a:off x="7377261" y="2490594"/>
                <a:ext cx="56552" cy="156004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/>
              <p:cNvCxnSpPr>
                <a:stCxn id="12" idx="1"/>
                <a:endCxn id="6" idx="6"/>
              </p:cNvCxnSpPr>
              <p:nvPr/>
            </p:nvCxnSpPr>
            <p:spPr>
              <a:xfrm flipH="1" flipV="1">
                <a:off x="5197428" y="3028426"/>
                <a:ext cx="3193065" cy="1404358"/>
              </a:xfrm>
              <a:prstGeom prst="straightConnector1">
                <a:avLst/>
              </a:prstGeom>
              <a:ln w="38100"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ectangle 37"/>
              <p:cNvSpPr/>
              <p:nvPr/>
            </p:nvSpPr>
            <p:spPr>
              <a:xfrm rot="808216">
                <a:off x="5850438" y="2257906"/>
                <a:ext cx="889246" cy="4284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>
                    <a:solidFill>
                      <a:srgbClr val="C00000"/>
                    </a:solidFill>
                  </a:rPr>
                  <a:t>Markov Blanket</a:t>
                </a:r>
                <a:endParaRPr lang="en-US" sz="1400" dirty="0">
                  <a:solidFill>
                    <a:srgbClr val="C00000"/>
                  </a:solidFill>
                </a:endParaRPr>
              </a:p>
            </p:txBody>
          </p:sp>
        </p:grpSp>
        <p:cxnSp>
          <p:nvCxnSpPr>
            <p:cNvPr id="78" name="Straight Arrow Connector 77"/>
            <p:cNvCxnSpPr>
              <a:stCxn id="16" idx="6"/>
            </p:cNvCxnSpPr>
            <p:nvPr/>
          </p:nvCxnSpPr>
          <p:spPr>
            <a:xfrm flipV="1">
              <a:off x="4426752" y="2241004"/>
              <a:ext cx="142103" cy="993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 flipV="1">
              <a:off x="4121122" y="2759451"/>
              <a:ext cx="142103" cy="993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85243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4416</TotalTime>
  <Words>44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Farrokh Alemi</dc:creator>
  <cp:lastModifiedBy>Farrokh Alemi</cp:lastModifiedBy>
  <cp:revision>15</cp:revision>
  <dcterms:created xsi:type="dcterms:W3CDTF">2019-04-19T15:45:44Z</dcterms:created>
  <dcterms:modified xsi:type="dcterms:W3CDTF">2019-04-22T17:35:12Z</dcterms:modified>
</cp:coreProperties>
</file>