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66" r:id="rId5"/>
    <p:sldId id="326" r:id="rId6"/>
    <p:sldId id="327" r:id="rId7"/>
    <p:sldId id="340" r:id="rId8"/>
    <p:sldId id="33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Teach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Suhashini Ramanathan</a:t>
            </a:r>
          </a:p>
          <a:p>
            <a:r>
              <a:rPr lang="en-US" dirty="0"/>
              <a:t>HAP 725 q4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9"/>
    </mc:Choice>
    <mc:Fallback xmlns="">
      <p:transition spd="slow" advTm="116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2012-2015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9D85D-8327-4266-BDAB-E16006753B1E}"/>
              </a:ext>
            </a:extLst>
          </p:cNvPr>
          <p:cNvSpPr txBox="1"/>
          <p:nvPr/>
        </p:nvSpPr>
        <p:spPr>
          <a:xfrm>
            <a:off x="300325" y="1071388"/>
            <a:ext cx="749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below query, the Hospital Count &amp; Observed Range is calculated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resulting data set is assigned to a </a:t>
            </a:r>
            <a:r>
              <a:rPr lang="en-US" dirty="0" err="1"/>
              <a:t>DataFrame</a:t>
            </a:r>
            <a:r>
              <a:rPr lang="en-US" dirty="0"/>
              <a:t> : df3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C1EA2-7FB5-4B52-AE86-6EE2063C7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5" y="1994718"/>
            <a:ext cx="107632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6"/>
    </mc:Choice>
    <mc:Fallback xmlns="">
      <p:transition spd="slow" advTm="1315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Combining the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9D85D-8327-4266-BDAB-E16006753B1E}"/>
              </a:ext>
            </a:extLst>
          </p:cNvPr>
          <p:cNvSpPr txBox="1"/>
          <p:nvPr/>
        </p:nvSpPr>
        <p:spPr>
          <a:xfrm>
            <a:off x="300325" y="1071388"/>
            <a:ext cx="74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dirty="0" err="1"/>
              <a:t>concat</a:t>
            </a:r>
            <a:r>
              <a:rPr lang="en-US" dirty="0"/>
              <a:t> function to merge </a:t>
            </a:r>
            <a:r>
              <a:rPr lang="en-US" dirty="0" err="1"/>
              <a:t>dataframe</a:t>
            </a:r>
            <a:r>
              <a:rPr lang="en-US" dirty="0"/>
              <a:t> for all time periods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9F4FA-13B1-4943-B3D5-75FDB1A3F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5" y="1646599"/>
            <a:ext cx="107442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8"/>
    </mc:Choice>
    <mc:Fallback xmlns="">
      <p:transition spd="slow" advTm="1362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Calculate Grand Average Rate &amp; Standard Deviation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02115-09B1-4319-AC70-EE06DC3C1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6" y="965572"/>
            <a:ext cx="10715625" cy="192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300893-4C78-424B-86AB-70DE79F6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51" y="3143250"/>
            <a:ext cx="10744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3"/>
    </mc:Choice>
    <mc:Fallback xmlns="">
      <p:transition spd="slow" advTm="1296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Calculate UCL &amp; LCL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AF95B-81A2-45F0-A3ED-54622A4A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6" y="965572"/>
            <a:ext cx="10744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"/>
    </mc:Choice>
    <mc:Fallback xmlns="">
      <p:transition spd="slow" advTm="997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Plot the Control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84E56-FBF6-427E-A14B-FD0B6B1B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6" y="905241"/>
            <a:ext cx="7978236" cy="3590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C5548-8353-4D5B-AE82-8DA21759E756}"/>
              </a:ext>
            </a:extLst>
          </p:cNvPr>
          <p:cNvSpPr txBox="1"/>
          <p:nvPr/>
        </p:nvSpPr>
        <p:spPr>
          <a:xfrm>
            <a:off x="300326" y="4495800"/>
            <a:ext cx="749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Fewer Hospitals Exceeded Average National 30-day AMI Payments. </a:t>
            </a:r>
          </a:p>
        </p:txBody>
      </p:sp>
    </p:spTree>
    <p:extLst>
      <p:ext uri="{BB962C8B-B14F-4D97-AF65-F5344CB8AC3E}">
        <p14:creationId xmlns:p14="http://schemas.microsoft.com/office/powerpoint/2010/main" val="10566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1"/>
    </mc:Choice>
    <mc:Fallback xmlns="">
      <p:transition spd="slow" advTm="193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E0E6D7-58FA-42E0-97B1-E16FF5FB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0926B-3C7C-4119-B83E-6605B729B153}"/>
              </a:ext>
            </a:extLst>
          </p:cNvPr>
          <p:cNvSpPr txBox="1"/>
          <p:nvPr/>
        </p:nvSpPr>
        <p:spPr>
          <a:xfrm>
            <a:off x="1097280" y="2143741"/>
            <a:ext cx="1005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Hospital Compare data for the year 2015 and 2016.  Start from 1/1/2015 till the most recent available database. </a:t>
            </a:r>
          </a:p>
          <a:p>
            <a:endParaRPr lang="en-US" dirty="0"/>
          </a:p>
          <a:p>
            <a:r>
              <a:rPr lang="en-US" dirty="0"/>
              <a:t>In these files the denominator indicates the number of patients.  Whether the hospital had above average payments are reported in different fields: [Compared to National], [Category], and [Payment Category]  Select data that meet the following conditions: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the "PAYM_30_AMI" measure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hospitals that in the denominator do not have "Not Available".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Construct a control chart showing probability of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5524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2"/>
    </mc:Choice>
    <mc:Fallback xmlns="">
      <p:transition spd="slow" advTm="99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Import Data to SQL Server - 1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63224-5BA6-43E1-99F1-5FA095B96C9D}"/>
              </a:ext>
            </a:extLst>
          </p:cNvPr>
          <p:cNvSpPr txBox="1"/>
          <p:nvPr/>
        </p:nvSpPr>
        <p:spPr>
          <a:xfrm>
            <a:off x="300326" y="958129"/>
            <a:ext cx="3585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Among the data sets provided, the following 3 unique time periods are identified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2010 to 2013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2011 to 2014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2012 to 2015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source data provided is a Microsoft Access DB file and filename for each time period is different.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0D378-C344-4880-9A97-57DBD095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58129"/>
            <a:ext cx="8305800" cy="120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BDA4D4-6D3D-4DAC-A8D1-FC9B83236F00}"/>
              </a:ext>
            </a:extLst>
          </p:cNvPr>
          <p:cNvSpPr txBox="1"/>
          <p:nvPr/>
        </p:nvSpPr>
        <p:spPr>
          <a:xfrm>
            <a:off x="300326" y="4400741"/>
            <a:ext cx="570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use SQL Server Management Studio’s in-built </a:t>
            </a:r>
            <a:r>
              <a:rPr lang="en-US" i="1" dirty="0"/>
              <a:t>import</a:t>
            </a:r>
            <a:r>
              <a:rPr lang="en-US" dirty="0"/>
              <a:t> data option to load the data in to SQL Server.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3CFF6-E298-48D4-9A83-AF7EF6BE0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702697"/>
            <a:ext cx="4170853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6"/>
    </mc:Choice>
    <mc:Fallback xmlns="">
      <p:transition spd="slow" advTm="1377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Import Data to SQL Server - 2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DA4D4-6D3D-4DAC-A8D1-FC9B83236F00}"/>
              </a:ext>
            </a:extLst>
          </p:cNvPr>
          <p:cNvSpPr txBox="1"/>
          <p:nvPr/>
        </p:nvSpPr>
        <p:spPr>
          <a:xfrm>
            <a:off x="300326" y="1071388"/>
            <a:ext cx="1161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SQL Server Management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your Database and navigate to Tasks &gt; Import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SQL server Import Wizard will open and you can select the source/destination options &amp; the .</a:t>
            </a:r>
            <a:r>
              <a:rPr lang="en-US" dirty="0" err="1"/>
              <a:t>mdb</a:t>
            </a:r>
            <a:r>
              <a:rPr lang="en-US" dirty="0"/>
              <a:t> file to import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C1B26-1641-4083-AC51-570D2914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7" y="2208628"/>
            <a:ext cx="3216596" cy="335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A56E2-F05F-4C1E-9871-8B2DC1D6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78" y="2146949"/>
            <a:ext cx="4218296" cy="3413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9BCA2-D04D-4E4B-8913-D9B79EE31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990" y="2146949"/>
            <a:ext cx="3938955" cy="33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12"/>
    </mc:Choice>
    <mc:Fallback xmlns="">
      <p:transition spd="slow" advTm="3001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Import Data to SQL Server - 3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DA4D4-6D3D-4DAC-A8D1-FC9B83236F00}"/>
              </a:ext>
            </a:extLst>
          </p:cNvPr>
          <p:cNvSpPr txBox="1"/>
          <p:nvPr/>
        </p:nvSpPr>
        <p:spPr>
          <a:xfrm>
            <a:off x="300326" y="1071388"/>
            <a:ext cx="1161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that each data set has different table names to import.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next step, select the corresponding filename for the time period. For 2010 to 2013 time period, the filename is “</a:t>
            </a:r>
            <a:r>
              <a:rPr lang="en-US" dirty="0" err="1"/>
              <a:t>HQI_HOSP_AMI_Payment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Next and Finish to import data into SQL Server Database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9C8B5-7C9A-488E-AD2C-0B5C1C29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4" y="2377533"/>
            <a:ext cx="4201888" cy="3409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B733C-278B-4E18-8DCB-7D2B115AB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78" y="2377533"/>
            <a:ext cx="3948332" cy="3303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5C6A6F-CE4D-4338-BC69-0FD35AEA9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010" y="2526637"/>
            <a:ext cx="3343636" cy="28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9"/>
    </mc:Choice>
    <mc:Fallback xmlns="">
      <p:transition spd="slow" advTm="169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Import Data to SQL Server - 4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DA4D4-6D3D-4DAC-A8D1-FC9B83236F00}"/>
              </a:ext>
            </a:extLst>
          </p:cNvPr>
          <p:cNvSpPr txBox="1"/>
          <p:nvPr/>
        </p:nvSpPr>
        <p:spPr>
          <a:xfrm>
            <a:off x="300326" y="1071388"/>
            <a:ext cx="719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Repeat the steps for the remaining time periods.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filename to import are as follows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2011 to 2014: </a:t>
            </a:r>
            <a:r>
              <a:rPr lang="en-US" dirty="0" err="1"/>
              <a:t>HQI_HOSP_AMI_Payment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2012 to 2015: </a:t>
            </a:r>
            <a:r>
              <a:rPr lang="en-US" dirty="0" err="1"/>
              <a:t>HQI_HOSP_PaymentAndValueOfCare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all data sets are imported you should see 3 tables in SQL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next steps we will use Python to fetch and analyze the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DDF47-E490-4B27-8DFB-085D957ED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87" y="3096114"/>
            <a:ext cx="4438229" cy="29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6"/>
    </mc:Choice>
    <mc:Fallback xmlns="">
      <p:transition spd="slow" advTm="174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Connect SQL Server to Python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CF8B0-BAEF-4A5A-B252-D518460BA6EA}"/>
              </a:ext>
            </a:extLst>
          </p:cNvPr>
          <p:cNvSpPr txBox="1"/>
          <p:nvPr/>
        </p:nvSpPr>
        <p:spPr>
          <a:xfrm>
            <a:off x="300325" y="1071388"/>
            <a:ext cx="74955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access the SQL Server Database, the </a:t>
            </a:r>
            <a:r>
              <a:rPr lang="en-US" i="1" dirty="0" err="1"/>
              <a:t>pyodbc</a:t>
            </a:r>
            <a:r>
              <a:rPr lang="en-US" i="1" dirty="0"/>
              <a:t> </a:t>
            </a:r>
            <a:r>
              <a:rPr lang="en-US" dirty="0"/>
              <a:t>module 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note of the SQL Server Name and Database that was used in the previous steps to import the Hospital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connection is established, we can retrieve the data by executing the SQL queries.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with denominator “Not Available” and Null data will be filtered using the Where clause in the respective SQL Query.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7935D-7071-4BD5-ACE8-7477A1C7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5" y="3647669"/>
            <a:ext cx="10725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7"/>
    </mc:Choice>
    <mc:Fallback xmlns="">
      <p:transition spd="slow" advTm="170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2010-2013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3D950-42FD-41EA-A610-65ED540F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5" y="2100534"/>
            <a:ext cx="10725150" cy="2714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09D85D-8327-4266-BDAB-E16006753B1E}"/>
              </a:ext>
            </a:extLst>
          </p:cNvPr>
          <p:cNvSpPr txBox="1"/>
          <p:nvPr/>
        </p:nvSpPr>
        <p:spPr>
          <a:xfrm>
            <a:off x="300325" y="1071388"/>
            <a:ext cx="749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below query, the Hospital Count &amp; Observed Range is calculated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resulting data set is assigned to a </a:t>
            </a:r>
            <a:r>
              <a:rPr lang="en-US" dirty="0" err="1"/>
              <a:t>DataFrame</a:t>
            </a:r>
            <a:r>
              <a:rPr lang="en-US" dirty="0"/>
              <a:t> : df1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8"/>
    </mc:Choice>
    <mc:Fallback xmlns="">
      <p:transition spd="slow" advTm="175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E549-D550-479B-AD28-80C44935050D}"/>
              </a:ext>
            </a:extLst>
          </p:cNvPr>
          <p:cNvSpPr txBox="1">
            <a:spLocks/>
          </p:cNvSpPr>
          <p:nvPr/>
        </p:nvSpPr>
        <p:spPr>
          <a:xfrm>
            <a:off x="300326" y="226502"/>
            <a:ext cx="10058400" cy="739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2011-2014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9D85D-8327-4266-BDAB-E16006753B1E}"/>
              </a:ext>
            </a:extLst>
          </p:cNvPr>
          <p:cNvSpPr txBox="1"/>
          <p:nvPr/>
        </p:nvSpPr>
        <p:spPr>
          <a:xfrm>
            <a:off x="300325" y="1071388"/>
            <a:ext cx="749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below query, the Hospital Count &amp; Observed Range is calculated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resulting data set is assigned to a </a:t>
            </a:r>
            <a:r>
              <a:rPr lang="en-US" dirty="0" err="1"/>
              <a:t>DataFrame</a:t>
            </a:r>
            <a:r>
              <a:rPr lang="en-US" dirty="0"/>
              <a:t> : df2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D2BDF-6887-40BE-BA48-AAEFF3EF5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5" y="2100534"/>
            <a:ext cx="107346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1"/>
    </mc:Choice>
    <mc:Fallback xmlns="">
      <p:transition spd="slow" advTm="14881"/>
    </mc:Fallback>
  </mc:AlternateContent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 Pro Cond Light</vt:lpstr>
      <vt:lpstr>Speak Pro</vt:lpstr>
      <vt:lpstr>RetrospectVTI</vt:lpstr>
      <vt:lpstr>Teach one</vt:lpstr>
      <vt:lpstr>Question?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2020-09-30T23:46:32Z</dcterms:created>
  <dcterms:modified xsi:type="dcterms:W3CDTF">2020-12-03T01:32:12Z</dcterms:modified>
</cp:coreProperties>
</file>