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6"/>
  </p:notesMasterIdLst>
  <p:sldIdLst>
    <p:sldId id="256" r:id="rId2"/>
    <p:sldId id="257" r:id="rId3"/>
    <p:sldId id="258" r:id="rId4"/>
    <p:sldId id="259" r:id="rId5"/>
    <p:sldId id="260" r:id="rId6"/>
    <p:sldId id="261" r:id="rId7"/>
    <p:sldId id="262" r:id="rId8"/>
    <p:sldId id="269" r:id="rId9"/>
    <p:sldId id="263" r:id="rId10"/>
    <p:sldId id="264" r:id="rId11"/>
    <p:sldId id="270" r:id="rId12"/>
    <p:sldId id="265" r:id="rId13"/>
    <p:sldId id="266"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8581"/>
  </p:normalViewPr>
  <p:slideViewPr>
    <p:cSldViewPr snapToGrid="0" snapToObjects="1">
      <p:cViewPr varScale="1">
        <p:scale>
          <a:sx n="96" d="100"/>
          <a:sy n="96" d="100"/>
        </p:scale>
        <p:origin x="11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2F906-2572-0542-86D2-570A69BE4A12}" type="datetimeFigureOut">
              <a:rPr lang="en-US" smtClean="0"/>
              <a:t>11/6/20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D6EEA-C77E-A94C-8273-BD85D7927C13}" type="slidenum">
              <a:rPr lang="en-US" smtClean="0"/>
              <a:t>‹#›</a:t>
            </a:fld>
            <a:endParaRPr lang="en-US"/>
          </a:p>
        </p:txBody>
      </p:sp>
    </p:spTree>
    <p:extLst>
      <p:ext uri="{BB962C8B-B14F-4D97-AF65-F5344CB8AC3E}">
        <p14:creationId xmlns:p14="http://schemas.microsoft.com/office/powerpoint/2010/main" val="193760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Hello this is Joanne Min. This presentation was prepared as part of the HAP 725 course on </a:t>
            </a:r>
            <a:r>
              <a:rPr lang="en-US" dirty="0">
                <a:latin typeface="SeoulNamsan CL" panose="02020603020101020101" pitchFamily="18" charset="-127"/>
                <a:ea typeface="SeoulNamsan CL" panose="02020603020101020101" pitchFamily="18" charset="-127"/>
              </a:rPr>
              <a:t>Statistical Process Improvement </a:t>
            </a:r>
            <a:r>
              <a:rPr lang="en-US" sz="1200" b="0" i="0" kern="1200" dirty="0">
                <a:solidFill>
                  <a:schemeClr val="tx1"/>
                </a:solidFill>
                <a:effectLst/>
                <a:latin typeface="+mn-lt"/>
                <a:ea typeface="+mn-ea"/>
                <a:cs typeface="+mn-cs"/>
              </a:rPr>
              <a:t>taught by Dr. Farrokh Alemi, PhD at George Mason University Department of Health Administration and Policy. In this presentation, I will be covering question 4 under </a:t>
            </a:r>
            <a:r>
              <a:rPr lang="en-US" sz="1200" dirty="0"/>
              <a:t>Benchmarking Clinicians </a:t>
            </a:r>
            <a:r>
              <a:rPr lang="en-US" sz="1200" b="0" i="0" kern="1200" dirty="0">
                <a:solidFill>
                  <a:schemeClr val="tx1"/>
                </a:solidFill>
                <a:effectLst/>
                <a:latin typeface="+mn-lt"/>
                <a:ea typeface="+mn-ea"/>
                <a:cs typeface="+mn-cs"/>
              </a:rPr>
              <a:t>topic.</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ACD6EEA-C77E-A94C-8273-BD85D7927C13}" type="slidenum">
              <a:rPr lang="en-US" smtClean="0"/>
              <a:t>1</a:t>
            </a:fld>
            <a:endParaRPr lang="en-US"/>
          </a:p>
        </p:txBody>
      </p:sp>
    </p:spTree>
    <p:extLst>
      <p:ext uri="{BB962C8B-B14F-4D97-AF65-F5344CB8AC3E}">
        <p14:creationId xmlns:p14="http://schemas.microsoft.com/office/powerpoint/2010/main" val="3528256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the mortality rate for </a:t>
            </a:r>
            <a:r>
              <a:rPr lang="en-US" sz="1200" dirty="0"/>
              <a:t>80 years old with Toilet Disability and residents with Walking Disability was calculated.</a:t>
            </a:r>
          </a:p>
          <a:p>
            <a:r>
              <a:rPr lang="en-US" sz="1200" dirty="0"/>
              <a:t>To do so, first the estimated mortality rate of 80 years old who are unable to toilet was calculated, which was about 0.067.</a:t>
            </a:r>
          </a:p>
          <a:p>
            <a:r>
              <a:rPr lang="en-US" sz="1200" dirty="0"/>
              <a:t>Then the estimated mortality rate of residents who are unable to walk was calculated, which was about 0.109.</a:t>
            </a:r>
            <a:endParaRPr lang="en-US" dirty="0"/>
          </a:p>
        </p:txBody>
      </p:sp>
      <p:sp>
        <p:nvSpPr>
          <p:cNvPr id="4" name="Slide Number Placeholder 3"/>
          <p:cNvSpPr>
            <a:spLocks noGrp="1"/>
          </p:cNvSpPr>
          <p:nvPr>
            <p:ph type="sldNum" sz="quarter" idx="5"/>
          </p:nvPr>
        </p:nvSpPr>
        <p:spPr/>
        <p:txBody>
          <a:bodyPr/>
          <a:lstStyle/>
          <a:p>
            <a:fld id="{BACD6EEA-C77E-A94C-8273-BD85D7927C13}" type="slidenum">
              <a:rPr lang="en-US" smtClean="0"/>
              <a:t>12</a:t>
            </a:fld>
            <a:endParaRPr lang="en-US"/>
          </a:p>
        </p:txBody>
      </p:sp>
    </p:spTree>
    <p:extLst>
      <p:ext uri="{BB962C8B-B14F-4D97-AF65-F5344CB8AC3E}">
        <p14:creationId xmlns:p14="http://schemas.microsoft.com/office/powerpoint/2010/main" val="3624062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finally, the estimated </a:t>
            </a:r>
            <a:r>
              <a:rPr lang="en-US" sz="1200" dirty="0"/>
              <a:t>Mortality Rate for 80 years old with Toilet Disability and residents with Walking Disability was calculated by multiplying previously calculated mortality rate for 80 years old with toilet disability and residents with walking disability. And it was calculated to be approximately 0.007.</a:t>
            </a:r>
            <a:endParaRPr lang="en-US" dirty="0"/>
          </a:p>
        </p:txBody>
      </p:sp>
      <p:sp>
        <p:nvSpPr>
          <p:cNvPr id="4" name="Slide Number Placeholder 3"/>
          <p:cNvSpPr>
            <a:spLocks noGrp="1"/>
          </p:cNvSpPr>
          <p:nvPr>
            <p:ph type="sldNum" sz="quarter" idx="5"/>
          </p:nvPr>
        </p:nvSpPr>
        <p:spPr/>
        <p:txBody>
          <a:bodyPr/>
          <a:lstStyle/>
          <a:p>
            <a:fld id="{BACD6EEA-C77E-A94C-8273-BD85D7927C13}" type="slidenum">
              <a:rPr lang="en-US" smtClean="0"/>
              <a:t>13</a:t>
            </a:fld>
            <a:endParaRPr lang="en-US"/>
          </a:p>
        </p:txBody>
      </p:sp>
    </p:spTree>
    <p:extLst>
      <p:ext uri="{BB962C8B-B14F-4D97-AF65-F5344CB8AC3E}">
        <p14:creationId xmlns:p14="http://schemas.microsoft.com/office/powerpoint/2010/main" val="1589636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data was imported into SQL server.</a:t>
            </a:r>
          </a:p>
        </p:txBody>
      </p:sp>
      <p:sp>
        <p:nvSpPr>
          <p:cNvPr id="4" name="Slide Number Placeholder 3"/>
          <p:cNvSpPr>
            <a:spLocks noGrp="1"/>
          </p:cNvSpPr>
          <p:nvPr>
            <p:ph type="sldNum" sz="quarter" idx="5"/>
          </p:nvPr>
        </p:nvSpPr>
        <p:spPr/>
        <p:txBody>
          <a:bodyPr/>
          <a:lstStyle/>
          <a:p>
            <a:fld id="{BACD6EEA-C77E-A94C-8273-BD85D7927C13}" type="slidenum">
              <a:rPr lang="en-US" smtClean="0"/>
              <a:t>2</a:t>
            </a:fld>
            <a:endParaRPr lang="en-US"/>
          </a:p>
        </p:txBody>
      </p:sp>
    </p:spTree>
    <p:extLst>
      <p:ext uri="{BB962C8B-B14F-4D97-AF65-F5344CB8AC3E}">
        <p14:creationId xmlns:p14="http://schemas.microsoft.com/office/powerpoint/2010/main" val="217930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import the data, make sure to uncheck the box where it says ‘column names in the first data row’</a:t>
            </a:r>
          </a:p>
        </p:txBody>
      </p:sp>
      <p:sp>
        <p:nvSpPr>
          <p:cNvPr id="4" name="Slide Number Placeholder 3"/>
          <p:cNvSpPr>
            <a:spLocks noGrp="1"/>
          </p:cNvSpPr>
          <p:nvPr>
            <p:ph type="sldNum" sz="quarter" idx="5"/>
          </p:nvPr>
        </p:nvSpPr>
        <p:spPr/>
        <p:txBody>
          <a:bodyPr/>
          <a:lstStyle/>
          <a:p>
            <a:fld id="{BACD6EEA-C77E-A94C-8273-BD85D7927C13}" type="slidenum">
              <a:rPr lang="en-US" smtClean="0"/>
              <a:t>3</a:t>
            </a:fld>
            <a:endParaRPr lang="en-US"/>
          </a:p>
        </p:txBody>
      </p:sp>
    </p:spTree>
    <p:extLst>
      <p:ext uri="{BB962C8B-B14F-4D97-AF65-F5344CB8AC3E}">
        <p14:creationId xmlns:p14="http://schemas.microsoft.com/office/powerpoint/2010/main" val="44499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was imported to the native </a:t>
            </a:r>
            <a:r>
              <a:rPr lang="en-US" dirty="0" err="1"/>
              <a:t>sql</a:t>
            </a:r>
            <a:r>
              <a:rPr lang="en-US" dirty="0"/>
              <a:t> server </a:t>
            </a:r>
          </a:p>
        </p:txBody>
      </p:sp>
      <p:sp>
        <p:nvSpPr>
          <p:cNvPr id="4" name="Slide Number Placeholder 3"/>
          <p:cNvSpPr>
            <a:spLocks noGrp="1"/>
          </p:cNvSpPr>
          <p:nvPr>
            <p:ph type="sldNum" sz="quarter" idx="5"/>
          </p:nvPr>
        </p:nvSpPr>
        <p:spPr/>
        <p:txBody>
          <a:bodyPr/>
          <a:lstStyle/>
          <a:p>
            <a:fld id="{BACD6EEA-C77E-A94C-8273-BD85D7927C13}" type="slidenum">
              <a:rPr lang="en-US" smtClean="0"/>
              <a:t>4</a:t>
            </a:fld>
            <a:endParaRPr lang="en-US"/>
          </a:p>
        </p:txBody>
      </p:sp>
    </p:spTree>
    <p:extLst>
      <p:ext uri="{BB962C8B-B14F-4D97-AF65-F5344CB8AC3E}">
        <p14:creationId xmlns:p14="http://schemas.microsoft.com/office/powerpoint/2010/main" val="3629948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column name and data type for Age and Deadin6Months were changed within SQL server</a:t>
            </a:r>
          </a:p>
        </p:txBody>
      </p:sp>
      <p:sp>
        <p:nvSpPr>
          <p:cNvPr id="4" name="Slide Number Placeholder 3"/>
          <p:cNvSpPr>
            <a:spLocks noGrp="1"/>
          </p:cNvSpPr>
          <p:nvPr>
            <p:ph type="sldNum" sz="quarter" idx="5"/>
          </p:nvPr>
        </p:nvSpPr>
        <p:spPr/>
        <p:txBody>
          <a:bodyPr/>
          <a:lstStyle/>
          <a:p>
            <a:fld id="{BACD6EEA-C77E-A94C-8273-BD85D7927C13}" type="slidenum">
              <a:rPr lang="en-US" smtClean="0"/>
              <a:t>5</a:t>
            </a:fld>
            <a:endParaRPr lang="en-US"/>
          </a:p>
        </p:txBody>
      </p:sp>
    </p:spTree>
    <p:extLst>
      <p:ext uri="{BB962C8B-B14F-4D97-AF65-F5344CB8AC3E}">
        <p14:creationId xmlns:p14="http://schemas.microsoft.com/office/powerpoint/2010/main" val="3546793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SQL server was connected to </a:t>
            </a:r>
            <a:r>
              <a:rPr lang="en-US" dirty="0" err="1"/>
              <a:t>jupyter</a:t>
            </a:r>
            <a:r>
              <a:rPr lang="en-US" dirty="0"/>
              <a:t> notebook for further analysis in python</a:t>
            </a:r>
          </a:p>
          <a:p>
            <a:r>
              <a:rPr lang="en-US" dirty="0"/>
              <a:t>When connecting to your server, make sure to type your server name and database name where the data table is imported and saved.</a:t>
            </a:r>
          </a:p>
          <a:p>
            <a:r>
              <a:rPr lang="en-US" dirty="0"/>
              <a:t>The table in the below shows the correct table with correct column names</a:t>
            </a:r>
          </a:p>
        </p:txBody>
      </p:sp>
      <p:sp>
        <p:nvSpPr>
          <p:cNvPr id="4" name="Slide Number Placeholder 3"/>
          <p:cNvSpPr>
            <a:spLocks noGrp="1"/>
          </p:cNvSpPr>
          <p:nvPr>
            <p:ph type="sldNum" sz="quarter" idx="5"/>
          </p:nvPr>
        </p:nvSpPr>
        <p:spPr/>
        <p:txBody>
          <a:bodyPr/>
          <a:lstStyle/>
          <a:p>
            <a:fld id="{BACD6EEA-C77E-A94C-8273-BD85D7927C13}" type="slidenum">
              <a:rPr lang="en-US" smtClean="0"/>
              <a:t>6</a:t>
            </a:fld>
            <a:endParaRPr lang="en-US"/>
          </a:p>
        </p:txBody>
      </p:sp>
    </p:spTree>
    <p:extLst>
      <p:ext uri="{BB962C8B-B14F-4D97-AF65-F5344CB8AC3E}">
        <p14:creationId xmlns:p14="http://schemas.microsoft.com/office/powerpoint/2010/main" val="130950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the synthetic case for 80 years old residents who have walking and toilet disabilities </a:t>
            </a:r>
          </a:p>
        </p:txBody>
      </p:sp>
      <p:sp>
        <p:nvSpPr>
          <p:cNvPr id="4" name="Slide Number Placeholder 3"/>
          <p:cNvSpPr>
            <a:spLocks noGrp="1"/>
          </p:cNvSpPr>
          <p:nvPr>
            <p:ph type="sldNum" sz="quarter" idx="5"/>
          </p:nvPr>
        </p:nvSpPr>
        <p:spPr/>
        <p:txBody>
          <a:bodyPr/>
          <a:lstStyle/>
          <a:p>
            <a:fld id="{BACD6EEA-C77E-A94C-8273-BD85D7927C13}" type="slidenum">
              <a:rPr lang="en-US" smtClean="0"/>
              <a:t>7</a:t>
            </a:fld>
            <a:endParaRPr lang="en-US"/>
          </a:p>
        </p:txBody>
      </p:sp>
    </p:spTree>
    <p:extLst>
      <p:ext uri="{BB962C8B-B14F-4D97-AF65-F5344CB8AC3E}">
        <p14:creationId xmlns:p14="http://schemas.microsoft.com/office/powerpoint/2010/main" val="174997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first, the estimated mortality rate was calculated for 80 years old residents who are unable to walk, which was about 0.137</a:t>
            </a:r>
          </a:p>
          <a:p>
            <a:r>
              <a:rPr lang="en-US" dirty="0"/>
              <a:t>Then the same calculation was done to calculate the estimated mortality rate for residents who are unable to Toilet, which was about 0.141</a:t>
            </a:r>
          </a:p>
        </p:txBody>
      </p:sp>
      <p:sp>
        <p:nvSpPr>
          <p:cNvPr id="4" name="Slide Number Placeholder 3"/>
          <p:cNvSpPr>
            <a:spLocks noGrp="1"/>
          </p:cNvSpPr>
          <p:nvPr>
            <p:ph type="sldNum" sz="quarter" idx="5"/>
          </p:nvPr>
        </p:nvSpPr>
        <p:spPr/>
        <p:txBody>
          <a:bodyPr/>
          <a:lstStyle/>
          <a:p>
            <a:fld id="{BACD6EEA-C77E-A94C-8273-BD85D7927C13}" type="slidenum">
              <a:rPr lang="en-US" smtClean="0"/>
              <a:t>9</a:t>
            </a:fld>
            <a:endParaRPr lang="en-US"/>
          </a:p>
        </p:txBody>
      </p:sp>
    </p:spTree>
    <p:extLst>
      <p:ext uri="{BB962C8B-B14F-4D97-AF65-F5344CB8AC3E}">
        <p14:creationId xmlns:p14="http://schemas.microsoft.com/office/powerpoint/2010/main" val="837574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estimated mortality rate for 80 years old with Walking Disability and residents with Toilet Disability was calculated by multiplying the estimated mortality rate for walking disability and the estimated mortality rate for toilet disability, which was calculated in the previous slide. And It was calculated to be approximately 0.02</a:t>
            </a:r>
          </a:p>
        </p:txBody>
      </p:sp>
      <p:sp>
        <p:nvSpPr>
          <p:cNvPr id="4" name="Slide Number Placeholder 3"/>
          <p:cNvSpPr>
            <a:spLocks noGrp="1"/>
          </p:cNvSpPr>
          <p:nvPr>
            <p:ph type="sldNum" sz="quarter" idx="5"/>
          </p:nvPr>
        </p:nvSpPr>
        <p:spPr/>
        <p:txBody>
          <a:bodyPr/>
          <a:lstStyle/>
          <a:p>
            <a:fld id="{BACD6EEA-C77E-A94C-8273-BD85D7927C13}" type="slidenum">
              <a:rPr lang="en-US" smtClean="0"/>
              <a:t>10</a:t>
            </a:fld>
            <a:endParaRPr lang="en-US"/>
          </a:p>
        </p:txBody>
      </p:sp>
    </p:spTree>
    <p:extLst>
      <p:ext uri="{BB962C8B-B14F-4D97-AF65-F5344CB8AC3E}">
        <p14:creationId xmlns:p14="http://schemas.microsoft.com/office/powerpoint/2010/main" val="354737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11/6/20</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48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11/6/20</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30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11/6/20</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06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11/6/20</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977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11/6/20</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84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11/6/20</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578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11/6/20</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99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11/6/20</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08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11/6/20</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25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11/6/20</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49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11/6/20</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966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11/6/20</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0126418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75" r:id="rId7"/>
    <p:sldLayoutId id="2147483676" r:id="rId8"/>
    <p:sldLayoutId id="2147483677" r:id="rId9"/>
    <p:sldLayoutId id="2147483678"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3C5560-7A9C-489F-9148-18C5E1D0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44149D-8006-994B-8419-47432D669951}"/>
              </a:ext>
            </a:extLst>
          </p:cNvPr>
          <p:cNvSpPr>
            <a:spLocks noGrp="1"/>
          </p:cNvSpPr>
          <p:nvPr>
            <p:ph type="ctrTitle"/>
          </p:nvPr>
        </p:nvSpPr>
        <p:spPr>
          <a:xfrm>
            <a:off x="1578042" y="91138"/>
            <a:ext cx="5970590" cy="3337862"/>
          </a:xfrm>
        </p:spPr>
        <p:txBody>
          <a:bodyPr>
            <a:normAutofit/>
          </a:bodyPr>
          <a:lstStyle/>
          <a:p>
            <a:r>
              <a:rPr lang="en-US" sz="5400" dirty="0">
                <a:solidFill>
                  <a:schemeClr val="bg1"/>
                </a:solidFill>
              </a:rPr>
              <a:t>Teach One:</a:t>
            </a:r>
            <a:br>
              <a:rPr lang="en-US" sz="5400" dirty="0">
                <a:solidFill>
                  <a:schemeClr val="bg1"/>
                </a:solidFill>
              </a:rPr>
            </a:br>
            <a:r>
              <a:rPr lang="en-US" sz="5400" dirty="0">
                <a:solidFill>
                  <a:schemeClr val="bg1"/>
                </a:solidFill>
              </a:rPr>
              <a:t>Benchmarking Clinicians</a:t>
            </a:r>
          </a:p>
        </p:txBody>
      </p:sp>
      <p:sp>
        <p:nvSpPr>
          <p:cNvPr id="3" name="Subtitle 2">
            <a:extLst>
              <a:ext uri="{FF2B5EF4-FFF2-40B4-BE49-F238E27FC236}">
                <a16:creationId xmlns:a16="http://schemas.microsoft.com/office/drawing/2014/main" id="{C40BC84F-75EC-8446-B8C3-65E82951D2A1}"/>
              </a:ext>
            </a:extLst>
          </p:cNvPr>
          <p:cNvSpPr>
            <a:spLocks noGrp="1"/>
          </p:cNvSpPr>
          <p:nvPr>
            <p:ph type="subTitle" idx="1"/>
          </p:nvPr>
        </p:nvSpPr>
        <p:spPr>
          <a:xfrm>
            <a:off x="1578043" y="3739763"/>
            <a:ext cx="4885523" cy="2265595"/>
          </a:xfrm>
        </p:spPr>
        <p:txBody>
          <a:bodyPr>
            <a:normAutofit/>
          </a:bodyPr>
          <a:lstStyle/>
          <a:p>
            <a:r>
              <a:rPr lang="en-US" dirty="0">
                <a:solidFill>
                  <a:schemeClr val="bg1"/>
                </a:solidFill>
                <a:latin typeface="SeoulNamsan CL" panose="02020603020101020101" pitchFamily="18" charset="-127"/>
                <a:ea typeface="SeoulNamsan CL" panose="02020603020101020101" pitchFamily="18" charset="-127"/>
              </a:rPr>
              <a:t>Joanne Ji Hyun Min</a:t>
            </a:r>
          </a:p>
          <a:p>
            <a:r>
              <a:rPr lang="en-US" dirty="0">
                <a:solidFill>
                  <a:schemeClr val="bg1"/>
                </a:solidFill>
                <a:latin typeface="SeoulNamsan CL" panose="02020603020101020101" pitchFamily="18" charset="-127"/>
                <a:ea typeface="SeoulNamsan CL" panose="02020603020101020101" pitchFamily="18" charset="-127"/>
              </a:rPr>
              <a:t>George Mason University</a:t>
            </a:r>
          </a:p>
          <a:p>
            <a:r>
              <a:rPr lang="en-US" dirty="0">
                <a:solidFill>
                  <a:schemeClr val="bg1"/>
                </a:solidFill>
                <a:latin typeface="SeoulNamsan CL" panose="02020603020101020101" pitchFamily="18" charset="-127"/>
                <a:ea typeface="SeoulNamsan CL" panose="02020603020101020101" pitchFamily="18" charset="-127"/>
              </a:rPr>
              <a:t>HAP725 | Statistical Process Improvement </a:t>
            </a:r>
          </a:p>
          <a:p>
            <a:endParaRPr lang="en-US" dirty="0">
              <a:solidFill>
                <a:schemeClr val="bg1"/>
              </a:solidFill>
            </a:endParaRPr>
          </a:p>
        </p:txBody>
      </p:sp>
      <p:sp>
        <p:nvSpPr>
          <p:cNvPr id="1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50520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836425" y="5436655"/>
            <a:ext cx="151536" cy="151536"/>
          </a:xfrm>
          <a:prstGeom prst="rect">
            <a:avLst/>
          </a:prstGeom>
        </p:spPr>
      </p:pic>
      <p:pic>
        <p:nvPicPr>
          <p:cNvPr id="21" name="Graphic 20">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1245175" y="5896734"/>
            <a:ext cx="108625" cy="108625"/>
          </a:xfrm>
          <a:prstGeom prst="rect">
            <a:avLst/>
          </a:prstGeom>
        </p:spPr>
      </p:pic>
      <p:pic>
        <p:nvPicPr>
          <p:cNvPr id="23" name="Graphic 22">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0554288" y="6038004"/>
            <a:ext cx="95759" cy="95759"/>
          </a:xfrm>
          <a:prstGeom prst="rect">
            <a:avLst/>
          </a:prstGeom>
        </p:spPr>
      </p:pic>
      <p:pic>
        <p:nvPicPr>
          <p:cNvPr id="4" name="Picture 3" descr="Background pattern&#10;&#10;Description automatically generated">
            <a:extLst>
              <a:ext uri="{FF2B5EF4-FFF2-40B4-BE49-F238E27FC236}">
                <a16:creationId xmlns:a16="http://schemas.microsoft.com/office/drawing/2014/main" id="{C26EF81D-6E39-484C-9ABF-E8FAB6935827}"/>
              </a:ext>
            </a:extLst>
          </p:cNvPr>
          <p:cNvPicPr>
            <a:picLocks noChangeAspect="1"/>
          </p:cNvPicPr>
          <p:nvPr/>
        </p:nvPicPr>
        <p:blipFill rotWithShape="1">
          <a:blip r:embed="rId9"/>
          <a:srcRect l="7852" r="12216" b="2"/>
          <a:stretch/>
        </p:blipFill>
        <p:spPr>
          <a:xfrm>
            <a:off x="6740358" y="1606411"/>
            <a:ext cx="5451642" cy="5251590"/>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spTree>
    <p:extLst>
      <p:ext uri="{BB962C8B-B14F-4D97-AF65-F5344CB8AC3E}">
        <p14:creationId xmlns:p14="http://schemas.microsoft.com/office/powerpoint/2010/main" val="855128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F041DD-3BA7-D94F-B715-93D21EA18B7E}"/>
              </a:ext>
            </a:extLst>
          </p:cNvPr>
          <p:cNvSpPr>
            <a:spLocks noGrp="1"/>
          </p:cNvSpPr>
          <p:nvPr>
            <p:ph type="title"/>
          </p:nvPr>
        </p:nvSpPr>
        <p:spPr>
          <a:xfrm>
            <a:off x="838200" y="365125"/>
            <a:ext cx="11120438" cy="1325563"/>
          </a:xfrm>
        </p:spPr>
        <p:txBody>
          <a:bodyPr>
            <a:normAutofit fontScale="90000"/>
          </a:bodyPr>
          <a:lstStyle/>
          <a:p>
            <a:r>
              <a:rPr lang="en-US" dirty="0"/>
              <a:t>Mortality Rate for 80 years old with Walking Disability and residents with Toilet Disability</a:t>
            </a:r>
          </a:p>
        </p:txBody>
      </p:sp>
      <p:pic>
        <p:nvPicPr>
          <p:cNvPr id="6" name="Picture 5">
            <a:extLst>
              <a:ext uri="{FF2B5EF4-FFF2-40B4-BE49-F238E27FC236}">
                <a16:creationId xmlns:a16="http://schemas.microsoft.com/office/drawing/2014/main" id="{2534B54F-67CD-F442-AC9C-554B259553B3}"/>
              </a:ext>
            </a:extLst>
          </p:cNvPr>
          <p:cNvPicPr>
            <a:picLocks noChangeAspect="1"/>
          </p:cNvPicPr>
          <p:nvPr/>
        </p:nvPicPr>
        <p:blipFill rotWithShape="1">
          <a:blip r:embed="rId3"/>
          <a:srcRect l="16059" t="65000" r="27170" b="21458"/>
          <a:stretch/>
        </p:blipFill>
        <p:spPr>
          <a:xfrm>
            <a:off x="1650267" y="3117850"/>
            <a:ext cx="8891465" cy="1325563"/>
          </a:xfrm>
          <a:prstGeom prst="rect">
            <a:avLst/>
          </a:prstGeom>
        </p:spPr>
      </p:pic>
    </p:spTree>
    <p:extLst>
      <p:ext uri="{BB962C8B-B14F-4D97-AF65-F5344CB8AC3E}">
        <p14:creationId xmlns:p14="http://schemas.microsoft.com/office/powerpoint/2010/main" val="240706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CD7B06-1408-F047-8033-195F27B89DA2}"/>
              </a:ext>
            </a:extLst>
          </p:cNvPr>
          <p:cNvSpPr>
            <a:spLocks noGrp="1"/>
          </p:cNvSpPr>
          <p:nvPr>
            <p:ph type="title"/>
          </p:nvPr>
        </p:nvSpPr>
        <p:spPr>
          <a:xfrm>
            <a:off x="838200" y="365125"/>
            <a:ext cx="10515600" cy="6128440"/>
          </a:xfrm>
        </p:spPr>
        <p:txBody>
          <a:bodyPr>
            <a:normAutofit/>
          </a:bodyPr>
          <a:lstStyle/>
          <a:p>
            <a:pPr algn="ctr"/>
            <a:r>
              <a:rPr lang="en-US" dirty="0"/>
              <a:t>2.</a:t>
            </a:r>
            <a:br>
              <a:rPr lang="en-US" dirty="0"/>
            </a:br>
            <a:r>
              <a:rPr lang="en-US" dirty="0"/>
              <a:t>Mortality Rate for </a:t>
            </a:r>
            <a:br>
              <a:rPr lang="en-US" dirty="0"/>
            </a:br>
            <a:r>
              <a:rPr lang="en-US" dirty="0"/>
              <a:t>80 years old with Toilet Disability </a:t>
            </a:r>
            <a:br>
              <a:rPr lang="en-US" dirty="0"/>
            </a:br>
            <a:r>
              <a:rPr lang="en-US" dirty="0"/>
              <a:t>and Residents with Walking Disability</a:t>
            </a:r>
          </a:p>
        </p:txBody>
      </p:sp>
    </p:spTree>
    <p:extLst>
      <p:ext uri="{BB962C8B-B14F-4D97-AF65-F5344CB8AC3E}">
        <p14:creationId xmlns:p14="http://schemas.microsoft.com/office/powerpoint/2010/main" val="3974706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F041DD-3BA7-D94F-B715-93D21EA18B7E}"/>
              </a:ext>
            </a:extLst>
          </p:cNvPr>
          <p:cNvSpPr>
            <a:spLocks noGrp="1"/>
          </p:cNvSpPr>
          <p:nvPr>
            <p:ph type="title"/>
          </p:nvPr>
        </p:nvSpPr>
        <p:spPr>
          <a:xfrm>
            <a:off x="838199" y="365125"/>
            <a:ext cx="11353801" cy="1325563"/>
          </a:xfrm>
        </p:spPr>
        <p:txBody>
          <a:bodyPr>
            <a:normAutofit/>
          </a:bodyPr>
          <a:lstStyle/>
          <a:p>
            <a:r>
              <a:rPr lang="en-US" sz="3900" dirty="0"/>
              <a:t>Mortality Rate for 80 years old with Toilet Disability and residents with Walking Disability</a:t>
            </a:r>
          </a:p>
        </p:txBody>
      </p:sp>
      <p:pic>
        <p:nvPicPr>
          <p:cNvPr id="3" name="Picture 2">
            <a:extLst>
              <a:ext uri="{FF2B5EF4-FFF2-40B4-BE49-F238E27FC236}">
                <a16:creationId xmlns:a16="http://schemas.microsoft.com/office/drawing/2014/main" id="{78B243C3-FE14-1849-84FA-64B1F40D8D90}"/>
              </a:ext>
            </a:extLst>
          </p:cNvPr>
          <p:cNvPicPr>
            <a:picLocks noChangeAspect="1"/>
          </p:cNvPicPr>
          <p:nvPr/>
        </p:nvPicPr>
        <p:blipFill rotWithShape="1">
          <a:blip r:embed="rId3"/>
          <a:srcRect l="16449" t="27292" r="39800" b="17083"/>
          <a:stretch/>
        </p:blipFill>
        <p:spPr>
          <a:xfrm>
            <a:off x="3009900" y="1804987"/>
            <a:ext cx="6172200" cy="4904695"/>
          </a:xfrm>
          <a:prstGeom prst="rect">
            <a:avLst/>
          </a:prstGeom>
        </p:spPr>
      </p:pic>
    </p:spTree>
    <p:extLst>
      <p:ext uri="{BB962C8B-B14F-4D97-AF65-F5344CB8AC3E}">
        <p14:creationId xmlns:p14="http://schemas.microsoft.com/office/powerpoint/2010/main" val="2238985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F041DD-3BA7-D94F-B715-93D21EA18B7E}"/>
              </a:ext>
            </a:extLst>
          </p:cNvPr>
          <p:cNvSpPr>
            <a:spLocks noGrp="1"/>
          </p:cNvSpPr>
          <p:nvPr>
            <p:ph type="title"/>
          </p:nvPr>
        </p:nvSpPr>
        <p:spPr>
          <a:xfrm>
            <a:off x="838200" y="365125"/>
            <a:ext cx="11353800" cy="1325563"/>
          </a:xfrm>
        </p:spPr>
        <p:txBody>
          <a:bodyPr>
            <a:normAutofit/>
          </a:bodyPr>
          <a:lstStyle/>
          <a:p>
            <a:r>
              <a:rPr lang="en-US" sz="3900" dirty="0"/>
              <a:t>Mortality Rate for 80 years old with Toilet Disability and residents with Walking Disability</a:t>
            </a:r>
          </a:p>
        </p:txBody>
      </p:sp>
      <p:pic>
        <p:nvPicPr>
          <p:cNvPr id="3" name="Picture 2">
            <a:extLst>
              <a:ext uri="{FF2B5EF4-FFF2-40B4-BE49-F238E27FC236}">
                <a16:creationId xmlns:a16="http://schemas.microsoft.com/office/drawing/2014/main" id="{94FD17F0-EB0B-2D42-93EF-4496F0E84926}"/>
              </a:ext>
            </a:extLst>
          </p:cNvPr>
          <p:cNvPicPr>
            <a:picLocks noChangeAspect="1"/>
          </p:cNvPicPr>
          <p:nvPr/>
        </p:nvPicPr>
        <p:blipFill rotWithShape="1">
          <a:blip r:embed="rId3"/>
          <a:srcRect l="16449" t="63125" r="26910" b="22709"/>
          <a:stretch/>
        </p:blipFill>
        <p:spPr>
          <a:xfrm>
            <a:off x="1343307" y="2957511"/>
            <a:ext cx="9505385" cy="1485901"/>
          </a:xfrm>
          <a:prstGeom prst="rect">
            <a:avLst/>
          </a:prstGeom>
        </p:spPr>
      </p:pic>
    </p:spTree>
    <p:extLst>
      <p:ext uri="{BB962C8B-B14F-4D97-AF65-F5344CB8AC3E}">
        <p14:creationId xmlns:p14="http://schemas.microsoft.com/office/powerpoint/2010/main" val="3080318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71B7-098E-5E45-9CDF-E807E2E515A6}"/>
              </a:ext>
            </a:extLst>
          </p:cNvPr>
          <p:cNvSpPr>
            <a:spLocks noGrp="1"/>
          </p:cNvSpPr>
          <p:nvPr>
            <p:ph type="title"/>
          </p:nvPr>
        </p:nvSpPr>
        <p:spPr>
          <a:xfrm>
            <a:off x="838200" y="2766218"/>
            <a:ext cx="10515600" cy="1325563"/>
          </a:xfrm>
        </p:spPr>
        <p:txBody>
          <a:bodyPr/>
          <a:lstStyle/>
          <a:p>
            <a:pPr algn="ctr"/>
            <a:r>
              <a:rPr lang="en-US" dirty="0"/>
              <a:t>Thank you </a:t>
            </a:r>
            <a:r>
              <a:rPr lang="en-US" dirty="0">
                <a:sym typeface="Wingdings" pitchFamily="2" charset="2"/>
              </a:rPr>
              <a:t>:)</a:t>
            </a:r>
            <a:endParaRPr lang="en-US" dirty="0"/>
          </a:p>
        </p:txBody>
      </p:sp>
    </p:spTree>
    <p:extLst>
      <p:ext uri="{BB962C8B-B14F-4D97-AF65-F5344CB8AC3E}">
        <p14:creationId xmlns:p14="http://schemas.microsoft.com/office/powerpoint/2010/main" val="25700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Description automatically generated">
            <a:extLst>
              <a:ext uri="{FF2B5EF4-FFF2-40B4-BE49-F238E27FC236}">
                <a16:creationId xmlns:a16="http://schemas.microsoft.com/office/drawing/2014/main" id="{AC394926-D6BD-7143-BB68-89AFB9DAEF8E}"/>
              </a:ext>
            </a:extLst>
          </p:cNvPr>
          <p:cNvPicPr>
            <a:picLocks noChangeAspect="1"/>
          </p:cNvPicPr>
          <p:nvPr/>
        </p:nvPicPr>
        <p:blipFill rotWithShape="1">
          <a:blip r:embed="rId3"/>
          <a:srcRect t="10000"/>
          <a:stretch/>
        </p:blipFill>
        <p:spPr>
          <a:xfrm>
            <a:off x="-2" y="10"/>
            <a:ext cx="12192002" cy="6857990"/>
          </a:xfrm>
          <a:prstGeom prst="rect">
            <a:avLst/>
          </a:prstGeom>
        </p:spPr>
      </p:pic>
      <p:sp>
        <p:nvSpPr>
          <p:cNvPr id="14" name="Rectangle 13">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alpha val="30000"/>
                </a:schemeClr>
              </a:gs>
              <a:gs pos="30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B42593-41CA-7C45-BEF6-DAF7205300EC}"/>
              </a:ext>
            </a:extLst>
          </p:cNvPr>
          <p:cNvSpPr>
            <a:spLocks noGrp="1"/>
          </p:cNvSpPr>
          <p:nvPr>
            <p:ph type="title"/>
          </p:nvPr>
        </p:nvSpPr>
        <p:spPr>
          <a:xfrm>
            <a:off x="7848600" y="1122363"/>
            <a:ext cx="4023360" cy="2807208"/>
          </a:xfrm>
        </p:spPr>
        <p:txBody>
          <a:bodyPr vert="horz" lIns="91440" tIns="45720" rIns="91440" bIns="45720" rtlCol="0" anchor="b">
            <a:normAutofit/>
          </a:bodyPr>
          <a:lstStyle/>
          <a:p>
            <a:r>
              <a:rPr lang="en-US" sz="5000" b="1" i="0" kern="1200" cap="all" baseline="0">
                <a:solidFill>
                  <a:schemeClr val="tx1"/>
                </a:solidFill>
                <a:latin typeface="+mj-lt"/>
                <a:ea typeface="+mj-ea"/>
                <a:cs typeface="+mj-cs"/>
              </a:rPr>
              <a:t>Importing the Data in SQL</a:t>
            </a:r>
          </a:p>
        </p:txBody>
      </p:sp>
    </p:spTree>
    <p:extLst>
      <p:ext uri="{BB962C8B-B14F-4D97-AF65-F5344CB8AC3E}">
        <p14:creationId xmlns:p14="http://schemas.microsoft.com/office/powerpoint/2010/main" val="262508716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394926-D6BD-7143-BB68-89AFB9DAEF8E}"/>
              </a:ext>
            </a:extLst>
          </p:cNvPr>
          <p:cNvPicPr>
            <a:picLocks noChangeAspect="1"/>
          </p:cNvPicPr>
          <p:nvPr/>
        </p:nvPicPr>
        <p:blipFill rotWithShape="1">
          <a:blip r:embed="rId3"/>
          <a:srcRect t="7087" b="5000"/>
          <a:stretch/>
        </p:blipFill>
        <p:spPr>
          <a:xfrm>
            <a:off x="-13254" y="53010"/>
            <a:ext cx="12192002" cy="6698974"/>
          </a:xfrm>
          <a:prstGeom prst="rect">
            <a:avLst/>
          </a:prstGeom>
        </p:spPr>
      </p:pic>
      <p:sp>
        <p:nvSpPr>
          <p:cNvPr id="2" name="Title 1">
            <a:extLst>
              <a:ext uri="{FF2B5EF4-FFF2-40B4-BE49-F238E27FC236}">
                <a16:creationId xmlns:a16="http://schemas.microsoft.com/office/drawing/2014/main" id="{C9B42593-41CA-7C45-BEF6-DAF7205300EC}"/>
              </a:ext>
            </a:extLst>
          </p:cNvPr>
          <p:cNvSpPr>
            <a:spLocks noGrp="1"/>
          </p:cNvSpPr>
          <p:nvPr>
            <p:ph type="title"/>
          </p:nvPr>
        </p:nvSpPr>
        <p:spPr>
          <a:xfrm>
            <a:off x="7848600" y="1122363"/>
            <a:ext cx="4023360" cy="2807208"/>
          </a:xfrm>
        </p:spPr>
        <p:txBody>
          <a:bodyPr vert="horz" lIns="91440" tIns="45720" rIns="91440" bIns="45720" rtlCol="0" anchor="b">
            <a:normAutofit/>
          </a:bodyPr>
          <a:lstStyle/>
          <a:p>
            <a:r>
              <a:rPr lang="en-US" sz="5000" b="1" i="0" kern="1200" cap="all" baseline="0" dirty="0">
                <a:solidFill>
                  <a:schemeClr val="bg1"/>
                </a:solidFill>
                <a:latin typeface="+mj-lt"/>
                <a:ea typeface="+mj-ea"/>
                <a:cs typeface="+mj-cs"/>
              </a:rPr>
              <a:t>Importing the Data in SQL</a:t>
            </a:r>
          </a:p>
        </p:txBody>
      </p:sp>
      <p:sp>
        <p:nvSpPr>
          <p:cNvPr id="3" name="Frame 2">
            <a:extLst>
              <a:ext uri="{FF2B5EF4-FFF2-40B4-BE49-F238E27FC236}">
                <a16:creationId xmlns:a16="http://schemas.microsoft.com/office/drawing/2014/main" id="{87B698D9-470F-914F-A1F5-5C4A00C7E03E}"/>
              </a:ext>
            </a:extLst>
          </p:cNvPr>
          <p:cNvSpPr/>
          <p:nvPr/>
        </p:nvSpPr>
        <p:spPr>
          <a:xfrm>
            <a:off x="1669774" y="3429000"/>
            <a:ext cx="1749287" cy="241852"/>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24313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394926-D6BD-7143-BB68-89AFB9DAEF8E}"/>
              </a:ext>
            </a:extLst>
          </p:cNvPr>
          <p:cNvPicPr>
            <a:picLocks noChangeAspect="1"/>
          </p:cNvPicPr>
          <p:nvPr/>
        </p:nvPicPr>
        <p:blipFill>
          <a:blip r:embed="rId3"/>
          <a:srcRect t="6043" b="6043"/>
          <a:stretch/>
        </p:blipFill>
        <p:spPr>
          <a:xfrm>
            <a:off x="-13254" y="53010"/>
            <a:ext cx="12192002" cy="6698974"/>
          </a:xfrm>
          <a:prstGeom prst="rect">
            <a:avLst/>
          </a:prstGeom>
        </p:spPr>
      </p:pic>
      <p:sp>
        <p:nvSpPr>
          <p:cNvPr id="2" name="Title 1">
            <a:extLst>
              <a:ext uri="{FF2B5EF4-FFF2-40B4-BE49-F238E27FC236}">
                <a16:creationId xmlns:a16="http://schemas.microsoft.com/office/drawing/2014/main" id="{C9B42593-41CA-7C45-BEF6-DAF7205300EC}"/>
              </a:ext>
            </a:extLst>
          </p:cNvPr>
          <p:cNvSpPr>
            <a:spLocks noGrp="1"/>
          </p:cNvSpPr>
          <p:nvPr>
            <p:ph type="title"/>
          </p:nvPr>
        </p:nvSpPr>
        <p:spPr>
          <a:xfrm>
            <a:off x="7848600" y="1122363"/>
            <a:ext cx="4023360" cy="2807208"/>
          </a:xfrm>
        </p:spPr>
        <p:txBody>
          <a:bodyPr vert="horz" lIns="91440" tIns="45720" rIns="91440" bIns="45720" rtlCol="0" anchor="b">
            <a:normAutofit/>
          </a:bodyPr>
          <a:lstStyle/>
          <a:p>
            <a:r>
              <a:rPr lang="en-US" sz="5000" b="1" i="0" kern="1200" cap="all" baseline="0" dirty="0">
                <a:solidFill>
                  <a:schemeClr val="bg1"/>
                </a:solidFill>
                <a:latin typeface="+mj-lt"/>
                <a:ea typeface="+mj-ea"/>
                <a:cs typeface="+mj-cs"/>
              </a:rPr>
              <a:t>Importing the Data in SQL</a:t>
            </a:r>
          </a:p>
        </p:txBody>
      </p:sp>
    </p:spTree>
    <p:extLst>
      <p:ext uri="{BB962C8B-B14F-4D97-AF65-F5344CB8AC3E}">
        <p14:creationId xmlns:p14="http://schemas.microsoft.com/office/powerpoint/2010/main" val="250086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F041DD-3BA7-D94F-B715-93D21EA18B7E}"/>
              </a:ext>
            </a:extLst>
          </p:cNvPr>
          <p:cNvSpPr>
            <a:spLocks noGrp="1"/>
          </p:cNvSpPr>
          <p:nvPr>
            <p:ph type="title"/>
          </p:nvPr>
        </p:nvSpPr>
        <p:spPr/>
        <p:txBody>
          <a:bodyPr/>
          <a:lstStyle/>
          <a:p>
            <a:r>
              <a:rPr lang="en-US" dirty="0"/>
              <a:t>Change the Column Name &amp; Data Type</a:t>
            </a:r>
          </a:p>
        </p:txBody>
      </p:sp>
      <p:pic>
        <p:nvPicPr>
          <p:cNvPr id="7" name="Picture 6" descr="Text&#10;&#10;Description automatically generated">
            <a:extLst>
              <a:ext uri="{FF2B5EF4-FFF2-40B4-BE49-F238E27FC236}">
                <a16:creationId xmlns:a16="http://schemas.microsoft.com/office/drawing/2014/main" id="{BD52D6AA-9495-BD40-8578-78184D22645F}"/>
              </a:ext>
            </a:extLst>
          </p:cNvPr>
          <p:cNvPicPr>
            <a:picLocks noChangeAspect="1"/>
          </p:cNvPicPr>
          <p:nvPr/>
        </p:nvPicPr>
        <p:blipFill rotWithShape="1">
          <a:blip r:embed="rId3"/>
          <a:srcRect t="7666"/>
          <a:stretch/>
        </p:blipFill>
        <p:spPr>
          <a:xfrm>
            <a:off x="3157615" y="1885950"/>
            <a:ext cx="8481936" cy="4186238"/>
          </a:xfrm>
          <a:prstGeom prst="rect">
            <a:avLst/>
          </a:prstGeom>
        </p:spPr>
      </p:pic>
    </p:spTree>
    <p:extLst>
      <p:ext uri="{BB962C8B-B14F-4D97-AF65-F5344CB8AC3E}">
        <p14:creationId xmlns:p14="http://schemas.microsoft.com/office/powerpoint/2010/main" val="123990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F041DD-3BA7-D94F-B715-93D21EA18B7E}"/>
              </a:ext>
            </a:extLst>
          </p:cNvPr>
          <p:cNvSpPr>
            <a:spLocks noGrp="1"/>
          </p:cNvSpPr>
          <p:nvPr>
            <p:ph type="title"/>
          </p:nvPr>
        </p:nvSpPr>
        <p:spPr/>
        <p:txBody>
          <a:bodyPr/>
          <a:lstStyle/>
          <a:p>
            <a:r>
              <a:rPr lang="en-US" dirty="0"/>
              <a:t>Connect SQL to Python</a:t>
            </a:r>
          </a:p>
        </p:txBody>
      </p:sp>
      <p:pic>
        <p:nvPicPr>
          <p:cNvPr id="6" name="Picture 5" descr="Graphical user interface, application&#10;&#10;Description automatically generated">
            <a:extLst>
              <a:ext uri="{FF2B5EF4-FFF2-40B4-BE49-F238E27FC236}">
                <a16:creationId xmlns:a16="http://schemas.microsoft.com/office/drawing/2014/main" id="{5287810B-B616-1B41-83A4-D8FFBBD598DC}"/>
              </a:ext>
            </a:extLst>
          </p:cNvPr>
          <p:cNvPicPr>
            <a:picLocks noChangeAspect="1"/>
          </p:cNvPicPr>
          <p:nvPr/>
        </p:nvPicPr>
        <p:blipFill rotWithShape="1">
          <a:blip r:embed="rId3"/>
          <a:srcRect l="16709" t="29375" r="15712" b="15833"/>
          <a:stretch/>
        </p:blipFill>
        <p:spPr>
          <a:xfrm>
            <a:off x="1519055" y="1690688"/>
            <a:ext cx="9153889" cy="4638675"/>
          </a:xfrm>
          <a:prstGeom prst="rect">
            <a:avLst/>
          </a:prstGeom>
        </p:spPr>
      </p:pic>
      <p:cxnSp>
        <p:nvCxnSpPr>
          <p:cNvPr id="11" name="Straight Arrow Connector 10">
            <a:extLst>
              <a:ext uri="{FF2B5EF4-FFF2-40B4-BE49-F238E27FC236}">
                <a16:creationId xmlns:a16="http://schemas.microsoft.com/office/drawing/2014/main" id="{1D436F6D-9937-7746-B5C7-4DFDC2DB3276}"/>
              </a:ext>
            </a:extLst>
          </p:cNvPr>
          <p:cNvCxnSpPr/>
          <p:nvPr/>
        </p:nvCxnSpPr>
        <p:spPr>
          <a:xfrm flipH="1">
            <a:off x="5186362" y="3028950"/>
            <a:ext cx="542925"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96C7650-BD14-AB4B-A150-FF9C108A117F}"/>
              </a:ext>
            </a:extLst>
          </p:cNvPr>
          <p:cNvCxnSpPr/>
          <p:nvPr/>
        </p:nvCxnSpPr>
        <p:spPr>
          <a:xfrm flipH="1">
            <a:off x="4752974" y="3195638"/>
            <a:ext cx="542925"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087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F041DD-3BA7-D94F-B715-93D21EA18B7E}"/>
              </a:ext>
            </a:extLst>
          </p:cNvPr>
          <p:cNvSpPr>
            <a:spLocks noGrp="1"/>
          </p:cNvSpPr>
          <p:nvPr>
            <p:ph type="title"/>
          </p:nvPr>
        </p:nvSpPr>
        <p:spPr/>
        <p:txBody>
          <a:bodyPr/>
          <a:lstStyle/>
          <a:p>
            <a:r>
              <a:rPr lang="en-US" dirty="0"/>
              <a:t>Synthetic case</a:t>
            </a:r>
          </a:p>
        </p:txBody>
      </p:sp>
      <p:cxnSp>
        <p:nvCxnSpPr>
          <p:cNvPr id="11" name="Straight Arrow Connector 10">
            <a:extLst>
              <a:ext uri="{FF2B5EF4-FFF2-40B4-BE49-F238E27FC236}">
                <a16:creationId xmlns:a16="http://schemas.microsoft.com/office/drawing/2014/main" id="{1D436F6D-9937-7746-B5C7-4DFDC2DB3276}"/>
              </a:ext>
            </a:extLst>
          </p:cNvPr>
          <p:cNvCxnSpPr/>
          <p:nvPr/>
        </p:nvCxnSpPr>
        <p:spPr>
          <a:xfrm flipH="1">
            <a:off x="5186362" y="3028950"/>
            <a:ext cx="542925"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96C7650-BD14-AB4B-A150-FF9C108A117F}"/>
              </a:ext>
            </a:extLst>
          </p:cNvPr>
          <p:cNvCxnSpPr/>
          <p:nvPr/>
        </p:nvCxnSpPr>
        <p:spPr>
          <a:xfrm flipH="1">
            <a:off x="4752974" y="3195638"/>
            <a:ext cx="542925"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B367374-092C-4843-916D-03A0FFD9D95C}"/>
              </a:ext>
            </a:extLst>
          </p:cNvPr>
          <p:cNvPicPr>
            <a:picLocks noChangeAspect="1"/>
          </p:cNvPicPr>
          <p:nvPr/>
        </p:nvPicPr>
        <p:blipFill rotWithShape="1">
          <a:blip r:embed="rId3"/>
          <a:srcRect l="16577" t="32361" r="15972" b="9375"/>
          <a:stretch/>
        </p:blipFill>
        <p:spPr>
          <a:xfrm>
            <a:off x="1628683" y="1669329"/>
            <a:ext cx="8934634" cy="4823546"/>
          </a:xfrm>
          <a:prstGeom prst="rect">
            <a:avLst/>
          </a:prstGeom>
        </p:spPr>
      </p:pic>
    </p:spTree>
    <p:extLst>
      <p:ext uri="{BB962C8B-B14F-4D97-AF65-F5344CB8AC3E}">
        <p14:creationId xmlns:p14="http://schemas.microsoft.com/office/powerpoint/2010/main" val="59188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CD7B06-1408-F047-8033-195F27B89DA2}"/>
              </a:ext>
            </a:extLst>
          </p:cNvPr>
          <p:cNvSpPr>
            <a:spLocks noGrp="1"/>
          </p:cNvSpPr>
          <p:nvPr>
            <p:ph type="title"/>
          </p:nvPr>
        </p:nvSpPr>
        <p:spPr>
          <a:xfrm>
            <a:off x="838200" y="365125"/>
            <a:ext cx="10515600" cy="6128440"/>
          </a:xfrm>
        </p:spPr>
        <p:txBody>
          <a:bodyPr>
            <a:normAutofit/>
          </a:bodyPr>
          <a:lstStyle/>
          <a:p>
            <a:pPr algn="ctr"/>
            <a:r>
              <a:rPr lang="en-US" dirty="0"/>
              <a:t>1.</a:t>
            </a:r>
            <a:br>
              <a:rPr lang="en-US" dirty="0"/>
            </a:br>
            <a:r>
              <a:rPr lang="en-US" dirty="0"/>
              <a:t>Mortality Rate for </a:t>
            </a:r>
            <a:br>
              <a:rPr lang="en-US" dirty="0"/>
            </a:br>
            <a:r>
              <a:rPr lang="en-US" dirty="0"/>
              <a:t>80 years old with Walking Disability </a:t>
            </a:r>
            <a:br>
              <a:rPr lang="en-US" dirty="0"/>
            </a:br>
            <a:r>
              <a:rPr lang="en-US" dirty="0"/>
              <a:t>and Residents with Toilet Disability</a:t>
            </a:r>
          </a:p>
        </p:txBody>
      </p:sp>
    </p:spTree>
    <p:extLst>
      <p:ext uri="{BB962C8B-B14F-4D97-AF65-F5344CB8AC3E}">
        <p14:creationId xmlns:p14="http://schemas.microsoft.com/office/powerpoint/2010/main" val="2099223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F041DD-3BA7-D94F-B715-93D21EA18B7E}"/>
              </a:ext>
            </a:extLst>
          </p:cNvPr>
          <p:cNvSpPr>
            <a:spLocks noGrp="1"/>
          </p:cNvSpPr>
          <p:nvPr>
            <p:ph type="title"/>
          </p:nvPr>
        </p:nvSpPr>
        <p:spPr>
          <a:xfrm>
            <a:off x="838199" y="365125"/>
            <a:ext cx="11149013" cy="1325563"/>
          </a:xfrm>
        </p:spPr>
        <p:txBody>
          <a:bodyPr>
            <a:normAutofit fontScale="90000"/>
          </a:bodyPr>
          <a:lstStyle/>
          <a:p>
            <a:r>
              <a:rPr lang="en-US" dirty="0"/>
              <a:t>Mortality Rate for 80 years old with Walking Disability and residents with Toilet Disability</a:t>
            </a:r>
          </a:p>
        </p:txBody>
      </p:sp>
      <p:pic>
        <p:nvPicPr>
          <p:cNvPr id="9" name="Picture 8">
            <a:extLst>
              <a:ext uri="{FF2B5EF4-FFF2-40B4-BE49-F238E27FC236}">
                <a16:creationId xmlns:a16="http://schemas.microsoft.com/office/drawing/2014/main" id="{434D751B-9B12-BD42-B8B6-7B3934B068F8}"/>
              </a:ext>
            </a:extLst>
          </p:cNvPr>
          <p:cNvPicPr>
            <a:picLocks noChangeAspect="1"/>
          </p:cNvPicPr>
          <p:nvPr/>
        </p:nvPicPr>
        <p:blipFill rotWithShape="1">
          <a:blip r:embed="rId3"/>
          <a:srcRect l="15669" t="28749" r="39800" b="14584"/>
          <a:stretch/>
        </p:blipFill>
        <p:spPr>
          <a:xfrm>
            <a:off x="2995612" y="1800224"/>
            <a:ext cx="6200775" cy="4931611"/>
          </a:xfrm>
          <a:prstGeom prst="rect">
            <a:avLst/>
          </a:prstGeom>
        </p:spPr>
      </p:pic>
    </p:spTree>
    <p:extLst>
      <p:ext uri="{BB962C8B-B14F-4D97-AF65-F5344CB8AC3E}">
        <p14:creationId xmlns:p14="http://schemas.microsoft.com/office/powerpoint/2010/main" val="759851229"/>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552</Words>
  <Application>Microsoft Macintosh PowerPoint</Application>
  <PresentationFormat>Widescreen</PresentationFormat>
  <Paragraphs>44</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SeoulNamsan CL</vt:lpstr>
      <vt:lpstr>Arial</vt:lpstr>
      <vt:lpstr>Calibri</vt:lpstr>
      <vt:lpstr>Univers</vt:lpstr>
      <vt:lpstr>GradientVTI</vt:lpstr>
      <vt:lpstr>Teach One: Benchmarking Clinicians</vt:lpstr>
      <vt:lpstr>Importing the Data in SQL</vt:lpstr>
      <vt:lpstr>Importing the Data in SQL</vt:lpstr>
      <vt:lpstr>Importing the Data in SQL</vt:lpstr>
      <vt:lpstr>Change the Column Name &amp; Data Type</vt:lpstr>
      <vt:lpstr>Connect SQL to Python</vt:lpstr>
      <vt:lpstr>Synthetic case</vt:lpstr>
      <vt:lpstr>1. Mortality Rate for  80 years old with Walking Disability  and Residents with Toilet Disability</vt:lpstr>
      <vt:lpstr>Mortality Rate for 80 years old with Walking Disability and residents with Toilet Disability</vt:lpstr>
      <vt:lpstr>Mortality Rate for 80 years old with Walking Disability and residents with Toilet Disability</vt:lpstr>
      <vt:lpstr>2. Mortality Rate for  80 years old with Toilet Disability  and Residents with Walking Disability</vt:lpstr>
      <vt:lpstr>Mortality Rate for 80 years old with Toilet Disability and residents with Walking Disability</vt:lpstr>
      <vt:lpstr>Mortality Rate for 80 years old with Toilet Disability and residents with Walking Disability</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 One: Benchmarking Clinicians</dc:title>
  <dc:creator>Joanne Ji Hyun Min</dc:creator>
  <cp:lastModifiedBy>Joanne Ji Hyun Min</cp:lastModifiedBy>
  <cp:revision>8</cp:revision>
  <dcterms:created xsi:type="dcterms:W3CDTF">2020-11-06T21:28:43Z</dcterms:created>
  <dcterms:modified xsi:type="dcterms:W3CDTF">2020-11-07T03:48:29Z</dcterms:modified>
</cp:coreProperties>
</file>