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9" r:id="rId7"/>
    <p:sldId id="267" r:id="rId8"/>
    <p:sldId id="261" r:id="rId9"/>
    <p:sldId id="262" r:id="rId10"/>
    <p:sldId id="263" r:id="rId11"/>
    <p:sldId id="264" r:id="rId12"/>
    <p:sldId id="271" r:id="rId13"/>
    <p:sldId id="272" r:id="rId14"/>
    <p:sldId id="265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48" autoAdjust="0"/>
  </p:normalViewPr>
  <p:slideViewPr>
    <p:cSldViewPr snapToGrid="0">
      <p:cViewPr>
        <p:scale>
          <a:sx n="60" d="100"/>
          <a:sy n="60" d="100"/>
        </p:scale>
        <p:origin x="1550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E6EC0-01B5-4CB3-8CC8-8871F33AD1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D54E5-8ABC-497C-88D3-2E73082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4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7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6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6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9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6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1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3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D54E5-8ABC-497C-88D3-2E7308200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5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09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10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1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51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01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8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37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5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8AEFF-481B-E0BE-7431-EC0A1B2A5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9751" y="768334"/>
            <a:ext cx="6479629" cy="2866405"/>
          </a:xfrm>
        </p:spPr>
        <p:txBody>
          <a:bodyPr>
            <a:normAutofit/>
          </a:bodyPr>
          <a:lstStyle/>
          <a:p>
            <a:r>
              <a:rPr lang="en-US" dirty="0"/>
              <a:t>Comparison of Rates – Q3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8167A-102D-D44B-01A5-A59D83907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751" y="4283239"/>
            <a:ext cx="6479629" cy="1475177"/>
          </a:xfrm>
        </p:spPr>
        <p:txBody>
          <a:bodyPr>
            <a:normAutofit/>
          </a:bodyPr>
          <a:lstStyle/>
          <a:p>
            <a:r>
              <a:rPr lang="en-US" dirty="0"/>
              <a:t>Patricia Tran</a:t>
            </a:r>
          </a:p>
          <a:p>
            <a:r>
              <a:rPr lang="en-US" dirty="0"/>
              <a:t>HAP 725</a:t>
            </a:r>
          </a:p>
          <a:p>
            <a:r>
              <a:rPr lang="en-US" dirty="0"/>
              <a:t>Fall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3B6A2-FCFF-506A-82F4-7496A4949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9" r="24991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C117F8E6-FA24-70DF-FC62-13382D1FC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7"/>
    </mc:Choice>
    <mc:Fallback>
      <p:transition spd="slow" advTm="1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E21A-22C7-EEA5-7CE5-4CD6F049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8927766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5: Calculate Expected Deviation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F42E0-6EA0-69DC-E126-FC16899E4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12" t="38948" r="19178" b="53288"/>
          <a:stretch/>
        </p:blipFill>
        <p:spPr>
          <a:xfrm>
            <a:off x="414270" y="1528011"/>
            <a:ext cx="11653404" cy="859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0A6114-6985-B12A-538A-037C14BA3D45}"/>
              </a:ext>
            </a:extLst>
          </p:cNvPr>
          <p:cNvSpPr/>
          <p:nvPr/>
        </p:nvSpPr>
        <p:spPr>
          <a:xfrm>
            <a:off x="5847272" y="1582822"/>
            <a:ext cx="5408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200" b="1" dirty="0"/>
              <a:t>D</a:t>
            </a:r>
            <a:r>
              <a:rPr lang="en-US" altLang="en-US" sz="3200" b="1" baseline="-25000" dirty="0"/>
              <a:t>i</a:t>
            </a:r>
            <a:r>
              <a:rPr lang="en-US" altLang="en-US" sz="3200" b="1" dirty="0"/>
              <a:t> = ( </a:t>
            </a:r>
            <a:r>
              <a:rPr lang="en-US" altLang="en-US" sz="3200" b="1" dirty="0">
                <a:sym typeface="Symbol" panose="05050102010706020507" pitchFamily="18" charset="2"/>
              </a:rPr>
              <a:t></a:t>
            </a:r>
            <a:r>
              <a:rPr lang="en-US" altLang="en-US" sz="3200" b="1" baseline="-25000" dirty="0">
                <a:sym typeface="Symbol" panose="05050102010706020507" pitchFamily="18" charset="2"/>
              </a:rPr>
              <a:t>j=1,…,</a:t>
            </a:r>
            <a:r>
              <a:rPr lang="en-US" altLang="en-US" sz="3200" b="1" baseline="-25000" dirty="0" err="1">
                <a:sym typeface="Symbol" panose="05050102010706020507" pitchFamily="18" charset="2"/>
              </a:rPr>
              <a:t>n</a:t>
            </a:r>
            <a:r>
              <a:rPr lang="en-US" altLang="en-US" sz="3200" b="1" baseline="-34000" dirty="0" err="1">
                <a:sym typeface="Symbol" panose="05050102010706020507" pitchFamily="18" charset="2"/>
              </a:rPr>
              <a:t>i</a:t>
            </a:r>
            <a:r>
              <a:rPr lang="en-US" altLang="en-US" sz="3200" b="1" baseline="-25000" dirty="0">
                <a:sym typeface="Symbol" panose="05050102010706020507" pitchFamily="18" charset="2"/>
              </a:rPr>
              <a:t> </a:t>
            </a:r>
            <a:r>
              <a:rPr lang="en-US" altLang="en-US" sz="3200" b="1" dirty="0" err="1"/>
              <a:t>E</a:t>
            </a:r>
            <a:r>
              <a:rPr lang="en-US" altLang="en-US" sz="3200" b="1" baseline="-25000" dirty="0" err="1"/>
              <a:t>ij</a:t>
            </a:r>
            <a:r>
              <a:rPr lang="en-US" altLang="en-US" sz="3200" b="1" baseline="-25000" dirty="0">
                <a:sym typeface="Symbol" panose="05050102010706020507" pitchFamily="18" charset="2"/>
              </a:rPr>
              <a:t> </a:t>
            </a:r>
            <a:r>
              <a:rPr lang="en-US" altLang="en-US" sz="3200" b="1" dirty="0">
                <a:sym typeface="Symbol" panose="05050102010706020507" pitchFamily="18" charset="2"/>
              </a:rPr>
              <a:t>(1-</a:t>
            </a:r>
            <a:r>
              <a:rPr lang="en-US" altLang="en-US" sz="3200" b="1" dirty="0"/>
              <a:t>E</a:t>
            </a:r>
            <a:r>
              <a:rPr lang="en-US" altLang="en-US" sz="3200" b="1" baseline="-25000" dirty="0"/>
              <a:t>ij</a:t>
            </a:r>
            <a:r>
              <a:rPr lang="en-US" altLang="en-US" sz="3200" b="1" dirty="0"/>
              <a:t>))</a:t>
            </a:r>
            <a:r>
              <a:rPr lang="en-US" altLang="en-US" sz="3200" b="1" baseline="30000" dirty="0"/>
              <a:t>0.5</a:t>
            </a:r>
            <a:r>
              <a:rPr lang="en-US" altLang="en-US" sz="3200" b="1" dirty="0"/>
              <a:t> / </a:t>
            </a:r>
            <a:r>
              <a:rPr lang="en-US" altLang="en-US" sz="3200" b="1" dirty="0" err="1"/>
              <a:t>n</a:t>
            </a:r>
            <a:r>
              <a:rPr lang="en-US" altLang="en-US" sz="3200" b="1" baseline="-25000" dirty="0" err="1"/>
              <a:t>i</a:t>
            </a:r>
            <a:r>
              <a:rPr lang="en-US" altLang="en-US" sz="3200" b="1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A23819-AF2A-23C7-D902-CC0E3FFD91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12" t="49445" r="19178" b="17544"/>
          <a:stretch/>
        </p:blipFill>
        <p:spPr>
          <a:xfrm>
            <a:off x="414270" y="2643089"/>
            <a:ext cx="11653404" cy="365462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A5F013-D56B-E4D2-820A-1EA79AF3F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240267" y="4838702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27"/>
    </mc:Choice>
    <mc:Fallback>
      <p:transition spd="slow" advTm="4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4000-302F-9BCB-563D-C277FF19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312776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6: Calculate Control Limits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BD72D-2489-897D-1655-59B8A96036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12" t="27632" r="14934" b="40527"/>
          <a:stretch/>
        </p:blipFill>
        <p:spPr>
          <a:xfrm>
            <a:off x="421105" y="3104147"/>
            <a:ext cx="11466095" cy="3236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AAAC5-44F6-C8C8-359F-C1CC277344AF}"/>
              </a:ext>
            </a:extLst>
          </p:cNvPr>
          <p:cNvSpPr txBox="1"/>
          <p:nvPr/>
        </p:nvSpPr>
        <p:spPr>
          <a:xfrm>
            <a:off x="565150" y="1576219"/>
            <a:ext cx="616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6a. For each week, find degrees of freedom (N-1) and then look up corresponding T-value on T-table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2C7D2-3EE3-F291-BAC6-FA9F6000A0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20" t="21158" r="44046" b="63024"/>
          <a:stretch/>
        </p:blipFill>
        <p:spPr>
          <a:xfrm>
            <a:off x="6893185" y="1568350"/>
            <a:ext cx="4994015" cy="222902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F4E22B-984F-A8D3-C471-033BDFE81B5A}"/>
              </a:ext>
            </a:extLst>
          </p:cNvPr>
          <p:cNvSpPr/>
          <p:nvPr/>
        </p:nvSpPr>
        <p:spPr>
          <a:xfrm>
            <a:off x="10359189" y="2333460"/>
            <a:ext cx="541421" cy="2045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025251-40CD-9AB5-1CD4-6D9B7ABE9256}"/>
              </a:ext>
            </a:extLst>
          </p:cNvPr>
          <p:cNvSpPr/>
          <p:nvPr/>
        </p:nvSpPr>
        <p:spPr>
          <a:xfrm>
            <a:off x="10359188" y="2582521"/>
            <a:ext cx="541421" cy="2045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14740B-A39F-8EDE-8329-2B815FD0C9D1}"/>
              </a:ext>
            </a:extLst>
          </p:cNvPr>
          <p:cNvSpPr/>
          <p:nvPr/>
        </p:nvSpPr>
        <p:spPr>
          <a:xfrm>
            <a:off x="10359188" y="3044138"/>
            <a:ext cx="541421" cy="2045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6E80226-D5E2-FE5D-5E51-CD5868524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62"/>
    </mc:Choice>
    <mc:Fallback>
      <p:transition spd="slow" advTm="4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3CFA-FB28-F774-412B-ED3864DD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227176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6: Calculate Control Limits Cont.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8B8B95E-133C-2125-6A94-1F470E3F8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1612" t="59874" r="14934" b="6842"/>
          <a:stretch/>
        </p:blipFill>
        <p:spPr>
          <a:xfrm>
            <a:off x="374650" y="3022600"/>
            <a:ext cx="11561417" cy="341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AD463-6632-DA5C-467A-0A592758F527}"/>
              </a:ext>
            </a:extLst>
          </p:cNvPr>
          <p:cNvSpPr/>
          <p:nvPr/>
        </p:nvSpPr>
        <p:spPr>
          <a:xfrm>
            <a:off x="7978775" y="1501265"/>
            <a:ext cx="3336925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200" b="1" dirty="0" err="1"/>
              <a:t>UCL</a:t>
            </a:r>
            <a:r>
              <a:rPr lang="en-US" altLang="en-US" sz="3200" b="1" baseline="-25000" dirty="0" err="1"/>
              <a:t>i</a:t>
            </a:r>
            <a:r>
              <a:rPr lang="en-US" altLang="en-US" sz="3200" b="1" dirty="0"/>
              <a:t> = </a:t>
            </a:r>
            <a:r>
              <a:rPr lang="en-US" altLang="en-US" sz="3200" b="1" dirty="0" err="1"/>
              <a:t>E</a:t>
            </a:r>
            <a:r>
              <a:rPr lang="en-US" altLang="en-US" sz="3200" b="1" baseline="-25000" dirty="0" err="1"/>
              <a:t>i</a:t>
            </a:r>
            <a:r>
              <a:rPr lang="en-US" altLang="en-US" sz="3200" b="1" dirty="0"/>
              <a:t> + t * D</a:t>
            </a:r>
            <a:r>
              <a:rPr lang="en-US" altLang="en-US" sz="3200" b="1" baseline="-25000" dirty="0"/>
              <a:t>i</a:t>
            </a:r>
          </a:p>
          <a:p>
            <a:pPr>
              <a:buFontTx/>
              <a:buNone/>
            </a:pPr>
            <a:r>
              <a:rPr lang="en-US" altLang="en-US" sz="3200" b="1" dirty="0" err="1"/>
              <a:t>LCL</a:t>
            </a:r>
            <a:r>
              <a:rPr lang="en-US" altLang="en-US" sz="3200" b="1" baseline="-25000" dirty="0" err="1"/>
              <a:t>i</a:t>
            </a:r>
            <a:r>
              <a:rPr lang="en-US" altLang="en-US" sz="3200" b="1" dirty="0"/>
              <a:t> = </a:t>
            </a:r>
            <a:r>
              <a:rPr lang="en-US" altLang="en-US" sz="3200" b="1" dirty="0" err="1"/>
              <a:t>E</a:t>
            </a:r>
            <a:r>
              <a:rPr lang="en-US" altLang="en-US" sz="3200" b="1" baseline="-25000" dirty="0" err="1"/>
              <a:t>i</a:t>
            </a:r>
            <a:r>
              <a:rPr lang="en-US" altLang="en-US" sz="3200" b="1" dirty="0"/>
              <a:t> - t * D</a:t>
            </a:r>
            <a:r>
              <a:rPr lang="en-US" altLang="en-US" sz="3200" b="1" baseline="-25000" dirty="0"/>
              <a:t>i</a:t>
            </a:r>
            <a:endParaRPr lang="en-US" alt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08FDA-BF8A-CCB8-0F5C-3F1532B58E18}"/>
              </a:ext>
            </a:extLst>
          </p:cNvPr>
          <p:cNvSpPr txBox="1"/>
          <p:nvPr/>
        </p:nvSpPr>
        <p:spPr>
          <a:xfrm>
            <a:off x="565150" y="1560300"/>
            <a:ext cx="648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6b. Calculate UCL and LCL using formula where E is expected value, t is T-value, and D is expected deviation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B700530-7B4A-6A00-0D4F-4FF15CBE8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8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6"/>
    </mc:Choice>
    <mc:Fallback>
      <p:transition spd="slow" advTm="2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54D8C-2D9B-0717-CF87-F4A69EC534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12" t="56843" r="14836" b="9122"/>
          <a:stretch/>
        </p:blipFill>
        <p:spPr>
          <a:xfrm>
            <a:off x="565150" y="2622014"/>
            <a:ext cx="11502687" cy="34650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A5CA5E-CC15-A41D-42F1-7DC5DF78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288713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6: Calculate Control Limits Cont.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92B70-2B76-B240-CF5E-77A331FF1A8F}"/>
              </a:ext>
            </a:extLst>
          </p:cNvPr>
          <p:cNvSpPr txBox="1"/>
          <p:nvPr/>
        </p:nvSpPr>
        <p:spPr>
          <a:xfrm>
            <a:off x="565150" y="1576219"/>
            <a:ext cx="669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6c. Eliminate impossible probability values (range is 0-1, inclusive)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9F63C6-58CE-CE9B-6A99-8FFBB2730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7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9"/>
    </mc:Choice>
    <mc:Fallback>
      <p:transition spd="slow" advTm="2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976BA-ADE3-C8E6-D1A6-C98D0AC3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8693150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7: Plot Risk-Adjusted P-chart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A5E72-BBBE-5B0D-537A-B5B109B48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62" t="31111" r="44062" b="52648"/>
          <a:stretch/>
        </p:blipFill>
        <p:spPr>
          <a:xfrm>
            <a:off x="565150" y="1504060"/>
            <a:ext cx="8055360" cy="2140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4502C-EBDE-0A4A-3B63-CB0596C6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62" t="50523" r="51572" b="15370"/>
          <a:stretch/>
        </p:blipFill>
        <p:spPr>
          <a:xfrm>
            <a:off x="6537313" y="2773044"/>
            <a:ext cx="5441974" cy="3886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2CA84B8-DA70-C372-432E-86F824D24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5"/>
    </mc:Choice>
    <mc:Fallback>
      <p:transition spd="slow" advTm="2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C813-B47D-D934-5836-9C8201C4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Interpret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DD4C2-16F1-8FC5-05B0-3657FEA15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5962650" cy="3601212"/>
          </a:xfrm>
        </p:spPr>
        <p:txBody>
          <a:bodyPr>
            <a:normAutofit/>
          </a:bodyPr>
          <a:lstStyle/>
          <a:p>
            <a:r>
              <a:rPr lang="en-US" dirty="0"/>
              <a:t>Are we having more infections than expected from the patients’ conditions?</a:t>
            </a:r>
          </a:p>
          <a:p>
            <a:endParaRPr lang="en-US" dirty="0"/>
          </a:p>
          <a:p>
            <a:r>
              <a:rPr lang="en-US" dirty="0"/>
              <a:t>No, we are not having more infections than expected from the patients’ conditions. All observations fall within the control limits/expectations.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FAA100-4289-3A8E-70AC-E12A48D4F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2" t="50523" r="51572" b="15370"/>
          <a:stretch/>
        </p:blipFill>
        <p:spPr>
          <a:xfrm>
            <a:off x="6527801" y="1715368"/>
            <a:ext cx="5458614" cy="389803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E2EDE35-EADB-7404-D6B6-87D3A79BC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4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0"/>
    </mc:Choice>
    <mc:Fallback>
      <p:transition spd="slow" advTm="3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97C0F-0164-83F5-3A79-3F4B448B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dirty="0"/>
              <a:t>Question 3: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8B0E7-280C-19DB-BD7C-13215839A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59" cy="3601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Following data were obtained on post surgical infection rates.  Are we having more infections than expected from the patients' conditions?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52F4C-92D6-7EBC-9C10-308E61EE3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3" t="41250" r="55156" b="37500"/>
          <a:stretch/>
        </p:blipFill>
        <p:spPr>
          <a:xfrm>
            <a:off x="5106596" y="2298978"/>
            <a:ext cx="6430513" cy="22513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6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1EE866A-6D60-D20E-88A7-5396CFB46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3"/>
    </mc:Choice>
    <mc:Fallback>
      <p:transition spd="slow" advTm="1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B39C-2B1A-FDBC-8C5E-B581C68F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Risk-Adjusted P-Charts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FA30E-39CE-654B-8F2B-B289A06E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25" y="2039874"/>
            <a:ext cx="5871745" cy="3601212"/>
          </a:xfrm>
        </p:spPr>
        <p:txBody>
          <a:bodyPr/>
          <a:lstStyle/>
          <a:p>
            <a:r>
              <a:rPr lang="en-US" b="1" dirty="0"/>
              <a:t>P-charts</a:t>
            </a:r>
            <a:r>
              <a:rPr lang="en-US" dirty="0"/>
              <a:t> detect if process has improved beyond </a:t>
            </a:r>
            <a:r>
              <a:rPr lang="en-US" b="1" i="1" dirty="0"/>
              <a:t>historical levels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dirty="0"/>
              <a:t>Risk-adjusted p-charts </a:t>
            </a:r>
            <a:r>
              <a:rPr lang="en-US" dirty="0"/>
              <a:t>detect if process has improved beyond </a:t>
            </a:r>
            <a:r>
              <a:rPr lang="en-US" b="1" i="1" dirty="0"/>
              <a:t>expectations</a:t>
            </a:r>
          </a:p>
          <a:p>
            <a:pPr lvl="1"/>
            <a:r>
              <a:rPr lang="en-US" dirty="0"/>
              <a:t>How observed rates differ from expectations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869D0-A894-224F-983A-9EDC2286CA42}"/>
              </a:ext>
            </a:extLst>
          </p:cNvPr>
          <p:cNvSpPr txBox="1"/>
          <p:nvPr/>
        </p:nvSpPr>
        <p:spPr>
          <a:xfrm>
            <a:off x="6927850" y="1720840"/>
            <a:ext cx="4699000" cy="3416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STEPS</a:t>
            </a:r>
          </a:p>
          <a:p>
            <a:pPr marL="342900" indent="-342900">
              <a:buAutoNum type="arabicPeriod"/>
            </a:pPr>
            <a:r>
              <a:rPr lang="en-US" sz="2400" dirty="0"/>
              <a:t>Check assumptions</a:t>
            </a:r>
          </a:p>
          <a:p>
            <a:pPr marL="342900" indent="-342900">
              <a:buAutoNum type="arabicPeriod"/>
            </a:pPr>
            <a:r>
              <a:rPr lang="en-US" sz="2400" dirty="0"/>
              <a:t>Check and clean data</a:t>
            </a:r>
          </a:p>
          <a:p>
            <a:pPr marL="342900" indent="-342900">
              <a:buAutoNum type="arabicPeriod"/>
            </a:pPr>
            <a:r>
              <a:rPr lang="en-US" sz="2400" dirty="0"/>
              <a:t>Calculate observed rates</a:t>
            </a:r>
          </a:p>
          <a:p>
            <a:pPr marL="342900" indent="-342900">
              <a:buAutoNum type="arabicPeriod"/>
            </a:pPr>
            <a:r>
              <a:rPr lang="en-US" sz="2400" dirty="0"/>
              <a:t>Calculate expected rates</a:t>
            </a:r>
          </a:p>
          <a:p>
            <a:pPr marL="342900" indent="-342900">
              <a:buAutoNum type="arabicPeriod"/>
            </a:pPr>
            <a:r>
              <a:rPr lang="en-US" sz="2400" dirty="0"/>
              <a:t>Calculate expected deviation</a:t>
            </a:r>
          </a:p>
          <a:p>
            <a:pPr marL="342900" indent="-342900">
              <a:buAutoNum type="arabicPeriod"/>
            </a:pPr>
            <a:r>
              <a:rPr lang="en-US" sz="2400" dirty="0"/>
              <a:t>Calculate control limits</a:t>
            </a:r>
          </a:p>
          <a:p>
            <a:pPr marL="342900" indent="-342900">
              <a:buAutoNum type="arabicPeriod"/>
            </a:pPr>
            <a:r>
              <a:rPr lang="en-US" sz="2400" dirty="0"/>
              <a:t>Plot risk-adjusted P-chart</a:t>
            </a:r>
          </a:p>
          <a:p>
            <a:pPr marL="342900" indent="-342900">
              <a:buAutoNum type="arabicPeriod"/>
            </a:pPr>
            <a:r>
              <a:rPr lang="en-US" sz="2400" dirty="0"/>
              <a:t>Interpret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B7302F-CB9A-6697-FB95-4EC8AED40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2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99"/>
    </mc:Choice>
    <mc:Fallback>
      <p:transition spd="slow" advTm="9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FFA26-1211-B2F1-B89A-01820888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Check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2858-CCEE-A83A-F5CC-57790FE2C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Mutually exclusive and exhaustive</a:t>
            </a:r>
          </a:p>
          <a:p>
            <a:pPr marL="0" indent="0">
              <a:buNone/>
            </a:pPr>
            <a:r>
              <a:rPr lang="en-US" dirty="0"/>
              <a:t>2. Not rare</a:t>
            </a:r>
          </a:p>
          <a:p>
            <a:pPr marL="0" indent="0">
              <a:buNone/>
            </a:pPr>
            <a:r>
              <a:rPr lang="en-US" dirty="0"/>
              <a:t>3. Independent events</a:t>
            </a:r>
          </a:p>
          <a:p>
            <a:pPr marL="0" indent="0">
              <a:buNone/>
            </a:pPr>
            <a:r>
              <a:rPr lang="en-US" dirty="0"/>
              <a:t>4. Change in rates over time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B11443-F7E7-DC5B-0ABC-384557F9F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74"/>
    </mc:Choice>
    <mc:Fallback>
      <p:transition spd="slow" advTm="5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70A0-8D13-2B43-8655-19699041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2: Check and Clean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32EA3-EAF8-9DA6-0ED7-8D6CA526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628394"/>
            <a:ext cx="7335835" cy="36012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2a. Copy and paste data into an excel sheet and import using python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33E24-1310-403F-B5FF-806BBEF9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5" t="27720" r="25691" b="32280"/>
          <a:stretch/>
        </p:blipFill>
        <p:spPr>
          <a:xfrm>
            <a:off x="565150" y="2655568"/>
            <a:ext cx="8764349" cy="37211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8355CA-B5F9-A0D0-AACA-735F961B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9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9"/>
    </mc:Choice>
    <mc:Fallback>
      <p:transition spd="slow" advTm="39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8C44D-A2EF-C21D-64AD-F7ED87732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888" t="25377" r="27895" b="38328"/>
          <a:stretch/>
        </p:blipFill>
        <p:spPr>
          <a:xfrm>
            <a:off x="300789" y="2039874"/>
            <a:ext cx="10250599" cy="3657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DF534-E055-2453-68E8-6081EC808475}"/>
              </a:ext>
            </a:extLst>
          </p:cNvPr>
          <p:cNvSpPr txBox="1"/>
          <p:nvPr/>
        </p:nvSpPr>
        <p:spPr>
          <a:xfrm>
            <a:off x="649706" y="1493715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2b. Rename columns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DA20E9-2A09-17CF-E66E-1122AEEE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024018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Check and Clean Data Cont.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865D452-F951-BA32-35B6-2481D3100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6"/>
    </mc:Choice>
    <mc:Fallback>
      <p:transition spd="slow" advTm="1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7FA19C-C4EE-1908-4661-252D62DE933A}"/>
              </a:ext>
            </a:extLst>
          </p:cNvPr>
          <p:cNvSpPr txBox="1"/>
          <p:nvPr/>
        </p:nvSpPr>
        <p:spPr>
          <a:xfrm>
            <a:off x="804066" y="154298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2c. Check data types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421906A-D37E-408A-8C83-571C91CBF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20" t="54811" r="43765" b="19402"/>
          <a:stretch/>
        </p:blipFill>
        <p:spPr>
          <a:xfrm>
            <a:off x="565150" y="2319153"/>
            <a:ext cx="7376213" cy="29958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12C383B-0782-5A35-D6EF-882B0B5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8494629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Check and Clean Data Cont.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51BBEB1-BFC5-BDEE-548E-DA9722C4B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9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5"/>
    </mc:Choice>
    <mc:Fallback>
      <p:transition spd="slow" advTm="13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D6E2-76C3-9472-77B8-CC80B108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8217903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3: Calculate Observed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1DD32-BBC7-6F98-784E-54F3A611B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10" t="36666" r="30428" b="31053"/>
          <a:stretch/>
        </p:blipFill>
        <p:spPr>
          <a:xfrm>
            <a:off x="565150" y="1814556"/>
            <a:ext cx="11261892" cy="4272554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9F3DD86-26CA-59B7-A144-53575AF32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8"/>
    </mc:Choice>
    <mc:Fallback>
      <p:transition spd="slow" advTm="3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B8A4-F381-D123-0704-11498A06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8386345" cy="126898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4: Calculate Expected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B8564-C1B8-236D-99AF-3F6BDE18F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6" t="27193" r="28849" b="42982"/>
          <a:stretch/>
        </p:blipFill>
        <p:spPr>
          <a:xfrm>
            <a:off x="431074" y="1840831"/>
            <a:ext cx="11329852" cy="3814011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AB8628B-655A-8AD8-E58E-07D812A60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3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9"/>
    </mc:Choice>
    <mc:Fallback>
      <p:transition spd="slow" advTm="2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unchcard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350</Words>
  <Application>Microsoft Office PowerPoint</Application>
  <PresentationFormat>Widescreen</PresentationFormat>
  <Paragraphs>59</Paragraphs>
  <Slides>15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Neue Haas Grotesk Text Pro</vt:lpstr>
      <vt:lpstr>PunchcardVTI</vt:lpstr>
      <vt:lpstr>Comparison of Rates – Q3</vt:lpstr>
      <vt:lpstr>Question 3:</vt:lpstr>
      <vt:lpstr>Risk-Adjusted P-Charts</vt:lpstr>
      <vt:lpstr>STEP 1: Check Assumptions</vt:lpstr>
      <vt:lpstr>STEP 2: Check and Clean Data</vt:lpstr>
      <vt:lpstr>STEP 2: Check and Clean Data Cont.</vt:lpstr>
      <vt:lpstr>STEP 2: Check and Clean Data Cont.</vt:lpstr>
      <vt:lpstr>STEP 3: Calculate Observed Rates</vt:lpstr>
      <vt:lpstr>STEP 4: Calculate Expected Rates</vt:lpstr>
      <vt:lpstr>STEP 5: Calculate Expected Deviation</vt:lpstr>
      <vt:lpstr>STEP 6: Calculate Control Limits </vt:lpstr>
      <vt:lpstr>STEP 6: Calculate Control Limits Cont.  </vt:lpstr>
      <vt:lpstr>STEP 6: Calculate Control Limits Cont. </vt:lpstr>
      <vt:lpstr>STEP 7: Plot Risk-Adjusted P-chart</vt:lpstr>
      <vt:lpstr>STEP 8: Interpret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Rates – Q3</dc:title>
  <dc:creator>Patricia Tran</dc:creator>
  <cp:lastModifiedBy>Patricia Tran</cp:lastModifiedBy>
  <cp:revision>9</cp:revision>
  <dcterms:created xsi:type="dcterms:W3CDTF">2022-10-12T14:08:31Z</dcterms:created>
  <dcterms:modified xsi:type="dcterms:W3CDTF">2022-10-12T17:40:01Z</dcterms:modified>
</cp:coreProperties>
</file>