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8" r:id="rId2"/>
    <p:sldId id="285" r:id="rId3"/>
    <p:sldId id="327" r:id="rId4"/>
    <p:sldId id="286" r:id="rId5"/>
    <p:sldId id="329" r:id="rId6"/>
    <p:sldId id="330" r:id="rId7"/>
    <p:sldId id="328" r:id="rId8"/>
    <p:sldId id="273" r:id="rId9"/>
    <p:sldId id="312" r:id="rId10"/>
    <p:sldId id="331" r:id="rId11"/>
    <p:sldId id="313" r:id="rId12"/>
    <p:sldId id="332" r:id="rId13"/>
    <p:sldId id="333" r:id="rId14"/>
    <p:sldId id="335" r:id="rId15"/>
    <p:sldId id="336" r:id="rId16"/>
    <p:sldId id="337" r:id="rId17"/>
    <p:sldId id="338"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26" r:id="rId34"/>
    <p:sldId id="299" r:id="rId35"/>
    <p:sldId id="26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80658" autoAdjust="0"/>
  </p:normalViewPr>
  <p:slideViewPr>
    <p:cSldViewPr snapToGrid="0">
      <p:cViewPr varScale="1">
        <p:scale>
          <a:sx n="69" d="100"/>
          <a:sy n="69" d="100"/>
        </p:scale>
        <p:origin x="1243" y="67"/>
      </p:cViewPr>
      <p:guideLst/>
    </p:cSldViewPr>
  </p:slideViewPr>
  <p:notesTextViewPr>
    <p:cViewPr>
      <p:scale>
        <a:sx n="1" d="1"/>
        <a:sy n="1" d="1"/>
      </p:scale>
      <p:origin x="0" y="0"/>
    </p:cViewPr>
  </p:notesTextViewPr>
  <p:sorterViewPr>
    <p:cViewPr>
      <p:scale>
        <a:sx n="100" d="100"/>
        <a:sy n="100" d="100"/>
      </p:scale>
      <p:origin x="0" y="-462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DC04F7-B723-4755-A265-3C62760255A4}" type="datetimeFigureOut">
              <a:rPr lang="en-US" smtClean="0"/>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BEA9D5-8114-4A6C-9205-5096E699382C}" type="slidenum">
              <a:rPr lang="en-US" smtClean="0"/>
              <a:t>‹#›</a:t>
            </a:fld>
            <a:endParaRPr lang="en-US"/>
          </a:p>
        </p:txBody>
      </p:sp>
    </p:spTree>
    <p:extLst>
      <p:ext uri="{BB962C8B-B14F-4D97-AF65-F5344CB8AC3E}">
        <p14:creationId xmlns:p14="http://schemas.microsoft.com/office/powerpoint/2010/main" val="2073888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9CA3DE-F054-4279-AD1E-75CF0FCB9BEE}" type="slidenum">
              <a:rPr lang="en-US" smtClean="0"/>
              <a:t>1</a:t>
            </a:fld>
            <a:endParaRPr lang="en-US"/>
          </a:p>
        </p:txBody>
      </p:sp>
    </p:spTree>
    <p:extLst>
      <p:ext uri="{BB962C8B-B14F-4D97-AF65-F5344CB8AC3E}">
        <p14:creationId xmlns:p14="http://schemas.microsoft.com/office/powerpoint/2010/main" val="2048850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19</a:t>
            </a:fld>
            <a:endParaRPr lang="en-US"/>
          </a:p>
        </p:txBody>
      </p:sp>
    </p:spTree>
    <p:extLst>
      <p:ext uri="{BB962C8B-B14F-4D97-AF65-F5344CB8AC3E}">
        <p14:creationId xmlns:p14="http://schemas.microsoft.com/office/powerpoint/2010/main" val="4097410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23</a:t>
            </a:fld>
            <a:endParaRPr lang="en-US"/>
          </a:p>
        </p:txBody>
      </p:sp>
    </p:spTree>
    <p:extLst>
      <p:ext uri="{BB962C8B-B14F-4D97-AF65-F5344CB8AC3E}">
        <p14:creationId xmlns:p14="http://schemas.microsoft.com/office/powerpoint/2010/main" val="208661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24</a:t>
            </a:fld>
            <a:endParaRPr lang="en-US"/>
          </a:p>
        </p:txBody>
      </p:sp>
    </p:spTree>
    <p:extLst>
      <p:ext uri="{BB962C8B-B14F-4D97-AF65-F5344CB8AC3E}">
        <p14:creationId xmlns:p14="http://schemas.microsoft.com/office/powerpoint/2010/main" val="3441778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25</a:t>
            </a:fld>
            <a:endParaRPr lang="en-US"/>
          </a:p>
        </p:txBody>
      </p:sp>
    </p:spTree>
    <p:extLst>
      <p:ext uri="{BB962C8B-B14F-4D97-AF65-F5344CB8AC3E}">
        <p14:creationId xmlns:p14="http://schemas.microsoft.com/office/powerpoint/2010/main" val="1943653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26</a:t>
            </a:fld>
            <a:endParaRPr lang="en-US"/>
          </a:p>
        </p:txBody>
      </p:sp>
    </p:spTree>
    <p:extLst>
      <p:ext uri="{BB962C8B-B14F-4D97-AF65-F5344CB8AC3E}">
        <p14:creationId xmlns:p14="http://schemas.microsoft.com/office/powerpoint/2010/main" val="2787168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27</a:t>
            </a:fld>
            <a:endParaRPr lang="en-US"/>
          </a:p>
        </p:txBody>
      </p:sp>
    </p:spTree>
    <p:extLst>
      <p:ext uri="{BB962C8B-B14F-4D97-AF65-F5344CB8AC3E}">
        <p14:creationId xmlns:p14="http://schemas.microsoft.com/office/powerpoint/2010/main" val="3316224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28</a:t>
            </a:fld>
            <a:endParaRPr lang="en-US"/>
          </a:p>
        </p:txBody>
      </p:sp>
    </p:spTree>
    <p:extLst>
      <p:ext uri="{BB962C8B-B14F-4D97-AF65-F5344CB8AC3E}">
        <p14:creationId xmlns:p14="http://schemas.microsoft.com/office/powerpoint/2010/main" val="2763536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29</a:t>
            </a:fld>
            <a:endParaRPr lang="en-US"/>
          </a:p>
        </p:txBody>
      </p:sp>
    </p:spTree>
    <p:extLst>
      <p:ext uri="{BB962C8B-B14F-4D97-AF65-F5344CB8AC3E}">
        <p14:creationId xmlns:p14="http://schemas.microsoft.com/office/powerpoint/2010/main" val="476707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30</a:t>
            </a:fld>
            <a:endParaRPr lang="en-US"/>
          </a:p>
        </p:txBody>
      </p:sp>
    </p:spTree>
    <p:extLst>
      <p:ext uri="{BB962C8B-B14F-4D97-AF65-F5344CB8AC3E}">
        <p14:creationId xmlns:p14="http://schemas.microsoft.com/office/powerpoint/2010/main" val="4002116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31</a:t>
            </a:fld>
            <a:endParaRPr lang="en-US"/>
          </a:p>
        </p:txBody>
      </p:sp>
    </p:spTree>
    <p:extLst>
      <p:ext uri="{BB962C8B-B14F-4D97-AF65-F5344CB8AC3E}">
        <p14:creationId xmlns:p14="http://schemas.microsoft.com/office/powerpoint/2010/main" val="3495201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8</a:t>
            </a:fld>
            <a:endParaRPr lang="en-US"/>
          </a:p>
        </p:txBody>
      </p:sp>
    </p:spTree>
    <p:extLst>
      <p:ext uri="{BB962C8B-B14F-4D97-AF65-F5344CB8AC3E}">
        <p14:creationId xmlns:p14="http://schemas.microsoft.com/office/powerpoint/2010/main" val="163347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32</a:t>
            </a:fld>
            <a:endParaRPr lang="en-US"/>
          </a:p>
        </p:txBody>
      </p:sp>
    </p:spTree>
    <p:extLst>
      <p:ext uri="{BB962C8B-B14F-4D97-AF65-F5344CB8AC3E}">
        <p14:creationId xmlns:p14="http://schemas.microsoft.com/office/powerpoint/2010/main" val="184559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35</a:t>
            </a:fld>
            <a:endParaRPr lang="en-US"/>
          </a:p>
        </p:txBody>
      </p:sp>
    </p:spTree>
    <p:extLst>
      <p:ext uri="{BB962C8B-B14F-4D97-AF65-F5344CB8AC3E}">
        <p14:creationId xmlns:p14="http://schemas.microsoft.com/office/powerpoint/2010/main" val="894665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9</a:t>
            </a:fld>
            <a:endParaRPr lang="en-US"/>
          </a:p>
        </p:txBody>
      </p:sp>
    </p:spTree>
    <p:extLst>
      <p:ext uri="{BB962C8B-B14F-4D97-AF65-F5344CB8AC3E}">
        <p14:creationId xmlns:p14="http://schemas.microsoft.com/office/powerpoint/2010/main" val="2105185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10</a:t>
            </a:fld>
            <a:endParaRPr lang="en-US"/>
          </a:p>
        </p:txBody>
      </p:sp>
    </p:spTree>
    <p:extLst>
      <p:ext uri="{BB962C8B-B14F-4D97-AF65-F5344CB8AC3E}">
        <p14:creationId xmlns:p14="http://schemas.microsoft.com/office/powerpoint/2010/main" val="273940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11</a:t>
            </a:fld>
            <a:endParaRPr lang="en-US"/>
          </a:p>
        </p:txBody>
      </p:sp>
    </p:spTree>
    <p:extLst>
      <p:ext uri="{BB962C8B-B14F-4D97-AF65-F5344CB8AC3E}">
        <p14:creationId xmlns:p14="http://schemas.microsoft.com/office/powerpoint/2010/main" val="3666664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12</a:t>
            </a:fld>
            <a:endParaRPr lang="en-US"/>
          </a:p>
        </p:txBody>
      </p:sp>
    </p:spTree>
    <p:extLst>
      <p:ext uri="{BB962C8B-B14F-4D97-AF65-F5344CB8AC3E}">
        <p14:creationId xmlns:p14="http://schemas.microsoft.com/office/powerpoint/2010/main" val="2680267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16</a:t>
            </a:fld>
            <a:endParaRPr lang="en-US"/>
          </a:p>
        </p:txBody>
      </p:sp>
    </p:spTree>
    <p:extLst>
      <p:ext uri="{BB962C8B-B14F-4D97-AF65-F5344CB8AC3E}">
        <p14:creationId xmlns:p14="http://schemas.microsoft.com/office/powerpoint/2010/main" val="4275452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17</a:t>
            </a:fld>
            <a:endParaRPr lang="en-US"/>
          </a:p>
        </p:txBody>
      </p:sp>
    </p:spTree>
    <p:extLst>
      <p:ext uri="{BB962C8B-B14F-4D97-AF65-F5344CB8AC3E}">
        <p14:creationId xmlns:p14="http://schemas.microsoft.com/office/powerpoint/2010/main" val="621387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BEA9D5-8114-4A6C-9205-5096E699382C}" type="slidenum">
              <a:rPr lang="en-US" smtClean="0"/>
              <a:t>18</a:t>
            </a:fld>
            <a:endParaRPr lang="en-US"/>
          </a:p>
        </p:txBody>
      </p:sp>
    </p:spTree>
    <p:extLst>
      <p:ext uri="{BB962C8B-B14F-4D97-AF65-F5344CB8AC3E}">
        <p14:creationId xmlns:p14="http://schemas.microsoft.com/office/powerpoint/2010/main" val="2683881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BBA3-B1F1-4E91-A702-CCC1C1938F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7E3AF8-935E-4C37-A8FD-6472B0A70C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236568-02A2-4E38-B910-403EF533CAC7}"/>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5" name="Footer Placeholder 4">
            <a:extLst>
              <a:ext uri="{FF2B5EF4-FFF2-40B4-BE49-F238E27FC236}">
                <a16:creationId xmlns:a16="http://schemas.microsoft.com/office/drawing/2014/main" id="{27E8C551-CF8F-474E-8B21-9541951FE6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1FF83-2EC3-4D4B-B779-01DC40CD0C1F}"/>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289308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93B0E-938E-415E-B2C0-2BA37540B0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E12205-EDEE-40E4-9428-97D329DD46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96289D-F8D8-4629-985B-119D0A548CFB}"/>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5" name="Footer Placeholder 4">
            <a:extLst>
              <a:ext uri="{FF2B5EF4-FFF2-40B4-BE49-F238E27FC236}">
                <a16:creationId xmlns:a16="http://schemas.microsoft.com/office/drawing/2014/main" id="{AF1E23B8-9FF1-44D3-A6A7-F33CD75F5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F3B188-DAC4-42C9-85AE-81F9B07DB4A2}"/>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58050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B1EA7A-AB85-4FA7-9560-34263D573A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2DCC04-D6F4-4CD0-89AE-445A6C80FC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E9417-230C-418D-8717-CF98B8756A96}"/>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5" name="Footer Placeholder 4">
            <a:extLst>
              <a:ext uri="{FF2B5EF4-FFF2-40B4-BE49-F238E27FC236}">
                <a16:creationId xmlns:a16="http://schemas.microsoft.com/office/drawing/2014/main" id="{4A08F679-E118-4A0C-881B-795C6D395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E13649-565F-43AC-9C24-A7DE9C92B084}"/>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1743320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ree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008919-68F2-482F-A03E-DE1EFBAE2574}"/>
              </a:ext>
            </a:extLst>
          </p:cNvPr>
          <p:cNvSpPr/>
          <p:nvPr userDrawn="1"/>
        </p:nvSpPr>
        <p:spPr>
          <a:xfrm>
            <a:off x="8935656" y="5231757"/>
            <a:ext cx="3256344" cy="1626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8" descr="GMUgreengold.eps">
            <a:extLst>
              <a:ext uri="{FF2B5EF4-FFF2-40B4-BE49-F238E27FC236}">
                <a16:creationId xmlns:a16="http://schemas.microsoft.com/office/drawing/2014/main" id="{CDBFBABF-9963-4FA6-9F42-C471F9F704B4}"/>
              </a:ext>
            </a:extLst>
          </p:cNvPr>
          <p:cNvPicPr>
            <a:picLocks/>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71077" y="5334000"/>
            <a:ext cx="2075688" cy="1358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34">
            <a:extLst>
              <a:ext uri="{FF2B5EF4-FFF2-40B4-BE49-F238E27FC236}">
                <a16:creationId xmlns:a16="http://schemas.microsoft.com/office/drawing/2014/main" id="{81D61894-07CA-4A1C-82D6-ED7F312F69BF}"/>
              </a:ext>
            </a:extLst>
          </p:cNvPr>
          <p:cNvSpPr txBox="1">
            <a:spLocks/>
          </p:cNvSpPr>
          <p:nvPr userDrawn="1"/>
        </p:nvSpPr>
        <p:spPr>
          <a:xfrm>
            <a:off x="279721" y="5435280"/>
            <a:ext cx="4350152" cy="1422720"/>
          </a:xfrm>
          <a:prstGeom prst="rect">
            <a:avLst/>
          </a:prstGeom>
        </p:spPr>
        <p:txBody>
          <a:bodyPr rIns="0"/>
          <a:lstStyle>
            <a:lvl1pPr marL="0" algn="l" rtl="0" latinLnBrk="0">
              <a:defRPr sz="900" kern="1200" cap="all" spc="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a:lstStyle>
          <a:p>
            <a:pPr algn="l" fontAlgn="auto">
              <a:spcBef>
                <a:spcPts val="0"/>
              </a:spcBef>
              <a:spcAft>
                <a:spcPts val="0"/>
              </a:spcAft>
              <a:defRPr/>
            </a:pPr>
            <a:r>
              <a:rPr lang="en-US" sz="2000" b="1" kern="0" spc="150" dirty="0">
                <a:solidFill>
                  <a:srgbClr val="00673B"/>
                </a:solidFill>
              </a:rPr>
              <a:t>Health Informatics Program</a:t>
            </a:r>
          </a:p>
          <a:p>
            <a:pPr algn="l" fontAlgn="auto">
              <a:spcBef>
                <a:spcPts val="0"/>
              </a:spcBef>
              <a:spcAft>
                <a:spcPts val="0"/>
              </a:spcAft>
              <a:defRPr/>
            </a:pPr>
            <a:endParaRPr lang="en-US" sz="2000" kern="0" spc="150" dirty="0">
              <a:solidFill>
                <a:srgbClr val="00673B"/>
              </a:solidFill>
            </a:endParaRPr>
          </a:p>
          <a:p>
            <a:pPr algn="l" fontAlgn="auto">
              <a:spcBef>
                <a:spcPts val="0"/>
              </a:spcBef>
              <a:spcAft>
                <a:spcPts val="0"/>
              </a:spcAft>
              <a:defRPr/>
            </a:pPr>
            <a:endParaRPr lang="en-US" sz="1400" kern="0" spc="150" dirty="0">
              <a:solidFill>
                <a:srgbClr val="00673B"/>
              </a:solidFill>
            </a:endParaRPr>
          </a:p>
          <a:p>
            <a:pPr algn="l" fontAlgn="auto">
              <a:spcBef>
                <a:spcPts val="0"/>
              </a:spcBef>
              <a:spcAft>
                <a:spcPts val="0"/>
              </a:spcAft>
              <a:defRPr/>
            </a:pPr>
            <a:endParaRPr lang="en-US" sz="1400" kern="0" spc="150" dirty="0">
              <a:solidFill>
                <a:srgbClr val="00673B"/>
              </a:solidFill>
            </a:endParaRPr>
          </a:p>
          <a:p>
            <a:pPr algn="l" fontAlgn="auto">
              <a:spcBef>
                <a:spcPts val="0"/>
              </a:spcBef>
              <a:spcAft>
                <a:spcPts val="0"/>
              </a:spcAft>
              <a:defRPr/>
            </a:pPr>
            <a:r>
              <a:rPr lang="en-US" sz="1400" kern="0" spc="150" dirty="0">
                <a:solidFill>
                  <a:srgbClr val="00673B"/>
                </a:solidFill>
              </a:rPr>
              <a:t>HI.GMU.EDU</a:t>
            </a:r>
          </a:p>
        </p:txBody>
      </p:sp>
      <p:sp>
        <p:nvSpPr>
          <p:cNvPr id="12" name="Text Placeholder 11"/>
          <p:cNvSpPr>
            <a:spLocks noGrp="1"/>
          </p:cNvSpPr>
          <p:nvPr>
            <p:ph type="body" sz="quarter" idx="10" hasCustomPrompt="1"/>
          </p:nvPr>
        </p:nvSpPr>
        <p:spPr>
          <a:xfrm>
            <a:off x="823331" y="536575"/>
            <a:ext cx="4648200" cy="2409825"/>
          </a:xfrm>
        </p:spPr>
        <p:txBody>
          <a:bodyPr/>
          <a:lstStyle>
            <a:lvl1pPr>
              <a:defRPr sz="4000" baseline="0">
                <a:ln>
                  <a:noFill/>
                </a:ln>
                <a:solidFill>
                  <a:schemeClr val="bg1"/>
                </a:solidFill>
              </a:defRPr>
            </a:lvl1pPr>
            <a:lvl2pPr>
              <a:defRPr sz="3200">
                <a:ln>
                  <a:noFill/>
                </a:ln>
                <a:solidFill>
                  <a:schemeClr val="bg1"/>
                </a:solidFill>
              </a:defRPr>
            </a:lvl2pPr>
            <a:lvl3pPr>
              <a:defRPr sz="3200">
                <a:ln>
                  <a:noFill/>
                </a:ln>
                <a:solidFill>
                  <a:schemeClr val="bg1"/>
                </a:solidFill>
              </a:defRPr>
            </a:lvl3pPr>
            <a:lvl4pPr>
              <a:defRPr sz="3200">
                <a:ln>
                  <a:noFill/>
                </a:ln>
                <a:solidFill>
                  <a:schemeClr val="bg1"/>
                </a:solidFill>
              </a:defRPr>
            </a:lvl4pPr>
            <a:lvl5pPr>
              <a:defRPr sz="3200">
                <a:ln>
                  <a:noFill/>
                </a:ln>
                <a:solidFill>
                  <a:schemeClr val="bg1"/>
                </a:solidFill>
              </a:defRPr>
            </a:lvl5pPr>
          </a:lstStyle>
          <a:p>
            <a:pPr lvl="0"/>
            <a:r>
              <a:rPr lang="en-US" dirty="0"/>
              <a:t>Click to edit title text</a:t>
            </a:r>
          </a:p>
        </p:txBody>
      </p:sp>
      <p:sp>
        <p:nvSpPr>
          <p:cNvPr id="15" name="Text Placeholder 14"/>
          <p:cNvSpPr>
            <a:spLocks noGrp="1"/>
          </p:cNvSpPr>
          <p:nvPr>
            <p:ph type="body" sz="quarter" idx="11" hasCustomPrompt="1"/>
          </p:nvPr>
        </p:nvSpPr>
        <p:spPr>
          <a:xfrm>
            <a:off x="823913" y="3287713"/>
            <a:ext cx="4648200" cy="1362075"/>
          </a:xfrm>
        </p:spPr>
        <p:txBody>
          <a:bodyPr/>
          <a:lstStyle>
            <a:lvl1pPr>
              <a:defRPr sz="2400">
                <a:solidFill>
                  <a:srgbClr val="FFCC33"/>
                </a:solidFill>
              </a:defRPr>
            </a:lvl1pPr>
          </a:lstStyle>
          <a:p>
            <a:pPr lvl="0"/>
            <a:r>
              <a:rPr lang="en-US" dirty="0"/>
              <a:t>Click to edit </a:t>
            </a:r>
            <a:r>
              <a:rPr lang="en-US" dirty="0" err="1"/>
              <a:t>subheader</a:t>
            </a:r>
            <a:r>
              <a:rPr lang="en-US" dirty="0"/>
              <a:t> text</a:t>
            </a:r>
          </a:p>
        </p:txBody>
      </p:sp>
    </p:spTree>
    <p:extLst>
      <p:ext uri="{BB962C8B-B14F-4D97-AF65-F5344CB8AC3E}">
        <p14:creationId xmlns:p14="http://schemas.microsoft.com/office/powerpoint/2010/main" val="1237721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A989D-A00E-4155-A42B-A9944BD387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630C24-A12F-4E05-824E-A4B2B354DC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3CCE7-28E7-41E6-ABFD-5B3D7EC65443}"/>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5" name="Footer Placeholder 4">
            <a:extLst>
              <a:ext uri="{FF2B5EF4-FFF2-40B4-BE49-F238E27FC236}">
                <a16:creationId xmlns:a16="http://schemas.microsoft.com/office/drawing/2014/main" id="{B0AAB4D5-081D-48B1-BBCA-0399A6A07F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031FB-C5D1-4419-9E6F-8C35986ECACF}"/>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324920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ACD03-F10C-4FC0-997C-E244403536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62580B-EB03-416F-A6AE-1BEE17B909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C3D031-20F6-4B79-9CCC-FFEDE803685C}"/>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5" name="Footer Placeholder 4">
            <a:extLst>
              <a:ext uri="{FF2B5EF4-FFF2-40B4-BE49-F238E27FC236}">
                <a16:creationId xmlns:a16="http://schemas.microsoft.com/office/drawing/2014/main" id="{F9D5BEBD-C80C-4D61-AB3A-D676F1561A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853E24-9F84-46D4-A19E-979B4A8CC255}"/>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1486637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24F56-8643-4414-867D-359CC53606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7148D1-F054-4023-8972-180CCCB2C5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946FE9-6128-4FB0-9EB1-D7695CF634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D80300-1622-4B7D-A78E-F49E75E35E73}"/>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6" name="Footer Placeholder 5">
            <a:extLst>
              <a:ext uri="{FF2B5EF4-FFF2-40B4-BE49-F238E27FC236}">
                <a16:creationId xmlns:a16="http://schemas.microsoft.com/office/drawing/2014/main" id="{E67E3E22-2846-4F47-9966-C34AF98D50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2694C0-8942-4B83-B5A9-DA21D391D496}"/>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143377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03C3F-CB7C-4555-898E-7AEB6F2846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8D6C7B-BF44-4BBF-9779-1EF0CADF2F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9F3C54-015E-4A64-9139-C3E1C46410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9FA7A2-6385-4D23-A852-6427AE994A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8DA37C-BA31-45E7-93E4-BA2AEA065F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5560D4-44DC-490D-B143-A7388FC03DCB}"/>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8" name="Footer Placeholder 7">
            <a:extLst>
              <a:ext uri="{FF2B5EF4-FFF2-40B4-BE49-F238E27FC236}">
                <a16:creationId xmlns:a16="http://schemas.microsoft.com/office/drawing/2014/main" id="{3D26E719-D951-4CA4-AF60-6F54D80BAC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EFBF0D-4304-42F1-97B9-F6A64F107989}"/>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268121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64228-22DC-488E-902F-BA39173EF6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039A25-AEE1-459F-B709-141F16A88294}"/>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4" name="Footer Placeholder 3">
            <a:extLst>
              <a:ext uri="{FF2B5EF4-FFF2-40B4-BE49-F238E27FC236}">
                <a16:creationId xmlns:a16="http://schemas.microsoft.com/office/drawing/2014/main" id="{5BFC58F8-F5DB-4BBA-BFAF-B9906A3D20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2F16A2-0703-4BDC-94FD-0B6CE13679B7}"/>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427959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1D205E-C989-4476-8C7A-A3A1B61305B4}"/>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3" name="Footer Placeholder 2">
            <a:extLst>
              <a:ext uri="{FF2B5EF4-FFF2-40B4-BE49-F238E27FC236}">
                <a16:creationId xmlns:a16="http://schemas.microsoft.com/office/drawing/2014/main" id="{E355DB6F-9DFC-4BD9-AEC7-B792786C3E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8525BD-577B-4AC3-9DD1-6B6EA5086176}"/>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98743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7AFA9-B9DF-4532-A5EA-3F6A120086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C62CC9-86DA-41F3-A11B-5F52352099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5085E3-7EF1-4020-9E95-98F9775F66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08E39D-34BB-4E0F-B337-F60103A47AC9}"/>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6" name="Footer Placeholder 5">
            <a:extLst>
              <a:ext uri="{FF2B5EF4-FFF2-40B4-BE49-F238E27FC236}">
                <a16:creationId xmlns:a16="http://schemas.microsoft.com/office/drawing/2014/main" id="{7DC70F8C-4D2F-4541-86C6-31231030A6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ABE441-34DF-4CDD-AB6D-FDAB11222800}"/>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308615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A7D16-5436-4EC5-A4DF-D2FBF90EC1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A35F81-83B3-4284-AD17-1088180B89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10ED35-AB81-4D9B-8CF5-83499454D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D99EDA-BA15-4CA2-8880-33A8D287436D}"/>
              </a:ext>
            </a:extLst>
          </p:cNvPr>
          <p:cNvSpPr>
            <a:spLocks noGrp="1"/>
          </p:cNvSpPr>
          <p:nvPr>
            <p:ph type="dt" sz="half" idx="10"/>
          </p:nvPr>
        </p:nvSpPr>
        <p:spPr/>
        <p:txBody>
          <a:bodyPr/>
          <a:lstStyle/>
          <a:p>
            <a:fld id="{33706272-E1B4-42DE-92A6-36F530D43AA5}" type="datetimeFigureOut">
              <a:rPr lang="en-US" smtClean="0"/>
              <a:t>10/20/2020</a:t>
            </a:fld>
            <a:endParaRPr lang="en-US"/>
          </a:p>
        </p:txBody>
      </p:sp>
      <p:sp>
        <p:nvSpPr>
          <p:cNvPr id="6" name="Footer Placeholder 5">
            <a:extLst>
              <a:ext uri="{FF2B5EF4-FFF2-40B4-BE49-F238E27FC236}">
                <a16:creationId xmlns:a16="http://schemas.microsoft.com/office/drawing/2014/main" id="{2C89A4A0-24A0-4F46-A7DE-EB7F4ED4B0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268B4-C410-453D-A5D5-4BE2ADBF65FA}"/>
              </a:ext>
            </a:extLst>
          </p:cNvPr>
          <p:cNvSpPr>
            <a:spLocks noGrp="1"/>
          </p:cNvSpPr>
          <p:nvPr>
            <p:ph type="sldNum" sz="quarter" idx="12"/>
          </p:nvPr>
        </p:nvSpPr>
        <p:spPr/>
        <p:txBody>
          <a:bodyPr/>
          <a:lstStyle/>
          <a:p>
            <a:fld id="{0C93DF33-1DA4-4E39-9F3F-C1D50368EF34}" type="slidenum">
              <a:rPr lang="en-US" smtClean="0"/>
              <a:t>‹#›</a:t>
            </a:fld>
            <a:endParaRPr lang="en-US"/>
          </a:p>
        </p:txBody>
      </p:sp>
    </p:spTree>
    <p:extLst>
      <p:ext uri="{BB962C8B-B14F-4D97-AF65-F5344CB8AC3E}">
        <p14:creationId xmlns:p14="http://schemas.microsoft.com/office/powerpoint/2010/main" val="78743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ABCD04-6451-4480-8DAA-FE5DB8383F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82F785-182C-4026-A3DE-5B85B37227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116784-EC43-4CA7-B474-EA5088437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06272-E1B4-42DE-92A6-36F530D43AA5}" type="datetimeFigureOut">
              <a:rPr lang="en-US" smtClean="0"/>
              <a:t>10/20/2020</a:t>
            </a:fld>
            <a:endParaRPr lang="en-US"/>
          </a:p>
        </p:txBody>
      </p:sp>
      <p:sp>
        <p:nvSpPr>
          <p:cNvPr id="5" name="Footer Placeholder 4">
            <a:extLst>
              <a:ext uri="{FF2B5EF4-FFF2-40B4-BE49-F238E27FC236}">
                <a16:creationId xmlns:a16="http://schemas.microsoft.com/office/drawing/2014/main" id="{23CA35D3-2374-4E5C-B017-AAAEEDE655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B02D47-050F-40A5-99E8-D94992CC8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3DF33-1DA4-4E39-9F3F-C1D50368EF34}" type="slidenum">
              <a:rPr lang="en-US" smtClean="0"/>
              <a:t>‹#›</a:t>
            </a:fld>
            <a:endParaRPr lang="en-US"/>
          </a:p>
        </p:txBody>
      </p:sp>
    </p:spTree>
    <p:extLst>
      <p:ext uri="{BB962C8B-B14F-4D97-AF65-F5344CB8AC3E}">
        <p14:creationId xmlns:p14="http://schemas.microsoft.com/office/powerpoint/2010/main" val="1621664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23330" y="536575"/>
            <a:ext cx="6781801" cy="2409825"/>
          </a:xfrm>
        </p:spPr>
        <p:txBody>
          <a:bodyPr/>
          <a:lstStyle/>
          <a:p>
            <a:pPr marL="0" indent="0">
              <a:buNone/>
            </a:pPr>
            <a:r>
              <a:rPr lang="en-US" dirty="0"/>
              <a:t>HAP 725 Question 4 Solution</a:t>
            </a:r>
          </a:p>
        </p:txBody>
      </p:sp>
      <p:sp>
        <p:nvSpPr>
          <p:cNvPr id="4" name="Text Placeholder 3"/>
          <p:cNvSpPr>
            <a:spLocks noGrp="1"/>
          </p:cNvSpPr>
          <p:nvPr>
            <p:ph type="body" sz="quarter" idx="11"/>
          </p:nvPr>
        </p:nvSpPr>
        <p:spPr>
          <a:xfrm>
            <a:off x="823912" y="3287713"/>
            <a:ext cx="6246589" cy="1362075"/>
          </a:xfrm>
        </p:spPr>
        <p:txBody>
          <a:bodyPr/>
          <a:lstStyle/>
          <a:p>
            <a:pPr marL="0" indent="0">
              <a:buNone/>
            </a:pPr>
            <a:r>
              <a:rPr lang="en-US" sz="3200" dirty="0"/>
              <a:t>Maria Uriyo, Ph.D.</a:t>
            </a:r>
          </a:p>
          <a:p>
            <a:endParaRPr lang="en-US" sz="3200" dirty="0"/>
          </a:p>
        </p:txBody>
      </p:sp>
    </p:spTree>
    <p:extLst>
      <p:ext uri="{BB962C8B-B14F-4D97-AF65-F5344CB8AC3E}">
        <p14:creationId xmlns:p14="http://schemas.microsoft.com/office/powerpoint/2010/main" val="1184826547"/>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365125"/>
            <a:ext cx="10515600" cy="973021"/>
          </a:xfrm>
        </p:spPr>
        <p:txBody>
          <a:bodyPr/>
          <a:lstStyle/>
          <a:p>
            <a:r>
              <a:rPr lang="en-US" dirty="0"/>
              <a:t>Step 7: Check Unique Values in Denominator</a:t>
            </a:r>
          </a:p>
        </p:txBody>
      </p:sp>
      <p:pic>
        <p:nvPicPr>
          <p:cNvPr id="4" name="Picture 3">
            <a:extLst>
              <a:ext uri="{FF2B5EF4-FFF2-40B4-BE49-F238E27FC236}">
                <a16:creationId xmlns:a16="http://schemas.microsoft.com/office/drawing/2014/main" id="{A0F2D0FB-3CC4-4A57-9F8E-148ACB0F9DC0}"/>
              </a:ext>
            </a:extLst>
          </p:cNvPr>
          <p:cNvPicPr>
            <a:picLocks noChangeAspect="1"/>
          </p:cNvPicPr>
          <p:nvPr/>
        </p:nvPicPr>
        <p:blipFill>
          <a:blip r:embed="rId3"/>
          <a:stretch>
            <a:fillRect/>
          </a:stretch>
        </p:blipFill>
        <p:spPr>
          <a:xfrm>
            <a:off x="1715518" y="1706137"/>
            <a:ext cx="8537054" cy="2923013"/>
          </a:xfrm>
          <a:prstGeom prst="rect">
            <a:avLst/>
          </a:prstGeom>
        </p:spPr>
      </p:pic>
      <p:sp>
        <p:nvSpPr>
          <p:cNvPr id="6" name="TextBox 5">
            <a:extLst>
              <a:ext uri="{FF2B5EF4-FFF2-40B4-BE49-F238E27FC236}">
                <a16:creationId xmlns:a16="http://schemas.microsoft.com/office/drawing/2014/main" id="{25F843E4-AC1B-466E-B714-2084DAF028D8}"/>
              </a:ext>
            </a:extLst>
          </p:cNvPr>
          <p:cNvSpPr txBox="1"/>
          <p:nvPr/>
        </p:nvSpPr>
        <p:spPr>
          <a:xfrm>
            <a:off x="6501161" y="5508703"/>
            <a:ext cx="1507016" cy="369332"/>
          </a:xfrm>
          <a:prstGeom prst="rect">
            <a:avLst/>
          </a:prstGeom>
          <a:solidFill>
            <a:srgbClr val="FFC000"/>
          </a:solidFill>
        </p:spPr>
        <p:txBody>
          <a:bodyPr wrap="none" rtlCol="0">
            <a:spAutoFit/>
          </a:bodyPr>
          <a:lstStyle/>
          <a:p>
            <a:r>
              <a:rPr lang="en-US" dirty="0"/>
              <a:t>Partial Output</a:t>
            </a:r>
          </a:p>
        </p:txBody>
      </p:sp>
      <p:cxnSp>
        <p:nvCxnSpPr>
          <p:cNvPr id="7" name="Straight Arrow Connector 6">
            <a:extLst>
              <a:ext uri="{FF2B5EF4-FFF2-40B4-BE49-F238E27FC236}">
                <a16:creationId xmlns:a16="http://schemas.microsoft.com/office/drawing/2014/main" id="{110AA428-32DF-4320-9957-6591FD237EF2}"/>
              </a:ext>
            </a:extLst>
          </p:cNvPr>
          <p:cNvCxnSpPr>
            <a:stCxn id="6" idx="0"/>
          </p:cNvCxnSpPr>
          <p:nvPr/>
        </p:nvCxnSpPr>
        <p:spPr>
          <a:xfrm flipH="1" flipV="1">
            <a:off x="6880303" y="4726607"/>
            <a:ext cx="374366" cy="7820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24941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690363"/>
          </a:xfrm>
        </p:spPr>
        <p:txBody>
          <a:bodyPr>
            <a:normAutofit fontScale="90000"/>
          </a:bodyPr>
          <a:lstStyle/>
          <a:p>
            <a:r>
              <a:rPr lang="en-US" dirty="0"/>
              <a:t>Step 8: Count of Hospitals Based on Conditions</a:t>
            </a:r>
          </a:p>
        </p:txBody>
      </p:sp>
      <p:pic>
        <p:nvPicPr>
          <p:cNvPr id="4" name="Picture 3">
            <a:extLst>
              <a:ext uri="{FF2B5EF4-FFF2-40B4-BE49-F238E27FC236}">
                <a16:creationId xmlns:a16="http://schemas.microsoft.com/office/drawing/2014/main" id="{0590381B-8EC9-4F37-8273-0D7BE6359978}"/>
              </a:ext>
            </a:extLst>
          </p:cNvPr>
          <p:cNvPicPr>
            <a:picLocks noChangeAspect="1"/>
          </p:cNvPicPr>
          <p:nvPr/>
        </p:nvPicPr>
        <p:blipFill>
          <a:blip r:embed="rId3"/>
          <a:stretch>
            <a:fillRect/>
          </a:stretch>
        </p:blipFill>
        <p:spPr>
          <a:xfrm>
            <a:off x="1183675" y="1873405"/>
            <a:ext cx="10170124" cy="2782926"/>
          </a:xfrm>
          <a:prstGeom prst="rect">
            <a:avLst/>
          </a:prstGeom>
        </p:spPr>
      </p:pic>
    </p:spTree>
    <p:extLst>
      <p:ext uri="{BB962C8B-B14F-4D97-AF65-F5344CB8AC3E}">
        <p14:creationId xmlns:p14="http://schemas.microsoft.com/office/powerpoint/2010/main" val="293943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690363"/>
          </a:xfrm>
        </p:spPr>
        <p:txBody>
          <a:bodyPr>
            <a:normAutofit fontScale="90000"/>
          </a:bodyPr>
          <a:lstStyle/>
          <a:p>
            <a:r>
              <a:rPr lang="en-US" dirty="0"/>
              <a:t>Step 9: Determine Observed Rate (2010 – 2013)</a:t>
            </a:r>
          </a:p>
        </p:txBody>
      </p:sp>
      <p:pic>
        <p:nvPicPr>
          <p:cNvPr id="3" name="Picture 2">
            <a:extLst>
              <a:ext uri="{FF2B5EF4-FFF2-40B4-BE49-F238E27FC236}">
                <a16:creationId xmlns:a16="http://schemas.microsoft.com/office/drawing/2014/main" id="{863F68AA-21D9-4129-9A19-6C4D5CCE6B71}"/>
              </a:ext>
            </a:extLst>
          </p:cNvPr>
          <p:cNvPicPr>
            <a:picLocks noChangeAspect="1"/>
          </p:cNvPicPr>
          <p:nvPr/>
        </p:nvPicPr>
        <p:blipFill>
          <a:blip r:embed="rId3"/>
          <a:stretch>
            <a:fillRect/>
          </a:stretch>
        </p:blipFill>
        <p:spPr>
          <a:xfrm>
            <a:off x="2966225" y="1755180"/>
            <a:ext cx="4847411" cy="2844349"/>
          </a:xfrm>
          <a:prstGeom prst="rect">
            <a:avLst/>
          </a:prstGeom>
        </p:spPr>
      </p:pic>
    </p:spTree>
    <p:extLst>
      <p:ext uri="{BB962C8B-B14F-4D97-AF65-F5344CB8AC3E}">
        <p14:creationId xmlns:p14="http://schemas.microsoft.com/office/powerpoint/2010/main" val="654836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a:xfrm>
            <a:off x="972015" y="2766218"/>
            <a:ext cx="10515600" cy="1325563"/>
          </a:xfrm>
        </p:spPr>
        <p:txBody>
          <a:bodyPr>
            <a:normAutofit fontScale="90000"/>
          </a:bodyPr>
          <a:lstStyle/>
          <a:p>
            <a:pPr algn="ctr"/>
            <a:r>
              <a:rPr lang="en-US" dirty="0">
                <a:latin typeface="+mn-lt"/>
              </a:rPr>
              <a:t>Use </a:t>
            </a:r>
            <a:r>
              <a:rPr lang="en-US" sz="4400" i="0" dirty="0">
                <a:solidFill>
                  <a:srgbClr val="000000"/>
                </a:solidFill>
                <a:effectLst/>
                <a:latin typeface="+mn-lt"/>
              </a:rPr>
              <a:t>HOSArchive_20150716</a:t>
            </a:r>
            <a:br>
              <a:rPr lang="en-US" sz="4400" i="0" dirty="0">
                <a:solidFill>
                  <a:srgbClr val="000000"/>
                </a:solidFill>
                <a:effectLst/>
                <a:latin typeface="+mn-lt"/>
              </a:rPr>
            </a:br>
            <a:br>
              <a:rPr lang="en-US" sz="4400" i="0" dirty="0">
                <a:solidFill>
                  <a:srgbClr val="000000"/>
                </a:solidFill>
                <a:effectLst/>
                <a:latin typeface="+mn-lt"/>
              </a:rPr>
            </a:br>
            <a:r>
              <a:rPr lang="en-US" dirty="0">
                <a:latin typeface="+mn-lt"/>
              </a:rPr>
              <a:t>Contains data from 2011 – 2014</a:t>
            </a:r>
            <a:br>
              <a:rPr lang="en-US" dirty="0"/>
            </a:br>
            <a:br>
              <a:rPr lang="en-US" sz="4400" i="0" dirty="0">
                <a:solidFill>
                  <a:srgbClr val="000000"/>
                </a:solidFill>
                <a:effectLst/>
              </a:rPr>
            </a:br>
            <a:endParaRPr lang="en-US" dirty="0"/>
          </a:p>
        </p:txBody>
      </p:sp>
    </p:spTree>
    <p:extLst>
      <p:ext uri="{BB962C8B-B14F-4D97-AF65-F5344CB8AC3E}">
        <p14:creationId xmlns:p14="http://schemas.microsoft.com/office/powerpoint/2010/main" val="1954576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a:xfrm>
            <a:off x="838200" y="365126"/>
            <a:ext cx="10515600" cy="738846"/>
          </a:xfrm>
        </p:spPr>
        <p:txBody>
          <a:bodyPr/>
          <a:lstStyle/>
          <a:p>
            <a:r>
              <a:rPr lang="en-US" dirty="0"/>
              <a:t>Step 10. Connect MS Access to Python</a:t>
            </a:r>
          </a:p>
        </p:txBody>
      </p:sp>
      <p:pic>
        <p:nvPicPr>
          <p:cNvPr id="3" name="Picture 2">
            <a:extLst>
              <a:ext uri="{FF2B5EF4-FFF2-40B4-BE49-F238E27FC236}">
                <a16:creationId xmlns:a16="http://schemas.microsoft.com/office/drawing/2014/main" id="{C2F1FA71-0440-4FEC-9DAE-02F86E91F9F8}"/>
              </a:ext>
            </a:extLst>
          </p:cNvPr>
          <p:cNvPicPr>
            <a:picLocks noChangeAspect="1"/>
          </p:cNvPicPr>
          <p:nvPr/>
        </p:nvPicPr>
        <p:blipFill>
          <a:blip r:embed="rId2"/>
          <a:stretch>
            <a:fillRect/>
          </a:stretch>
        </p:blipFill>
        <p:spPr>
          <a:xfrm>
            <a:off x="233362" y="1752600"/>
            <a:ext cx="11725275" cy="3352800"/>
          </a:xfrm>
          <a:prstGeom prst="rect">
            <a:avLst/>
          </a:prstGeom>
        </p:spPr>
      </p:pic>
    </p:spTree>
    <p:extLst>
      <p:ext uri="{BB962C8B-B14F-4D97-AF65-F5344CB8AC3E}">
        <p14:creationId xmlns:p14="http://schemas.microsoft.com/office/powerpoint/2010/main" val="1779603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a:xfrm>
            <a:off x="838200" y="365126"/>
            <a:ext cx="10515600" cy="738846"/>
          </a:xfrm>
        </p:spPr>
        <p:txBody>
          <a:bodyPr/>
          <a:lstStyle/>
          <a:p>
            <a:r>
              <a:rPr lang="en-US" dirty="0"/>
              <a:t>Step 11. Output of Dataframe</a:t>
            </a:r>
          </a:p>
        </p:txBody>
      </p:sp>
      <p:pic>
        <p:nvPicPr>
          <p:cNvPr id="3" name="Picture 2">
            <a:extLst>
              <a:ext uri="{FF2B5EF4-FFF2-40B4-BE49-F238E27FC236}">
                <a16:creationId xmlns:a16="http://schemas.microsoft.com/office/drawing/2014/main" id="{F9EE4508-C569-4CE7-8469-745C3D0290AF}"/>
              </a:ext>
            </a:extLst>
          </p:cNvPr>
          <p:cNvPicPr>
            <a:picLocks noChangeAspect="1"/>
          </p:cNvPicPr>
          <p:nvPr/>
        </p:nvPicPr>
        <p:blipFill>
          <a:blip r:embed="rId2"/>
          <a:stretch>
            <a:fillRect/>
          </a:stretch>
        </p:blipFill>
        <p:spPr>
          <a:xfrm>
            <a:off x="195262" y="1781175"/>
            <a:ext cx="11801475" cy="3295650"/>
          </a:xfrm>
          <a:prstGeom prst="rect">
            <a:avLst/>
          </a:prstGeom>
        </p:spPr>
      </p:pic>
    </p:spTree>
    <p:extLst>
      <p:ext uri="{BB962C8B-B14F-4D97-AF65-F5344CB8AC3E}">
        <p14:creationId xmlns:p14="http://schemas.microsoft.com/office/powerpoint/2010/main" val="34196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365125"/>
            <a:ext cx="10515600" cy="973021"/>
          </a:xfrm>
        </p:spPr>
        <p:txBody>
          <a:bodyPr/>
          <a:lstStyle/>
          <a:p>
            <a:r>
              <a:rPr lang="en-US" dirty="0"/>
              <a:t>Step 12: Check Unique Values in Denominator</a:t>
            </a:r>
          </a:p>
        </p:txBody>
      </p:sp>
      <p:sp>
        <p:nvSpPr>
          <p:cNvPr id="6" name="TextBox 5">
            <a:extLst>
              <a:ext uri="{FF2B5EF4-FFF2-40B4-BE49-F238E27FC236}">
                <a16:creationId xmlns:a16="http://schemas.microsoft.com/office/drawing/2014/main" id="{96E5816D-56B3-439D-BD73-D3D79CC2EB93}"/>
              </a:ext>
            </a:extLst>
          </p:cNvPr>
          <p:cNvSpPr txBox="1"/>
          <p:nvPr/>
        </p:nvSpPr>
        <p:spPr>
          <a:xfrm>
            <a:off x="6222380" y="5029200"/>
            <a:ext cx="1507016" cy="369332"/>
          </a:xfrm>
          <a:prstGeom prst="rect">
            <a:avLst/>
          </a:prstGeom>
          <a:solidFill>
            <a:srgbClr val="FFC000"/>
          </a:solidFill>
        </p:spPr>
        <p:txBody>
          <a:bodyPr wrap="none" rtlCol="0">
            <a:spAutoFit/>
          </a:bodyPr>
          <a:lstStyle/>
          <a:p>
            <a:r>
              <a:rPr lang="en-US" dirty="0"/>
              <a:t>Partial Output</a:t>
            </a:r>
          </a:p>
        </p:txBody>
      </p:sp>
      <p:cxnSp>
        <p:nvCxnSpPr>
          <p:cNvPr id="8" name="Straight Arrow Connector 7">
            <a:extLst>
              <a:ext uri="{FF2B5EF4-FFF2-40B4-BE49-F238E27FC236}">
                <a16:creationId xmlns:a16="http://schemas.microsoft.com/office/drawing/2014/main" id="{DE7F8E3A-64AD-4769-97BF-EB2E15D7F86C}"/>
              </a:ext>
            </a:extLst>
          </p:cNvPr>
          <p:cNvCxnSpPr>
            <a:stCxn id="6" idx="0"/>
          </p:cNvCxnSpPr>
          <p:nvPr/>
        </p:nvCxnSpPr>
        <p:spPr>
          <a:xfrm flipH="1" flipV="1">
            <a:off x="6601522" y="4247104"/>
            <a:ext cx="374366" cy="7820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3" name="Picture 2">
            <a:extLst>
              <a:ext uri="{FF2B5EF4-FFF2-40B4-BE49-F238E27FC236}">
                <a16:creationId xmlns:a16="http://schemas.microsoft.com/office/drawing/2014/main" id="{D30324FC-C43C-4974-B0C6-719623C35382}"/>
              </a:ext>
            </a:extLst>
          </p:cNvPr>
          <p:cNvPicPr>
            <a:picLocks noChangeAspect="1"/>
          </p:cNvPicPr>
          <p:nvPr/>
        </p:nvPicPr>
        <p:blipFill>
          <a:blip r:embed="rId3"/>
          <a:stretch>
            <a:fillRect/>
          </a:stretch>
        </p:blipFill>
        <p:spPr>
          <a:xfrm>
            <a:off x="1498805" y="1828800"/>
            <a:ext cx="8886127" cy="2418304"/>
          </a:xfrm>
          <a:prstGeom prst="rect">
            <a:avLst/>
          </a:prstGeom>
        </p:spPr>
      </p:pic>
    </p:spTree>
    <p:extLst>
      <p:ext uri="{BB962C8B-B14F-4D97-AF65-F5344CB8AC3E}">
        <p14:creationId xmlns:p14="http://schemas.microsoft.com/office/powerpoint/2010/main" val="148422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365125"/>
            <a:ext cx="10515600" cy="973021"/>
          </a:xfrm>
        </p:spPr>
        <p:txBody>
          <a:bodyPr/>
          <a:lstStyle/>
          <a:p>
            <a:r>
              <a:rPr lang="en-US" dirty="0"/>
              <a:t>Step 13: Create New </a:t>
            </a:r>
            <a:r>
              <a:rPr lang="en-US" dirty="0" err="1"/>
              <a:t>DataFrame</a:t>
            </a:r>
            <a:endParaRPr lang="en-US" dirty="0"/>
          </a:p>
        </p:txBody>
      </p:sp>
      <p:pic>
        <p:nvPicPr>
          <p:cNvPr id="4" name="Picture 3">
            <a:extLst>
              <a:ext uri="{FF2B5EF4-FFF2-40B4-BE49-F238E27FC236}">
                <a16:creationId xmlns:a16="http://schemas.microsoft.com/office/drawing/2014/main" id="{D56DA99C-919E-4D07-8E67-5E73F746FD51}"/>
              </a:ext>
            </a:extLst>
          </p:cNvPr>
          <p:cNvPicPr>
            <a:picLocks noChangeAspect="1"/>
          </p:cNvPicPr>
          <p:nvPr/>
        </p:nvPicPr>
        <p:blipFill>
          <a:blip r:embed="rId3"/>
          <a:stretch>
            <a:fillRect/>
          </a:stretch>
        </p:blipFill>
        <p:spPr>
          <a:xfrm>
            <a:off x="947737" y="1581150"/>
            <a:ext cx="10296525" cy="3695700"/>
          </a:xfrm>
          <a:prstGeom prst="rect">
            <a:avLst/>
          </a:prstGeom>
        </p:spPr>
      </p:pic>
    </p:spTree>
    <p:extLst>
      <p:ext uri="{BB962C8B-B14F-4D97-AF65-F5344CB8AC3E}">
        <p14:creationId xmlns:p14="http://schemas.microsoft.com/office/powerpoint/2010/main" val="3107041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690363"/>
          </a:xfrm>
        </p:spPr>
        <p:txBody>
          <a:bodyPr>
            <a:normAutofit fontScale="90000"/>
          </a:bodyPr>
          <a:lstStyle/>
          <a:p>
            <a:r>
              <a:rPr lang="en-US" dirty="0"/>
              <a:t>Step 14: Count of Hospitals Based on Conditions</a:t>
            </a:r>
          </a:p>
        </p:txBody>
      </p:sp>
      <p:pic>
        <p:nvPicPr>
          <p:cNvPr id="3" name="Picture 2">
            <a:extLst>
              <a:ext uri="{FF2B5EF4-FFF2-40B4-BE49-F238E27FC236}">
                <a16:creationId xmlns:a16="http://schemas.microsoft.com/office/drawing/2014/main" id="{6045ECBF-E367-4159-A268-3A1E1C4EB0A7}"/>
              </a:ext>
            </a:extLst>
          </p:cNvPr>
          <p:cNvPicPr>
            <a:picLocks noChangeAspect="1"/>
          </p:cNvPicPr>
          <p:nvPr/>
        </p:nvPicPr>
        <p:blipFill>
          <a:blip r:embed="rId3"/>
          <a:stretch>
            <a:fillRect/>
          </a:stretch>
        </p:blipFill>
        <p:spPr>
          <a:xfrm>
            <a:off x="838199" y="1588920"/>
            <a:ext cx="10337605" cy="3237816"/>
          </a:xfrm>
          <a:prstGeom prst="rect">
            <a:avLst/>
          </a:prstGeom>
        </p:spPr>
      </p:pic>
    </p:spTree>
    <p:extLst>
      <p:ext uri="{BB962C8B-B14F-4D97-AF65-F5344CB8AC3E}">
        <p14:creationId xmlns:p14="http://schemas.microsoft.com/office/powerpoint/2010/main" val="963133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690363"/>
          </a:xfrm>
        </p:spPr>
        <p:txBody>
          <a:bodyPr>
            <a:normAutofit fontScale="90000"/>
          </a:bodyPr>
          <a:lstStyle/>
          <a:p>
            <a:r>
              <a:rPr lang="en-US" dirty="0"/>
              <a:t>Step 15: Determine Observed Rate (2011 – 2014)</a:t>
            </a:r>
          </a:p>
        </p:txBody>
      </p:sp>
      <p:pic>
        <p:nvPicPr>
          <p:cNvPr id="4" name="Picture 3">
            <a:extLst>
              <a:ext uri="{FF2B5EF4-FFF2-40B4-BE49-F238E27FC236}">
                <a16:creationId xmlns:a16="http://schemas.microsoft.com/office/drawing/2014/main" id="{E58F2280-9E53-496B-874A-6B46013E1D1F}"/>
              </a:ext>
            </a:extLst>
          </p:cNvPr>
          <p:cNvPicPr>
            <a:picLocks noChangeAspect="1"/>
          </p:cNvPicPr>
          <p:nvPr/>
        </p:nvPicPr>
        <p:blipFill>
          <a:blip r:embed="rId3"/>
          <a:stretch>
            <a:fillRect/>
          </a:stretch>
        </p:blipFill>
        <p:spPr>
          <a:xfrm>
            <a:off x="2943923" y="1664840"/>
            <a:ext cx="4947540" cy="2769048"/>
          </a:xfrm>
          <a:prstGeom prst="rect">
            <a:avLst/>
          </a:prstGeom>
        </p:spPr>
      </p:pic>
    </p:spTree>
    <p:extLst>
      <p:ext uri="{BB962C8B-B14F-4D97-AF65-F5344CB8AC3E}">
        <p14:creationId xmlns:p14="http://schemas.microsoft.com/office/powerpoint/2010/main" val="325765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4AC95-7942-4C4B-BD00-D509A43D217A}"/>
              </a:ext>
            </a:extLst>
          </p:cNvPr>
          <p:cNvSpPr>
            <a:spLocks noGrp="1"/>
          </p:cNvSpPr>
          <p:nvPr>
            <p:ph type="title"/>
          </p:nvPr>
        </p:nvSpPr>
        <p:spPr/>
        <p:txBody>
          <a:bodyPr/>
          <a:lstStyle/>
          <a:p>
            <a:r>
              <a:rPr lang="en-US" dirty="0">
                <a:latin typeface="+mn-lt"/>
              </a:rPr>
              <a:t>Problem</a:t>
            </a:r>
          </a:p>
        </p:txBody>
      </p:sp>
      <p:sp>
        <p:nvSpPr>
          <p:cNvPr id="3" name="Content Placeholder 2">
            <a:extLst>
              <a:ext uri="{FF2B5EF4-FFF2-40B4-BE49-F238E27FC236}">
                <a16:creationId xmlns:a16="http://schemas.microsoft.com/office/drawing/2014/main" id="{FBE86572-CB70-4A59-9ADD-544B6E499ECB}"/>
              </a:ext>
            </a:extLst>
          </p:cNvPr>
          <p:cNvSpPr>
            <a:spLocks noGrp="1"/>
          </p:cNvSpPr>
          <p:nvPr>
            <p:ph idx="1"/>
          </p:nvPr>
        </p:nvSpPr>
        <p:spPr>
          <a:xfrm>
            <a:off x="838200" y="1690688"/>
            <a:ext cx="10515600" cy="4351338"/>
          </a:xfrm>
        </p:spPr>
        <p:txBody>
          <a:bodyPr>
            <a:normAutofit/>
          </a:bodyPr>
          <a:lstStyle/>
          <a:p>
            <a:pPr marL="0" indent="0">
              <a:buNone/>
            </a:pPr>
            <a:r>
              <a:rPr lang="en-US" i="0" dirty="0">
                <a:solidFill>
                  <a:srgbClr val="000000"/>
                </a:solidFill>
                <a:effectLst/>
                <a:latin typeface="+mj-lt"/>
              </a:rPr>
              <a:t>Download Hospital Compare data for the year 2015 and 2016. In these files the denominator indicates the number of patients.  Whether the hospital had above average payments are reported in different fields: [Compared to National], [Category], and [Payment Category]. Select data that meets the following conditions:</a:t>
            </a:r>
          </a:p>
          <a:p>
            <a:pPr lvl="1"/>
            <a:r>
              <a:rPr lang="en-US" sz="2800" b="1" i="0" dirty="0">
                <a:solidFill>
                  <a:srgbClr val="000000"/>
                </a:solidFill>
                <a:effectLst/>
                <a:latin typeface="+mj-lt"/>
              </a:rPr>
              <a:t>Select the "PAYM_30_AMI" measure</a:t>
            </a:r>
          </a:p>
          <a:p>
            <a:pPr lvl="1"/>
            <a:r>
              <a:rPr lang="en-US" sz="2800" b="1" i="0" dirty="0">
                <a:solidFill>
                  <a:srgbClr val="000000"/>
                </a:solidFill>
                <a:effectLst/>
                <a:latin typeface="+mj-lt"/>
              </a:rPr>
              <a:t>Select hospitals that don’t have “Not Available” in the denominator</a:t>
            </a:r>
          </a:p>
          <a:p>
            <a:pPr marL="0" indent="0">
              <a:buNone/>
            </a:pPr>
            <a:r>
              <a:rPr lang="en-US" b="1" i="0" dirty="0">
                <a:solidFill>
                  <a:srgbClr val="000000"/>
                </a:solidFill>
                <a:effectLst/>
                <a:latin typeface="+mj-lt"/>
              </a:rPr>
              <a:t>Construct a control chart showing probability of change over time.</a:t>
            </a:r>
            <a:endParaRPr lang="en-US" b="1" dirty="0">
              <a:latin typeface="+mj-lt"/>
            </a:endParaRPr>
          </a:p>
        </p:txBody>
      </p:sp>
    </p:spTree>
    <p:extLst>
      <p:ext uri="{BB962C8B-B14F-4D97-AF65-F5344CB8AC3E}">
        <p14:creationId xmlns:p14="http://schemas.microsoft.com/office/powerpoint/2010/main" val="1509035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a:xfrm>
            <a:off x="972015" y="2766218"/>
            <a:ext cx="10515600" cy="1325563"/>
          </a:xfrm>
        </p:spPr>
        <p:txBody>
          <a:bodyPr>
            <a:normAutofit fontScale="90000"/>
          </a:bodyPr>
          <a:lstStyle/>
          <a:p>
            <a:pPr algn="ctr"/>
            <a:r>
              <a:rPr lang="en-US" dirty="0">
                <a:latin typeface="+mn-lt"/>
              </a:rPr>
              <a:t>Use </a:t>
            </a:r>
            <a:r>
              <a:rPr lang="en-US" sz="4400" i="0" dirty="0">
                <a:solidFill>
                  <a:srgbClr val="000000"/>
                </a:solidFill>
                <a:effectLst/>
                <a:latin typeface="+mn-lt"/>
              </a:rPr>
              <a:t>HOSArchive_20161110	</a:t>
            </a:r>
            <a:br>
              <a:rPr lang="en-US" sz="4400" i="0" dirty="0">
                <a:solidFill>
                  <a:srgbClr val="000000"/>
                </a:solidFill>
                <a:effectLst/>
                <a:latin typeface="+mn-lt"/>
              </a:rPr>
            </a:br>
            <a:br>
              <a:rPr lang="en-US" sz="4400" i="0" dirty="0">
                <a:solidFill>
                  <a:srgbClr val="000000"/>
                </a:solidFill>
                <a:effectLst/>
                <a:latin typeface="+mn-lt"/>
              </a:rPr>
            </a:br>
            <a:r>
              <a:rPr lang="en-US" dirty="0">
                <a:latin typeface="+mn-lt"/>
              </a:rPr>
              <a:t>Contains data from 2012 – 2015</a:t>
            </a:r>
            <a:br>
              <a:rPr lang="en-US" dirty="0"/>
            </a:br>
            <a:br>
              <a:rPr lang="en-US" sz="4400" i="0" dirty="0">
                <a:solidFill>
                  <a:srgbClr val="000000"/>
                </a:solidFill>
                <a:effectLst/>
              </a:rPr>
            </a:br>
            <a:endParaRPr lang="en-US" dirty="0"/>
          </a:p>
        </p:txBody>
      </p:sp>
    </p:spTree>
    <p:extLst>
      <p:ext uri="{BB962C8B-B14F-4D97-AF65-F5344CB8AC3E}">
        <p14:creationId xmlns:p14="http://schemas.microsoft.com/office/powerpoint/2010/main" val="3903480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a:xfrm>
            <a:off x="838200" y="365126"/>
            <a:ext cx="10515600" cy="738846"/>
          </a:xfrm>
        </p:spPr>
        <p:txBody>
          <a:bodyPr/>
          <a:lstStyle/>
          <a:p>
            <a:r>
              <a:rPr lang="en-US" dirty="0"/>
              <a:t>Step 16. Connect MS Access to Python</a:t>
            </a:r>
          </a:p>
        </p:txBody>
      </p:sp>
      <p:pic>
        <p:nvPicPr>
          <p:cNvPr id="4" name="Picture 3">
            <a:extLst>
              <a:ext uri="{FF2B5EF4-FFF2-40B4-BE49-F238E27FC236}">
                <a16:creationId xmlns:a16="http://schemas.microsoft.com/office/drawing/2014/main" id="{D6B4F5B6-C994-4123-8046-65DC58FE3BA5}"/>
              </a:ext>
            </a:extLst>
          </p:cNvPr>
          <p:cNvPicPr>
            <a:picLocks noChangeAspect="1"/>
          </p:cNvPicPr>
          <p:nvPr/>
        </p:nvPicPr>
        <p:blipFill>
          <a:blip r:embed="rId2"/>
          <a:stretch>
            <a:fillRect/>
          </a:stretch>
        </p:blipFill>
        <p:spPr>
          <a:xfrm>
            <a:off x="219075" y="1795462"/>
            <a:ext cx="11753850" cy="3267075"/>
          </a:xfrm>
          <a:prstGeom prst="rect">
            <a:avLst/>
          </a:prstGeom>
        </p:spPr>
      </p:pic>
    </p:spTree>
    <p:extLst>
      <p:ext uri="{BB962C8B-B14F-4D97-AF65-F5344CB8AC3E}">
        <p14:creationId xmlns:p14="http://schemas.microsoft.com/office/powerpoint/2010/main" val="4191436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a:xfrm>
            <a:off x="838200" y="365126"/>
            <a:ext cx="10515600" cy="738846"/>
          </a:xfrm>
        </p:spPr>
        <p:txBody>
          <a:bodyPr/>
          <a:lstStyle/>
          <a:p>
            <a:r>
              <a:rPr lang="en-US" dirty="0"/>
              <a:t>Step 17. Output of Dataframe</a:t>
            </a:r>
          </a:p>
        </p:txBody>
      </p:sp>
      <p:pic>
        <p:nvPicPr>
          <p:cNvPr id="4" name="Picture 3">
            <a:extLst>
              <a:ext uri="{FF2B5EF4-FFF2-40B4-BE49-F238E27FC236}">
                <a16:creationId xmlns:a16="http://schemas.microsoft.com/office/drawing/2014/main" id="{E0B7C7D7-13C3-446C-A5A6-FF6AA715B4F5}"/>
              </a:ext>
            </a:extLst>
          </p:cNvPr>
          <p:cNvPicPr>
            <a:picLocks noChangeAspect="1"/>
          </p:cNvPicPr>
          <p:nvPr/>
        </p:nvPicPr>
        <p:blipFill>
          <a:blip r:embed="rId2"/>
          <a:stretch>
            <a:fillRect/>
          </a:stretch>
        </p:blipFill>
        <p:spPr>
          <a:xfrm>
            <a:off x="128587" y="1900237"/>
            <a:ext cx="11934825" cy="3057525"/>
          </a:xfrm>
          <a:prstGeom prst="rect">
            <a:avLst/>
          </a:prstGeom>
        </p:spPr>
      </p:pic>
      <p:sp>
        <p:nvSpPr>
          <p:cNvPr id="6" name="TextBox 5">
            <a:extLst>
              <a:ext uri="{FF2B5EF4-FFF2-40B4-BE49-F238E27FC236}">
                <a16:creationId xmlns:a16="http://schemas.microsoft.com/office/drawing/2014/main" id="{CA90503D-20C8-4353-8C60-384145A25A0F}"/>
              </a:ext>
            </a:extLst>
          </p:cNvPr>
          <p:cNvSpPr txBox="1"/>
          <p:nvPr/>
        </p:nvSpPr>
        <p:spPr>
          <a:xfrm>
            <a:off x="6501160" y="5739858"/>
            <a:ext cx="3690690" cy="369332"/>
          </a:xfrm>
          <a:prstGeom prst="rect">
            <a:avLst/>
          </a:prstGeom>
          <a:solidFill>
            <a:srgbClr val="FFC000"/>
          </a:solidFill>
        </p:spPr>
        <p:txBody>
          <a:bodyPr wrap="none" rtlCol="0">
            <a:spAutoFit/>
          </a:bodyPr>
          <a:lstStyle/>
          <a:p>
            <a:r>
              <a:rPr lang="en-US" dirty="0"/>
              <a:t>Partial output, not all columns shown</a:t>
            </a:r>
          </a:p>
        </p:txBody>
      </p:sp>
      <p:cxnSp>
        <p:nvCxnSpPr>
          <p:cNvPr id="8" name="Straight Arrow Connector 7">
            <a:extLst>
              <a:ext uri="{FF2B5EF4-FFF2-40B4-BE49-F238E27FC236}">
                <a16:creationId xmlns:a16="http://schemas.microsoft.com/office/drawing/2014/main" id="{3777FC7A-DE6C-4323-9476-C9664C3002F9}"/>
              </a:ext>
            </a:extLst>
          </p:cNvPr>
          <p:cNvCxnSpPr>
            <a:stCxn id="6" idx="0"/>
          </p:cNvCxnSpPr>
          <p:nvPr/>
        </p:nvCxnSpPr>
        <p:spPr>
          <a:xfrm flipH="1" flipV="1">
            <a:off x="6880311" y="4957762"/>
            <a:ext cx="1466194" cy="7820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37711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365125"/>
            <a:ext cx="10515600" cy="973021"/>
          </a:xfrm>
        </p:spPr>
        <p:txBody>
          <a:bodyPr/>
          <a:lstStyle/>
          <a:p>
            <a:r>
              <a:rPr lang="en-US" dirty="0"/>
              <a:t>Step 18: Check Unique Values in Denominator</a:t>
            </a:r>
          </a:p>
        </p:txBody>
      </p:sp>
      <p:sp>
        <p:nvSpPr>
          <p:cNvPr id="6" name="TextBox 5">
            <a:extLst>
              <a:ext uri="{FF2B5EF4-FFF2-40B4-BE49-F238E27FC236}">
                <a16:creationId xmlns:a16="http://schemas.microsoft.com/office/drawing/2014/main" id="{96E5816D-56B3-439D-BD73-D3D79CC2EB93}"/>
              </a:ext>
            </a:extLst>
          </p:cNvPr>
          <p:cNvSpPr txBox="1"/>
          <p:nvPr/>
        </p:nvSpPr>
        <p:spPr>
          <a:xfrm>
            <a:off x="6300439" y="5363737"/>
            <a:ext cx="1507016" cy="369332"/>
          </a:xfrm>
          <a:prstGeom prst="rect">
            <a:avLst/>
          </a:prstGeom>
          <a:solidFill>
            <a:srgbClr val="FFC000"/>
          </a:solidFill>
        </p:spPr>
        <p:txBody>
          <a:bodyPr wrap="none" rtlCol="0">
            <a:spAutoFit/>
          </a:bodyPr>
          <a:lstStyle/>
          <a:p>
            <a:r>
              <a:rPr lang="en-US" dirty="0"/>
              <a:t>Partial Output</a:t>
            </a:r>
          </a:p>
        </p:txBody>
      </p:sp>
      <p:cxnSp>
        <p:nvCxnSpPr>
          <p:cNvPr id="8" name="Straight Arrow Connector 7">
            <a:extLst>
              <a:ext uri="{FF2B5EF4-FFF2-40B4-BE49-F238E27FC236}">
                <a16:creationId xmlns:a16="http://schemas.microsoft.com/office/drawing/2014/main" id="{DE7F8E3A-64AD-4769-97BF-EB2E15D7F86C}"/>
              </a:ext>
            </a:extLst>
          </p:cNvPr>
          <p:cNvCxnSpPr>
            <a:stCxn id="6" idx="0"/>
          </p:cNvCxnSpPr>
          <p:nvPr/>
        </p:nvCxnSpPr>
        <p:spPr>
          <a:xfrm flipH="1" flipV="1">
            <a:off x="6679581" y="4581641"/>
            <a:ext cx="374366" cy="7820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7BB2CAC6-9468-42E7-B74E-66FAC2D316F0}"/>
              </a:ext>
            </a:extLst>
          </p:cNvPr>
          <p:cNvPicPr>
            <a:picLocks noChangeAspect="1"/>
          </p:cNvPicPr>
          <p:nvPr/>
        </p:nvPicPr>
        <p:blipFill>
          <a:blip r:embed="rId3"/>
          <a:stretch>
            <a:fillRect/>
          </a:stretch>
        </p:blipFill>
        <p:spPr>
          <a:xfrm>
            <a:off x="2311671" y="1548859"/>
            <a:ext cx="7977536" cy="3032782"/>
          </a:xfrm>
          <a:prstGeom prst="rect">
            <a:avLst/>
          </a:prstGeom>
        </p:spPr>
      </p:pic>
    </p:spTree>
    <p:extLst>
      <p:ext uri="{BB962C8B-B14F-4D97-AF65-F5344CB8AC3E}">
        <p14:creationId xmlns:p14="http://schemas.microsoft.com/office/powerpoint/2010/main" val="2897828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365125"/>
            <a:ext cx="10515600" cy="973021"/>
          </a:xfrm>
        </p:spPr>
        <p:txBody>
          <a:bodyPr/>
          <a:lstStyle/>
          <a:p>
            <a:r>
              <a:rPr lang="en-US" dirty="0"/>
              <a:t>Step 19: Create New </a:t>
            </a:r>
            <a:r>
              <a:rPr lang="en-US" dirty="0" err="1"/>
              <a:t>DataFrame</a:t>
            </a:r>
            <a:endParaRPr lang="en-US" dirty="0"/>
          </a:p>
        </p:txBody>
      </p:sp>
      <p:pic>
        <p:nvPicPr>
          <p:cNvPr id="3" name="Picture 2">
            <a:extLst>
              <a:ext uri="{FF2B5EF4-FFF2-40B4-BE49-F238E27FC236}">
                <a16:creationId xmlns:a16="http://schemas.microsoft.com/office/drawing/2014/main" id="{8C73C9F2-C3FE-4DB2-92F6-8C64A989EC23}"/>
              </a:ext>
            </a:extLst>
          </p:cNvPr>
          <p:cNvPicPr>
            <a:picLocks noChangeAspect="1"/>
          </p:cNvPicPr>
          <p:nvPr/>
        </p:nvPicPr>
        <p:blipFill>
          <a:blip r:embed="rId3"/>
          <a:stretch>
            <a:fillRect/>
          </a:stretch>
        </p:blipFill>
        <p:spPr>
          <a:xfrm>
            <a:off x="971550" y="1757362"/>
            <a:ext cx="10248900" cy="3343275"/>
          </a:xfrm>
          <a:prstGeom prst="rect">
            <a:avLst/>
          </a:prstGeom>
        </p:spPr>
      </p:pic>
    </p:spTree>
    <p:extLst>
      <p:ext uri="{BB962C8B-B14F-4D97-AF65-F5344CB8AC3E}">
        <p14:creationId xmlns:p14="http://schemas.microsoft.com/office/powerpoint/2010/main" val="3253571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690363"/>
          </a:xfrm>
        </p:spPr>
        <p:txBody>
          <a:bodyPr>
            <a:normAutofit fontScale="90000"/>
          </a:bodyPr>
          <a:lstStyle/>
          <a:p>
            <a:r>
              <a:rPr lang="en-US" dirty="0"/>
              <a:t>Step 20: Count of Hospitals Based on Conditions</a:t>
            </a:r>
          </a:p>
        </p:txBody>
      </p:sp>
      <p:pic>
        <p:nvPicPr>
          <p:cNvPr id="4" name="Picture 3">
            <a:extLst>
              <a:ext uri="{FF2B5EF4-FFF2-40B4-BE49-F238E27FC236}">
                <a16:creationId xmlns:a16="http://schemas.microsoft.com/office/drawing/2014/main" id="{CC6E5D8D-79DA-4277-AB23-1167340D21BA}"/>
              </a:ext>
            </a:extLst>
          </p:cNvPr>
          <p:cNvPicPr>
            <a:picLocks noChangeAspect="1"/>
          </p:cNvPicPr>
          <p:nvPr/>
        </p:nvPicPr>
        <p:blipFill>
          <a:blip r:embed="rId3"/>
          <a:stretch>
            <a:fillRect/>
          </a:stretch>
        </p:blipFill>
        <p:spPr>
          <a:xfrm>
            <a:off x="341737" y="2062976"/>
            <a:ext cx="11713711" cy="2428178"/>
          </a:xfrm>
          <a:prstGeom prst="rect">
            <a:avLst/>
          </a:prstGeom>
        </p:spPr>
      </p:pic>
    </p:spTree>
    <p:extLst>
      <p:ext uri="{BB962C8B-B14F-4D97-AF65-F5344CB8AC3E}">
        <p14:creationId xmlns:p14="http://schemas.microsoft.com/office/powerpoint/2010/main" val="1914851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690363"/>
          </a:xfrm>
        </p:spPr>
        <p:txBody>
          <a:bodyPr>
            <a:normAutofit fontScale="90000"/>
          </a:bodyPr>
          <a:lstStyle/>
          <a:p>
            <a:r>
              <a:rPr lang="en-US" dirty="0"/>
              <a:t>Step 21: Determine Observed Rate (2012 – 2015)</a:t>
            </a:r>
          </a:p>
        </p:txBody>
      </p:sp>
      <p:pic>
        <p:nvPicPr>
          <p:cNvPr id="3" name="Picture 2">
            <a:extLst>
              <a:ext uri="{FF2B5EF4-FFF2-40B4-BE49-F238E27FC236}">
                <a16:creationId xmlns:a16="http://schemas.microsoft.com/office/drawing/2014/main" id="{735AF247-31B0-48B1-99F6-674F55C25468}"/>
              </a:ext>
            </a:extLst>
          </p:cNvPr>
          <p:cNvPicPr>
            <a:picLocks noChangeAspect="1"/>
          </p:cNvPicPr>
          <p:nvPr/>
        </p:nvPicPr>
        <p:blipFill>
          <a:blip r:embed="rId3"/>
          <a:stretch>
            <a:fillRect/>
          </a:stretch>
        </p:blipFill>
        <p:spPr>
          <a:xfrm>
            <a:off x="3200401" y="2227363"/>
            <a:ext cx="5167312" cy="2915937"/>
          </a:xfrm>
          <a:prstGeom prst="rect">
            <a:avLst/>
          </a:prstGeom>
        </p:spPr>
      </p:pic>
    </p:spTree>
    <p:extLst>
      <p:ext uri="{BB962C8B-B14F-4D97-AF65-F5344CB8AC3E}">
        <p14:creationId xmlns:p14="http://schemas.microsoft.com/office/powerpoint/2010/main" val="2953466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690363"/>
          </a:xfrm>
        </p:spPr>
        <p:txBody>
          <a:bodyPr>
            <a:normAutofit fontScale="90000"/>
          </a:bodyPr>
          <a:lstStyle/>
          <a:p>
            <a:r>
              <a:rPr lang="en-US" dirty="0"/>
              <a:t>Step 22: Recreating Dates</a:t>
            </a:r>
          </a:p>
        </p:txBody>
      </p:sp>
      <p:pic>
        <p:nvPicPr>
          <p:cNvPr id="4" name="Picture 3">
            <a:extLst>
              <a:ext uri="{FF2B5EF4-FFF2-40B4-BE49-F238E27FC236}">
                <a16:creationId xmlns:a16="http://schemas.microsoft.com/office/drawing/2014/main" id="{CAA302B6-D1EA-4FF5-89CC-95359479895B}"/>
              </a:ext>
            </a:extLst>
          </p:cNvPr>
          <p:cNvPicPr>
            <a:picLocks noChangeAspect="1"/>
          </p:cNvPicPr>
          <p:nvPr/>
        </p:nvPicPr>
        <p:blipFill>
          <a:blip r:embed="rId3"/>
          <a:stretch>
            <a:fillRect/>
          </a:stretch>
        </p:blipFill>
        <p:spPr>
          <a:xfrm>
            <a:off x="2162432" y="1957563"/>
            <a:ext cx="6845644" cy="2333449"/>
          </a:xfrm>
          <a:prstGeom prst="rect">
            <a:avLst/>
          </a:prstGeom>
        </p:spPr>
      </p:pic>
    </p:spTree>
    <p:extLst>
      <p:ext uri="{BB962C8B-B14F-4D97-AF65-F5344CB8AC3E}">
        <p14:creationId xmlns:p14="http://schemas.microsoft.com/office/powerpoint/2010/main" val="456879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690363"/>
          </a:xfrm>
        </p:spPr>
        <p:txBody>
          <a:bodyPr>
            <a:normAutofit fontScale="90000"/>
          </a:bodyPr>
          <a:lstStyle/>
          <a:p>
            <a:r>
              <a:rPr lang="en-US" dirty="0"/>
              <a:t>Step 23: Build Dataset of Counts, Rates and Dates</a:t>
            </a:r>
          </a:p>
        </p:txBody>
      </p:sp>
      <p:pic>
        <p:nvPicPr>
          <p:cNvPr id="3" name="Picture 2">
            <a:extLst>
              <a:ext uri="{FF2B5EF4-FFF2-40B4-BE49-F238E27FC236}">
                <a16:creationId xmlns:a16="http://schemas.microsoft.com/office/drawing/2014/main" id="{8DEAB88E-E8C3-4CBB-A675-25B781A6300C}"/>
              </a:ext>
            </a:extLst>
          </p:cNvPr>
          <p:cNvPicPr>
            <a:picLocks noChangeAspect="1"/>
          </p:cNvPicPr>
          <p:nvPr/>
        </p:nvPicPr>
        <p:blipFill>
          <a:blip r:embed="rId3"/>
          <a:stretch>
            <a:fillRect/>
          </a:stretch>
        </p:blipFill>
        <p:spPr>
          <a:xfrm>
            <a:off x="2476509" y="1577960"/>
            <a:ext cx="6687131" cy="4822840"/>
          </a:xfrm>
          <a:prstGeom prst="rect">
            <a:avLst/>
          </a:prstGeom>
        </p:spPr>
      </p:pic>
    </p:spTree>
    <p:extLst>
      <p:ext uri="{BB962C8B-B14F-4D97-AF65-F5344CB8AC3E}">
        <p14:creationId xmlns:p14="http://schemas.microsoft.com/office/powerpoint/2010/main" val="2757344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690363"/>
          </a:xfrm>
        </p:spPr>
        <p:txBody>
          <a:bodyPr>
            <a:normAutofit fontScale="90000"/>
          </a:bodyPr>
          <a:lstStyle/>
          <a:p>
            <a:r>
              <a:rPr lang="en-US" dirty="0"/>
              <a:t>Step 24: Add Column Names to New Dataframe</a:t>
            </a:r>
          </a:p>
        </p:txBody>
      </p:sp>
      <p:pic>
        <p:nvPicPr>
          <p:cNvPr id="7" name="Picture 6">
            <a:extLst>
              <a:ext uri="{FF2B5EF4-FFF2-40B4-BE49-F238E27FC236}">
                <a16:creationId xmlns:a16="http://schemas.microsoft.com/office/drawing/2014/main" id="{E2ABD6E9-467B-475E-B213-08004B797FC9}"/>
              </a:ext>
            </a:extLst>
          </p:cNvPr>
          <p:cNvPicPr>
            <a:picLocks noChangeAspect="1"/>
          </p:cNvPicPr>
          <p:nvPr/>
        </p:nvPicPr>
        <p:blipFill>
          <a:blip r:embed="rId3"/>
          <a:stretch>
            <a:fillRect/>
          </a:stretch>
        </p:blipFill>
        <p:spPr>
          <a:xfrm>
            <a:off x="166687" y="2028825"/>
            <a:ext cx="11858625" cy="2800350"/>
          </a:xfrm>
          <a:prstGeom prst="rect">
            <a:avLst/>
          </a:prstGeom>
        </p:spPr>
      </p:pic>
    </p:spTree>
    <p:extLst>
      <p:ext uri="{BB962C8B-B14F-4D97-AF65-F5344CB8AC3E}">
        <p14:creationId xmlns:p14="http://schemas.microsoft.com/office/powerpoint/2010/main" val="279970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4AC95-7942-4C4B-BD00-D509A43D217A}"/>
              </a:ext>
            </a:extLst>
          </p:cNvPr>
          <p:cNvSpPr>
            <a:spLocks noGrp="1"/>
          </p:cNvSpPr>
          <p:nvPr>
            <p:ph type="title"/>
          </p:nvPr>
        </p:nvSpPr>
        <p:spPr/>
        <p:txBody>
          <a:bodyPr/>
          <a:lstStyle/>
          <a:p>
            <a:r>
              <a:rPr lang="en-US" dirty="0">
                <a:latin typeface="+mn-lt"/>
              </a:rPr>
              <a:t>Step 1. Download 3 MS Access Datasets</a:t>
            </a:r>
          </a:p>
        </p:txBody>
      </p:sp>
      <p:sp>
        <p:nvSpPr>
          <p:cNvPr id="3" name="Content Placeholder 2">
            <a:extLst>
              <a:ext uri="{FF2B5EF4-FFF2-40B4-BE49-F238E27FC236}">
                <a16:creationId xmlns:a16="http://schemas.microsoft.com/office/drawing/2014/main" id="{FBE86572-CB70-4A59-9ADD-544B6E499ECB}"/>
              </a:ext>
            </a:extLst>
          </p:cNvPr>
          <p:cNvSpPr>
            <a:spLocks noGrp="1"/>
          </p:cNvSpPr>
          <p:nvPr>
            <p:ph idx="1"/>
          </p:nvPr>
        </p:nvSpPr>
        <p:spPr>
          <a:xfrm>
            <a:off x="838200" y="1690688"/>
            <a:ext cx="10515600" cy="4351338"/>
          </a:xfrm>
        </p:spPr>
        <p:txBody>
          <a:bodyPr>
            <a:normAutofit/>
          </a:bodyPr>
          <a:lstStyle/>
          <a:p>
            <a:pPr marL="0" indent="0">
              <a:buNone/>
            </a:pPr>
            <a:r>
              <a:rPr lang="en-US" sz="3600" dirty="0"/>
              <a:t>From Hospital Compare Website:</a:t>
            </a:r>
          </a:p>
          <a:p>
            <a:pPr marL="0" indent="0">
              <a:buNone/>
            </a:pPr>
            <a:endParaRPr lang="en-US" sz="3600" b="1" dirty="0">
              <a:latin typeface="+mj-lt"/>
            </a:endParaRPr>
          </a:p>
          <a:p>
            <a:r>
              <a:rPr lang="en-US" sz="3600" i="0" dirty="0">
                <a:solidFill>
                  <a:srgbClr val="000000"/>
                </a:solidFill>
                <a:effectLst/>
              </a:rPr>
              <a:t>HOSArchive_20150122</a:t>
            </a:r>
          </a:p>
          <a:p>
            <a:r>
              <a:rPr lang="en-US" sz="3600" i="0" dirty="0">
                <a:solidFill>
                  <a:srgbClr val="000000"/>
                </a:solidFill>
                <a:effectLst/>
              </a:rPr>
              <a:t>HOSArchive_20150716</a:t>
            </a:r>
            <a:endParaRPr lang="en-US" sz="3600" dirty="0">
              <a:solidFill>
                <a:srgbClr val="000000"/>
              </a:solidFill>
            </a:endParaRPr>
          </a:p>
          <a:p>
            <a:r>
              <a:rPr lang="en-US" sz="3600" dirty="0"/>
              <a:t>HOSArchive_20161110</a:t>
            </a:r>
            <a:r>
              <a:rPr lang="en-US" dirty="0">
                <a:latin typeface="+mj-lt"/>
              </a:rPr>
              <a:t>	</a:t>
            </a:r>
          </a:p>
        </p:txBody>
      </p:sp>
      <p:sp>
        <p:nvSpPr>
          <p:cNvPr id="9" name="TextBox 8">
            <a:extLst>
              <a:ext uri="{FF2B5EF4-FFF2-40B4-BE49-F238E27FC236}">
                <a16:creationId xmlns:a16="http://schemas.microsoft.com/office/drawing/2014/main" id="{B0756EE7-CCBA-4055-B3F4-FE76A3437E0B}"/>
              </a:ext>
            </a:extLst>
          </p:cNvPr>
          <p:cNvSpPr txBox="1"/>
          <p:nvPr/>
        </p:nvSpPr>
        <p:spPr>
          <a:xfrm>
            <a:off x="1006398" y="6042026"/>
            <a:ext cx="8081846" cy="369332"/>
          </a:xfrm>
          <a:prstGeom prst="rect">
            <a:avLst/>
          </a:prstGeom>
          <a:noFill/>
        </p:spPr>
        <p:txBody>
          <a:bodyPr wrap="square">
            <a:spAutoFit/>
          </a:bodyPr>
          <a:lstStyle/>
          <a:p>
            <a:r>
              <a:rPr lang="en-US" dirty="0"/>
              <a:t>http://openonlinecourses.com/spc/Comparison%20of%20Rates.html</a:t>
            </a:r>
          </a:p>
        </p:txBody>
      </p:sp>
    </p:spTree>
    <p:extLst>
      <p:ext uri="{BB962C8B-B14F-4D97-AF65-F5344CB8AC3E}">
        <p14:creationId xmlns:p14="http://schemas.microsoft.com/office/powerpoint/2010/main" val="751607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433889"/>
          </a:xfrm>
        </p:spPr>
        <p:txBody>
          <a:bodyPr>
            <a:normAutofit fontScale="90000"/>
          </a:bodyPr>
          <a:lstStyle/>
          <a:p>
            <a:r>
              <a:rPr lang="en-US" dirty="0"/>
              <a:t>Step 25: Find Grand Average &amp; Standard Deviation</a:t>
            </a:r>
          </a:p>
        </p:txBody>
      </p:sp>
      <p:pic>
        <p:nvPicPr>
          <p:cNvPr id="3" name="Picture 2">
            <a:extLst>
              <a:ext uri="{FF2B5EF4-FFF2-40B4-BE49-F238E27FC236}">
                <a16:creationId xmlns:a16="http://schemas.microsoft.com/office/drawing/2014/main" id="{BB17F31A-C772-48DF-A424-376F10A19377}"/>
              </a:ext>
            </a:extLst>
          </p:cNvPr>
          <p:cNvPicPr>
            <a:picLocks noChangeAspect="1"/>
          </p:cNvPicPr>
          <p:nvPr/>
        </p:nvPicPr>
        <p:blipFill>
          <a:blip r:embed="rId3"/>
          <a:stretch>
            <a:fillRect/>
          </a:stretch>
        </p:blipFill>
        <p:spPr>
          <a:xfrm>
            <a:off x="2281701" y="1025908"/>
            <a:ext cx="7896225" cy="5629275"/>
          </a:xfrm>
          <a:prstGeom prst="rect">
            <a:avLst/>
          </a:prstGeom>
        </p:spPr>
      </p:pic>
    </p:spTree>
    <p:extLst>
      <p:ext uri="{BB962C8B-B14F-4D97-AF65-F5344CB8AC3E}">
        <p14:creationId xmlns:p14="http://schemas.microsoft.com/office/powerpoint/2010/main" val="232818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199" y="335545"/>
            <a:ext cx="10515600" cy="433889"/>
          </a:xfrm>
        </p:spPr>
        <p:txBody>
          <a:bodyPr>
            <a:normAutofit fontScale="90000"/>
          </a:bodyPr>
          <a:lstStyle/>
          <a:p>
            <a:r>
              <a:rPr lang="en-US" dirty="0"/>
              <a:t>Step 26: Recreate Final Dataframe</a:t>
            </a:r>
          </a:p>
        </p:txBody>
      </p:sp>
      <p:pic>
        <p:nvPicPr>
          <p:cNvPr id="4" name="Picture 3">
            <a:extLst>
              <a:ext uri="{FF2B5EF4-FFF2-40B4-BE49-F238E27FC236}">
                <a16:creationId xmlns:a16="http://schemas.microsoft.com/office/drawing/2014/main" id="{5A08FEF8-9F38-45A0-9E14-2E2892319150}"/>
              </a:ext>
            </a:extLst>
          </p:cNvPr>
          <p:cNvPicPr>
            <a:picLocks noChangeAspect="1"/>
          </p:cNvPicPr>
          <p:nvPr/>
        </p:nvPicPr>
        <p:blipFill>
          <a:blip r:embed="rId3"/>
          <a:stretch>
            <a:fillRect/>
          </a:stretch>
        </p:blipFill>
        <p:spPr>
          <a:xfrm>
            <a:off x="2386361" y="990600"/>
            <a:ext cx="7614888" cy="5720452"/>
          </a:xfrm>
          <a:prstGeom prst="rect">
            <a:avLst/>
          </a:prstGeom>
        </p:spPr>
      </p:pic>
    </p:spTree>
    <p:extLst>
      <p:ext uri="{BB962C8B-B14F-4D97-AF65-F5344CB8AC3E}">
        <p14:creationId xmlns:p14="http://schemas.microsoft.com/office/powerpoint/2010/main" val="798670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658931"/>
            <a:ext cx="10515600" cy="433889"/>
          </a:xfrm>
        </p:spPr>
        <p:txBody>
          <a:bodyPr>
            <a:normAutofit fontScale="90000"/>
          </a:bodyPr>
          <a:lstStyle/>
          <a:p>
            <a:r>
              <a:rPr lang="en-US" dirty="0"/>
              <a:t>Step 27: Add Column Headings</a:t>
            </a:r>
          </a:p>
        </p:txBody>
      </p:sp>
      <p:pic>
        <p:nvPicPr>
          <p:cNvPr id="3" name="Picture 2">
            <a:extLst>
              <a:ext uri="{FF2B5EF4-FFF2-40B4-BE49-F238E27FC236}">
                <a16:creationId xmlns:a16="http://schemas.microsoft.com/office/drawing/2014/main" id="{0A6DFAF7-F42D-4002-961C-88A9C7EACED6}"/>
              </a:ext>
            </a:extLst>
          </p:cNvPr>
          <p:cNvPicPr>
            <a:picLocks noChangeAspect="1"/>
          </p:cNvPicPr>
          <p:nvPr/>
        </p:nvPicPr>
        <p:blipFill>
          <a:blip r:embed="rId3"/>
          <a:stretch>
            <a:fillRect/>
          </a:stretch>
        </p:blipFill>
        <p:spPr>
          <a:xfrm>
            <a:off x="676275" y="2043112"/>
            <a:ext cx="10839450" cy="2771775"/>
          </a:xfrm>
          <a:prstGeom prst="rect">
            <a:avLst/>
          </a:prstGeom>
        </p:spPr>
      </p:pic>
    </p:spTree>
    <p:extLst>
      <p:ext uri="{BB962C8B-B14F-4D97-AF65-F5344CB8AC3E}">
        <p14:creationId xmlns:p14="http://schemas.microsoft.com/office/powerpoint/2010/main" val="3618609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365126"/>
            <a:ext cx="10515600" cy="761148"/>
          </a:xfrm>
        </p:spPr>
        <p:txBody>
          <a:bodyPr/>
          <a:lstStyle/>
          <a:p>
            <a:r>
              <a:rPr lang="en-US" dirty="0"/>
              <a:t>Step 28: Calculate UCL &amp; LCL</a:t>
            </a:r>
          </a:p>
        </p:txBody>
      </p:sp>
      <p:pic>
        <p:nvPicPr>
          <p:cNvPr id="3" name="Picture 2">
            <a:extLst>
              <a:ext uri="{FF2B5EF4-FFF2-40B4-BE49-F238E27FC236}">
                <a16:creationId xmlns:a16="http://schemas.microsoft.com/office/drawing/2014/main" id="{5178CABE-CD13-4630-B2D9-FD3AEEDA95CC}"/>
              </a:ext>
            </a:extLst>
          </p:cNvPr>
          <p:cNvPicPr>
            <a:picLocks noChangeAspect="1"/>
          </p:cNvPicPr>
          <p:nvPr/>
        </p:nvPicPr>
        <p:blipFill>
          <a:blip r:embed="rId2"/>
          <a:stretch>
            <a:fillRect/>
          </a:stretch>
        </p:blipFill>
        <p:spPr>
          <a:xfrm>
            <a:off x="157162" y="2128837"/>
            <a:ext cx="11877675" cy="2600325"/>
          </a:xfrm>
          <a:prstGeom prst="rect">
            <a:avLst/>
          </a:prstGeom>
        </p:spPr>
      </p:pic>
    </p:spTree>
    <p:extLst>
      <p:ext uri="{BB962C8B-B14F-4D97-AF65-F5344CB8AC3E}">
        <p14:creationId xmlns:p14="http://schemas.microsoft.com/office/powerpoint/2010/main" val="1270073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365126"/>
            <a:ext cx="10515600" cy="761148"/>
          </a:xfrm>
        </p:spPr>
        <p:txBody>
          <a:bodyPr/>
          <a:lstStyle/>
          <a:p>
            <a:r>
              <a:rPr lang="en-US" dirty="0"/>
              <a:t>Step 29: Plot the Chart</a:t>
            </a:r>
          </a:p>
        </p:txBody>
      </p:sp>
      <p:pic>
        <p:nvPicPr>
          <p:cNvPr id="3" name="Picture 2">
            <a:extLst>
              <a:ext uri="{FF2B5EF4-FFF2-40B4-BE49-F238E27FC236}">
                <a16:creationId xmlns:a16="http://schemas.microsoft.com/office/drawing/2014/main" id="{CC9DDD17-809C-41A2-84FE-B3E4BC303235}"/>
              </a:ext>
            </a:extLst>
          </p:cNvPr>
          <p:cNvPicPr>
            <a:picLocks noChangeAspect="1"/>
          </p:cNvPicPr>
          <p:nvPr/>
        </p:nvPicPr>
        <p:blipFill>
          <a:blip r:embed="rId2"/>
          <a:stretch>
            <a:fillRect/>
          </a:stretch>
        </p:blipFill>
        <p:spPr>
          <a:xfrm>
            <a:off x="233362" y="2505075"/>
            <a:ext cx="11725275" cy="1847850"/>
          </a:xfrm>
          <a:prstGeom prst="rect">
            <a:avLst/>
          </a:prstGeom>
        </p:spPr>
      </p:pic>
    </p:spTree>
    <p:extLst>
      <p:ext uri="{BB962C8B-B14F-4D97-AF65-F5344CB8AC3E}">
        <p14:creationId xmlns:p14="http://schemas.microsoft.com/office/powerpoint/2010/main" val="224537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D79A90F3-2B3B-4736-9071-B8B03A7A4649}"/>
              </a:ext>
            </a:extLst>
          </p:cNvPr>
          <p:cNvSpPr>
            <a:spLocks noGrp="1"/>
          </p:cNvSpPr>
          <p:nvPr>
            <p:ph type="title"/>
          </p:nvPr>
        </p:nvSpPr>
        <p:spPr>
          <a:xfrm>
            <a:off x="838200" y="305423"/>
            <a:ext cx="10515600" cy="783451"/>
          </a:xfrm>
        </p:spPr>
        <p:txBody>
          <a:bodyPr/>
          <a:lstStyle/>
          <a:p>
            <a:r>
              <a:rPr lang="en-US" dirty="0"/>
              <a:t>Solution</a:t>
            </a:r>
          </a:p>
        </p:txBody>
      </p:sp>
      <p:sp>
        <p:nvSpPr>
          <p:cNvPr id="5" name="TextBox 4">
            <a:extLst>
              <a:ext uri="{FF2B5EF4-FFF2-40B4-BE49-F238E27FC236}">
                <a16:creationId xmlns:a16="http://schemas.microsoft.com/office/drawing/2014/main" id="{86F9C954-3842-4BAD-8B33-3E32C0C3554B}"/>
              </a:ext>
            </a:extLst>
          </p:cNvPr>
          <p:cNvSpPr txBox="1"/>
          <p:nvPr/>
        </p:nvSpPr>
        <p:spPr>
          <a:xfrm>
            <a:off x="1260088" y="5130723"/>
            <a:ext cx="10419388" cy="523220"/>
          </a:xfrm>
          <a:prstGeom prst="rect">
            <a:avLst/>
          </a:prstGeom>
          <a:noFill/>
        </p:spPr>
        <p:txBody>
          <a:bodyPr wrap="square" rtlCol="0">
            <a:spAutoFit/>
          </a:bodyPr>
          <a:lstStyle/>
          <a:p>
            <a:r>
              <a:rPr lang="en-US" sz="2800" dirty="0"/>
              <a:t>Fewer Hospitals Exceeded Average National 30-day AMI Payments. </a:t>
            </a:r>
          </a:p>
        </p:txBody>
      </p:sp>
      <p:pic>
        <p:nvPicPr>
          <p:cNvPr id="3" name="Picture 2">
            <a:extLst>
              <a:ext uri="{FF2B5EF4-FFF2-40B4-BE49-F238E27FC236}">
                <a16:creationId xmlns:a16="http://schemas.microsoft.com/office/drawing/2014/main" id="{50219CBD-9CB8-4C3A-A80B-B7B56D3CB4CF}"/>
              </a:ext>
            </a:extLst>
          </p:cNvPr>
          <p:cNvPicPr>
            <a:picLocks noChangeAspect="1"/>
          </p:cNvPicPr>
          <p:nvPr/>
        </p:nvPicPr>
        <p:blipFill>
          <a:blip r:embed="rId3"/>
          <a:stretch>
            <a:fillRect/>
          </a:stretch>
        </p:blipFill>
        <p:spPr>
          <a:xfrm>
            <a:off x="3505200" y="1254164"/>
            <a:ext cx="5181600" cy="3457575"/>
          </a:xfrm>
          <a:prstGeom prst="rect">
            <a:avLst/>
          </a:prstGeom>
        </p:spPr>
      </p:pic>
    </p:spTree>
    <p:extLst>
      <p:ext uri="{BB962C8B-B14F-4D97-AF65-F5344CB8AC3E}">
        <p14:creationId xmlns:p14="http://schemas.microsoft.com/office/powerpoint/2010/main" val="30072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a:xfrm>
            <a:off x="972015" y="2766218"/>
            <a:ext cx="10515600" cy="1325563"/>
          </a:xfrm>
        </p:spPr>
        <p:txBody>
          <a:bodyPr>
            <a:normAutofit fontScale="90000"/>
          </a:bodyPr>
          <a:lstStyle/>
          <a:p>
            <a:pPr algn="ctr"/>
            <a:r>
              <a:rPr lang="en-US" dirty="0">
                <a:latin typeface="+mn-lt"/>
              </a:rPr>
              <a:t>Use </a:t>
            </a:r>
            <a:r>
              <a:rPr lang="en-US" sz="4400" i="0" dirty="0">
                <a:solidFill>
                  <a:srgbClr val="000000"/>
                </a:solidFill>
                <a:effectLst/>
                <a:latin typeface="+mn-lt"/>
              </a:rPr>
              <a:t>HOSArchive_20150122 </a:t>
            </a:r>
            <a:br>
              <a:rPr lang="en-US" sz="4400" i="0" dirty="0">
                <a:solidFill>
                  <a:srgbClr val="000000"/>
                </a:solidFill>
                <a:effectLst/>
                <a:latin typeface="+mn-lt"/>
              </a:rPr>
            </a:br>
            <a:br>
              <a:rPr lang="en-US" sz="4400" i="0" dirty="0">
                <a:solidFill>
                  <a:srgbClr val="000000"/>
                </a:solidFill>
                <a:effectLst/>
                <a:latin typeface="+mn-lt"/>
              </a:rPr>
            </a:br>
            <a:r>
              <a:rPr lang="en-US" dirty="0">
                <a:latin typeface="+mn-lt"/>
              </a:rPr>
              <a:t>Contains data from 2010 – 2013</a:t>
            </a:r>
            <a:br>
              <a:rPr lang="en-US" dirty="0"/>
            </a:br>
            <a:br>
              <a:rPr lang="en-US" sz="4400" i="0" dirty="0">
                <a:solidFill>
                  <a:srgbClr val="000000"/>
                </a:solidFill>
                <a:effectLst/>
              </a:rPr>
            </a:br>
            <a:endParaRPr lang="en-US" dirty="0"/>
          </a:p>
        </p:txBody>
      </p:sp>
    </p:spTree>
    <p:extLst>
      <p:ext uri="{BB962C8B-B14F-4D97-AF65-F5344CB8AC3E}">
        <p14:creationId xmlns:p14="http://schemas.microsoft.com/office/powerpoint/2010/main" val="164175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p:txBody>
          <a:bodyPr/>
          <a:lstStyle/>
          <a:p>
            <a:r>
              <a:rPr lang="en-US" dirty="0"/>
              <a:t>Step 2. Import Libraries </a:t>
            </a:r>
          </a:p>
        </p:txBody>
      </p:sp>
      <p:pic>
        <p:nvPicPr>
          <p:cNvPr id="3" name="Picture 2">
            <a:extLst>
              <a:ext uri="{FF2B5EF4-FFF2-40B4-BE49-F238E27FC236}">
                <a16:creationId xmlns:a16="http://schemas.microsoft.com/office/drawing/2014/main" id="{8FACA802-E0B3-415B-BEF3-779668BF323F}"/>
              </a:ext>
            </a:extLst>
          </p:cNvPr>
          <p:cNvPicPr>
            <a:picLocks noChangeAspect="1"/>
          </p:cNvPicPr>
          <p:nvPr/>
        </p:nvPicPr>
        <p:blipFill>
          <a:blip r:embed="rId2"/>
          <a:stretch>
            <a:fillRect/>
          </a:stretch>
        </p:blipFill>
        <p:spPr>
          <a:xfrm>
            <a:off x="3675139" y="2385083"/>
            <a:ext cx="3971925" cy="1552575"/>
          </a:xfrm>
          <a:prstGeom prst="rect">
            <a:avLst/>
          </a:prstGeom>
        </p:spPr>
      </p:pic>
    </p:spTree>
    <p:extLst>
      <p:ext uri="{BB962C8B-B14F-4D97-AF65-F5344CB8AC3E}">
        <p14:creationId xmlns:p14="http://schemas.microsoft.com/office/powerpoint/2010/main" val="195887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a:xfrm>
            <a:off x="838200" y="365126"/>
            <a:ext cx="10515600" cy="738846"/>
          </a:xfrm>
        </p:spPr>
        <p:txBody>
          <a:bodyPr/>
          <a:lstStyle/>
          <a:p>
            <a:r>
              <a:rPr lang="en-US" dirty="0"/>
              <a:t>Step 3. Connect MS Access to Python</a:t>
            </a:r>
          </a:p>
        </p:txBody>
      </p:sp>
      <p:pic>
        <p:nvPicPr>
          <p:cNvPr id="9" name="Picture 8">
            <a:extLst>
              <a:ext uri="{FF2B5EF4-FFF2-40B4-BE49-F238E27FC236}">
                <a16:creationId xmlns:a16="http://schemas.microsoft.com/office/drawing/2014/main" id="{47FE9427-87D2-4DB4-85DC-BC10FC4AD55A}"/>
              </a:ext>
            </a:extLst>
          </p:cNvPr>
          <p:cNvPicPr>
            <a:picLocks noChangeAspect="1"/>
          </p:cNvPicPr>
          <p:nvPr/>
        </p:nvPicPr>
        <p:blipFill>
          <a:blip r:embed="rId2"/>
          <a:stretch>
            <a:fillRect/>
          </a:stretch>
        </p:blipFill>
        <p:spPr>
          <a:xfrm>
            <a:off x="200025" y="1795462"/>
            <a:ext cx="11791950" cy="3267075"/>
          </a:xfrm>
          <a:prstGeom prst="rect">
            <a:avLst/>
          </a:prstGeom>
        </p:spPr>
      </p:pic>
    </p:spTree>
    <p:extLst>
      <p:ext uri="{BB962C8B-B14F-4D97-AF65-F5344CB8AC3E}">
        <p14:creationId xmlns:p14="http://schemas.microsoft.com/office/powerpoint/2010/main" val="296669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744A9-87AE-4D7A-B689-AB7FEC87671E}"/>
              </a:ext>
            </a:extLst>
          </p:cNvPr>
          <p:cNvSpPr>
            <a:spLocks noGrp="1"/>
          </p:cNvSpPr>
          <p:nvPr>
            <p:ph type="title"/>
          </p:nvPr>
        </p:nvSpPr>
        <p:spPr>
          <a:xfrm>
            <a:off x="838200" y="365126"/>
            <a:ext cx="10515600" cy="738846"/>
          </a:xfrm>
        </p:spPr>
        <p:txBody>
          <a:bodyPr/>
          <a:lstStyle/>
          <a:p>
            <a:r>
              <a:rPr lang="en-US" dirty="0"/>
              <a:t>Step 4. Output of Dataframe</a:t>
            </a:r>
          </a:p>
        </p:txBody>
      </p:sp>
      <p:pic>
        <p:nvPicPr>
          <p:cNvPr id="11" name="Picture 10">
            <a:extLst>
              <a:ext uri="{FF2B5EF4-FFF2-40B4-BE49-F238E27FC236}">
                <a16:creationId xmlns:a16="http://schemas.microsoft.com/office/drawing/2014/main" id="{5FC8B5BA-DBA1-43F3-977E-3A6D624B1880}"/>
              </a:ext>
            </a:extLst>
          </p:cNvPr>
          <p:cNvPicPr>
            <a:picLocks noChangeAspect="1"/>
          </p:cNvPicPr>
          <p:nvPr/>
        </p:nvPicPr>
        <p:blipFill>
          <a:blip r:embed="rId2"/>
          <a:stretch>
            <a:fillRect/>
          </a:stretch>
        </p:blipFill>
        <p:spPr>
          <a:xfrm>
            <a:off x="204787" y="1681162"/>
            <a:ext cx="11782425" cy="3495675"/>
          </a:xfrm>
          <a:prstGeom prst="rect">
            <a:avLst/>
          </a:prstGeom>
        </p:spPr>
      </p:pic>
    </p:spTree>
    <p:extLst>
      <p:ext uri="{BB962C8B-B14F-4D97-AF65-F5344CB8AC3E}">
        <p14:creationId xmlns:p14="http://schemas.microsoft.com/office/powerpoint/2010/main" val="244311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365125"/>
            <a:ext cx="10515600" cy="973021"/>
          </a:xfrm>
        </p:spPr>
        <p:txBody>
          <a:bodyPr/>
          <a:lstStyle/>
          <a:p>
            <a:r>
              <a:rPr lang="en-US" dirty="0"/>
              <a:t>Step 5: Check Unique Values in Denominator</a:t>
            </a:r>
          </a:p>
        </p:txBody>
      </p:sp>
      <p:pic>
        <p:nvPicPr>
          <p:cNvPr id="4" name="Picture 3">
            <a:extLst>
              <a:ext uri="{FF2B5EF4-FFF2-40B4-BE49-F238E27FC236}">
                <a16:creationId xmlns:a16="http://schemas.microsoft.com/office/drawing/2014/main" id="{8EC58812-17DA-4B21-A796-3966E36DCC8A}"/>
              </a:ext>
            </a:extLst>
          </p:cNvPr>
          <p:cNvPicPr>
            <a:picLocks noChangeAspect="1"/>
          </p:cNvPicPr>
          <p:nvPr/>
        </p:nvPicPr>
        <p:blipFill>
          <a:blip r:embed="rId3"/>
          <a:stretch>
            <a:fillRect/>
          </a:stretch>
        </p:blipFill>
        <p:spPr>
          <a:xfrm>
            <a:off x="1657350" y="2008729"/>
            <a:ext cx="8877300" cy="2238375"/>
          </a:xfrm>
          <a:prstGeom prst="rect">
            <a:avLst/>
          </a:prstGeom>
        </p:spPr>
      </p:pic>
      <p:sp>
        <p:nvSpPr>
          <p:cNvPr id="6" name="TextBox 5">
            <a:extLst>
              <a:ext uri="{FF2B5EF4-FFF2-40B4-BE49-F238E27FC236}">
                <a16:creationId xmlns:a16="http://schemas.microsoft.com/office/drawing/2014/main" id="{96E5816D-56B3-439D-BD73-D3D79CC2EB93}"/>
              </a:ext>
            </a:extLst>
          </p:cNvPr>
          <p:cNvSpPr txBox="1"/>
          <p:nvPr/>
        </p:nvSpPr>
        <p:spPr>
          <a:xfrm>
            <a:off x="6222380" y="5029200"/>
            <a:ext cx="1507016" cy="369332"/>
          </a:xfrm>
          <a:prstGeom prst="rect">
            <a:avLst/>
          </a:prstGeom>
          <a:solidFill>
            <a:srgbClr val="FFC000"/>
          </a:solidFill>
        </p:spPr>
        <p:txBody>
          <a:bodyPr wrap="none" rtlCol="0">
            <a:spAutoFit/>
          </a:bodyPr>
          <a:lstStyle/>
          <a:p>
            <a:r>
              <a:rPr lang="en-US" dirty="0"/>
              <a:t>Partial Output</a:t>
            </a:r>
          </a:p>
        </p:txBody>
      </p:sp>
      <p:cxnSp>
        <p:nvCxnSpPr>
          <p:cNvPr id="8" name="Straight Arrow Connector 7">
            <a:extLst>
              <a:ext uri="{FF2B5EF4-FFF2-40B4-BE49-F238E27FC236}">
                <a16:creationId xmlns:a16="http://schemas.microsoft.com/office/drawing/2014/main" id="{DE7F8E3A-64AD-4769-97BF-EB2E15D7F86C}"/>
              </a:ext>
            </a:extLst>
          </p:cNvPr>
          <p:cNvCxnSpPr>
            <a:stCxn id="6" idx="0"/>
          </p:cNvCxnSpPr>
          <p:nvPr/>
        </p:nvCxnSpPr>
        <p:spPr>
          <a:xfrm flipH="1" flipV="1">
            <a:off x="6601522" y="4247104"/>
            <a:ext cx="374366" cy="7820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00734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ED6C45-4FAF-43D3-801F-D17DA918F995}"/>
              </a:ext>
            </a:extLst>
          </p:cNvPr>
          <p:cNvSpPr>
            <a:spLocks noGrp="1"/>
          </p:cNvSpPr>
          <p:nvPr>
            <p:ph type="title"/>
          </p:nvPr>
        </p:nvSpPr>
        <p:spPr>
          <a:xfrm>
            <a:off x="838200" y="365125"/>
            <a:ext cx="10515600" cy="973021"/>
          </a:xfrm>
        </p:spPr>
        <p:txBody>
          <a:bodyPr/>
          <a:lstStyle/>
          <a:p>
            <a:r>
              <a:rPr lang="en-US" dirty="0"/>
              <a:t>Step 6: Create New </a:t>
            </a:r>
            <a:r>
              <a:rPr lang="en-US" dirty="0" err="1"/>
              <a:t>DataFrame</a:t>
            </a:r>
            <a:endParaRPr lang="en-US" dirty="0"/>
          </a:p>
        </p:txBody>
      </p:sp>
      <p:pic>
        <p:nvPicPr>
          <p:cNvPr id="3" name="Picture 2">
            <a:extLst>
              <a:ext uri="{FF2B5EF4-FFF2-40B4-BE49-F238E27FC236}">
                <a16:creationId xmlns:a16="http://schemas.microsoft.com/office/drawing/2014/main" id="{FE560FC6-B573-4BBA-8289-C9DF386E2AFC}"/>
              </a:ext>
            </a:extLst>
          </p:cNvPr>
          <p:cNvPicPr>
            <a:picLocks noChangeAspect="1"/>
          </p:cNvPicPr>
          <p:nvPr/>
        </p:nvPicPr>
        <p:blipFill>
          <a:blip r:embed="rId3"/>
          <a:stretch>
            <a:fillRect/>
          </a:stretch>
        </p:blipFill>
        <p:spPr>
          <a:xfrm>
            <a:off x="985837" y="1681162"/>
            <a:ext cx="10220325" cy="3495675"/>
          </a:xfrm>
          <a:prstGeom prst="rect">
            <a:avLst/>
          </a:prstGeom>
        </p:spPr>
      </p:pic>
    </p:spTree>
    <p:extLst>
      <p:ext uri="{BB962C8B-B14F-4D97-AF65-F5344CB8AC3E}">
        <p14:creationId xmlns:p14="http://schemas.microsoft.com/office/powerpoint/2010/main" val="1868189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1828</TotalTime>
  <Words>445</Words>
  <Application>Microsoft Office PowerPoint</Application>
  <PresentationFormat>Widescreen</PresentationFormat>
  <Paragraphs>73</Paragraphs>
  <Slides>35</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PowerPoint Presentation</vt:lpstr>
      <vt:lpstr>Problem</vt:lpstr>
      <vt:lpstr>Step 1. Download 3 MS Access Datasets</vt:lpstr>
      <vt:lpstr>Use HOSArchive_20150122   Contains data from 2010 – 2013  </vt:lpstr>
      <vt:lpstr>Step 2. Import Libraries </vt:lpstr>
      <vt:lpstr>Step 3. Connect MS Access to Python</vt:lpstr>
      <vt:lpstr>Step 4. Output of Dataframe</vt:lpstr>
      <vt:lpstr>Step 5: Check Unique Values in Denominator</vt:lpstr>
      <vt:lpstr>Step 6: Create New DataFrame</vt:lpstr>
      <vt:lpstr>Step 7: Check Unique Values in Denominator</vt:lpstr>
      <vt:lpstr>Step 8: Count of Hospitals Based on Conditions</vt:lpstr>
      <vt:lpstr>Step 9: Determine Observed Rate (2010 – 2013)</vt:lpstr>
      <vt:lpstr>Use HOSArchive_20150716  Contains data from 2011 – 2014  </vt:lpstr>
      <vt:lpstr>Step 10. Connect MS Access to Python</vt:lpstr>
      <vt:lpstr>Step 11. Output of Dataframe</vt:lpstr>
      <vt:lpstr>Step 12: Check Unique Values in Denominator</vt:lpstr>
      <vt:lpstr>Step 13: Create New DataFrame</vt:lpstr>
      <vt:lpstr>Step 14: Count of Hospitals Based on Conditions</vt:lpstr>
      <vt:lpstr>Step 15: Determine Observed Rate (2011 – 2014)</vt:lpstr>
      <vt:lpstr>Use HOSArchive_20161110   Contains data from 2012 – 2015  </vt:lpstr>
      <vt:lpstr>Step 16. Connect MS Access to Python</vt:lpstr>
      <vt:lpstr>Step 17. Output of Dataframe</vt:lpstr>
      <vt:lpstr>Step 18: Check Unique Values in Denominator</vt:lpstr>
      <vt:lpstr>Step 19: Create New DataFrame</vt:lpstr>
      <vt:lpstr>Step 20: Count of Hospitals Based on Conditions</vt:lpstr>
      <vt:lpstr>Step 21: Determine Observed Rate (2012 – 2015)</vt:lpstr>
      <vt:lpstr>Step 22: Recreating Dates</vt:lpstr>
      <vt:lpstr>Step 23: Build Dataset of Counts, Rates and Dates</vt:lpstr>
      <vt:lpstr>Step 24: Add Column Names to New Dataframe</vt:lpstr>
      <vt:lpstr>Step 25: Find Grand Average &amp; Standard Deviation</vt:lpstr>
      <vt:lpstr>Step 26: Recreate Final Dataframe</vt:lpstr>
      <vt:lpstr>Step 27: Add Column Headings</vt:lpstr>
      <vt:lpstr>Step 28: Calculate UCL &amp; LCL</vt:lpstr>
      <vt:lpstr>Step 29: Plot the Chart</vt:lpstr>
      <vt:lpstr>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Uriyo</dc:creator>
  <cp:lastModifiedBy>Maria Uriyo</cp:lastModifiedBy>
  <cp:revision>140</cp:revision>
  <dcterms:created xsi:type="dcterms:W3CDTF">2020-09-15T06:16:09Z</dcterms:created>
  <dcterms:modified xsi:type="dcterms:W3CDTF">2020-10-20T05:11:46Z</dcterms:modified>
</cp:coreProperties>
</file>