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1" r:id="rId1"/>
    <p:sldMasterId id="2147483726" r:id="rId2"/>
  </p:sldMasterIdLst>
  <p:sldIdLst>
    <p:sldId id="256"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62" d="100"/>
          <a:sy n="62" d="100"/>
        </p:scale>
        <p:origin x="6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1502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772513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77045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124655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1815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38991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11378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833354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13793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73836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06069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75600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39607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931266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35503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10/19/2023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70986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82812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6335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10/19/2023</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82169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735393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22184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85359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10/19/2023</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082047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10/19/2023</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53554170"/>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84" r:id="rId6"/>
    <p:sldLayoutId id="2147483880" r:id="rId7"/>
    <p:sldLayoutId id="2147483881" r:id="rId8"/>
    <p:sldLayoutId id="2147483882" r:id="rId9"/>
    <p:sldLayoutId id="2147483883" r:id="rId10"/>
    <p:sldLayoutId id="2147483885"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10/19/2023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6802733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19" r:id="rId6"/>
    <p:sldLayoutId id="2147483714" r:id="rId7"/>
    <p:sldLayoutId id="2147483715" r:id="rId8"/>
    <p:sldLayoutId id="2147483716" r:id="rId9"/>
    <p:sldLayoutId id="2147483717" r:id="rId10"/>
    <p:sldLayoutId id="2147483718" r:id="rId11"/>
    <p:sldLayoutId id="2147483720"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5" name="Rectangle 124">
            <a:extLst>
              <a:ext uri="{FF2B5EF4-FFF2-40B4-BE49-F238E27FC236}">
                <a16:creationId xmlns:a16="http://schemas.microsoft.com/office/drawing/2014/main" id="{4187D111-0A9D-421B-84EB-FC5811C3A9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27" name="Group 126">
            <a:extLst>
              <a:ext uri="{FF2B5EF4-FFF2-40B4-BE49-F238E27FC236}">
                <a16:creationId xmlns:a16="http://schemas.microsoft.com/office/drawing/2014/main" id="{A0064D7E-06DA-49C2-98D1-4C063EBE9E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8" name="Straight Connector 127">
              <a:extLst>
                <a:ext uri="{FF2B5EF4-FFF2-40B4-BE49-F238E27FC236}">
                  <a16:creationId xmlns:a16="http://schemas.microsoft.com/office/drawing/2014/main" id="{5D1B7231-4CA0-4EF0-A0F6-BBC5D2289C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6F16C7D2-2C2B-45A2-B877-AD7F29D21D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73E4B7AF-75AF-445E-9C56-25B6004E36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4F9A02B0-84CC-4983-8CA2-DA39E73F2A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0AB12A9E-E8F5-4BB6-9FAC-B7528DB78E8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C4E08A66-700A-4A93-8C53-51D5607B8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9E4E565-75A8-4E72-8D5F-0B62E6B49E8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8F1FD7EC-834D-4087-9B69-7793E1A5B4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AE4853CF-E211-4741-8BB6-936918F201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508328EE-5DD9-49DB-AD4B-4F0A76A052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7404B81F-9DCC-4C62-8962-2B6C36255C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F41ED921-643C-4B5B-86E6-99E818479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DAD09725-F1B5-4342-A3A6-25BDC7261C2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8C5251DB-B92C-4E4E-9BAE-B3EB8A9A31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82389C50-96FA-4F8E-A890-EE49673799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6497D116-7C85-4317-8284-E647BAFC35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0D6ED932-F3DD-4BB6-8FC3-6E205965D9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D850A286-F068-43D3-8DEA-272E28F30A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3F3A2DA1-C0E2-44DE-AAA4-D2F262CB3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BD8CC984-8A5C-4205-9CE0-218DA79F12E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E12901BA-B376-4054-8C31-BE75DF480E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A72BA8E1-2C05-43A7-AABF-8D614E07D3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03D58E52-4C85-48FF-ADA3-F8F66B9957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4C61787A-32B8-440E-B1A5-1CAEC9D113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49D651FB-65B3-4DBD-9428-084075111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134A6116-8F7B-4C9A-9B9D-EF25C8BFA1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F4CC776F-EA3D-4898-9730-88C6605FDB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D81A3030-F8B6-4D5E-8A8F-7CE0C81E9D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349129F1-E775-4904-9569-F08FA175DF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C93E5BB-B3BE-4416-A1B2-5A2CDA8B02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B3FD179A-45E8-4D8F-8F75-6E4A266F84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 name="Title 5">
            <a:extLst>
              <a:ext uri="{FF2B5EF4-FFF2-40B4-BE49-F238E27FC236}">
                <a16:creationId xmlns:a16="http://schemas.microsoft.com/office/drawing/2014/main" id="{C7DA9B59-934D-F01C-9A3F-B2F1E2E220EC}"/>
              </a:ext>
            </a:extLst>
          </p:cNvPr>
          <p:cNvSpPr>
            <a:spLocks noGrp="1"/>
          </p:cNvSpPr>
          <p:nvPr>
            <p:ph type="ctrTitle"/>
          </p:nvPr>
        </p:nvSpPr>
        <p:spPr>
          <a:xfrm>
            <a:off x="368445" y="343432"/>
            <a:ext cx="5711412" cy="5819147"/>
          </a:xfrm>
        </p:spPr>
        <p:txBody>
          <a:bodyPr anchor="ctr">
            <a:normAutofit/>
          </a:bodyPr>
          <a:lstStyle/>
          <a:p>
            <a:pPr>
              <a:lnSpc>
                <a:spcPct val="90000"/>
              </a:lnSpc>
            </a:pPr>
            <a:r>
              <a:rPr lang="en-US" sz="1800" dirty="0"/>
              <a:t>a. Percent of variation explained by demographics: 26.12 %</a:t>
            </a:r>
            <a:br>
              <a:rPr lang="en-US" sz="1800" dirty="0"/>
            </a:br>
            <a:br>
              <a:rPr lang="en-US" sz="1800" dirty="0"/>
            </a:br>
            <a:r>
              <a:rPr lang="en-US" sz="1800" dirty="0"/>
              <a:t>b. Percent of variation explained by demographics and social determinants: 46.2 %</a:t>
            </a:r>
            <a:br>
              <a:rPr lang="en-US" sz="1800" dirty="0"/>
            </a:br>
            <a:br>
              <a:rPr lang="en-US" sz="1800" dirty="0"/>
            </a:br>
            <a:r>
              <a:rPr lang="en-US" sz="1800" dirty="0"/>
              <a:t>    Percent of variation explained by demographics and social determinants including interaction items: 48.33 %</a:t>
            </a:r>
            <a:br>
              <a:rPr lang="en-US" sz="1800" dirty="0"/>
            </a:br>
            <a:br>
              <a:rPr lang="en-US" sz="1800" dirty="0"/>
            </a:br>
            <a:r>
              <a:rPr lang="en-US" sz="1800" dirty="0"/>
              <a:t>c. Percent of variation explained by demographics, social determinants and health of residents: 47.17 %</a:t>
            </a:r>
            <a:br>
              <a:rPr lang="en-US" sz="1800" dirty="0"/>
            </a:br>
            <a:br>
              <a:rPr lang="en-US" sz="1800" dirty="0"/>
            </a:br>
            <a:r>
              <a:rPr lang="en-US" sz="1800" dirty="0"/>
              <a:t>d. Percent of variation explained by demographics, social determinants, health of residents and political leaning of the </a:t>
            </a:r>
            <a:r>
              <a:rPr lang="en-US" sz="1800" dirty="0" err="1"/>
              <a:t>populatio</a:t>
            </a:r>
            <a:r>
              <a:rPr lang="en-US" sz="1800" dirty="0"/>
              <a:t>: 50.9 %</a:t>
            </a:r>
            <a:br>
              <a:rPr lang="en-US" sz="1800" dirty="0"/>
            </a:br>
            <a:br>
              <a:rPr lang="en-US" sz="1800" dirty="0"/>
            </a:br>
            <a:r>
              <a:rPr lang="en-US" sz="1800" dirty="0"/>
              <a:t>    Percent of variation explained by demographics, social determinants, health of residents and political leaning of the </a:t>
            </a:r>
            <a:r>
              <a:rPr lang="en-US" sz="1800" dirty="0" err="1"/>
              <a:t>populatio</a:t>
            </a:r>
            <a:r>
              <a:rPr lang="en-US" sz="1800" dirty="0"/>
              <a:t> including interaction items: 52.49 %</a:t>
            </a:r>
          </a:p>
        </p:txBody>
      </p:sp>
      <p:sp>
        <p:nvSpPr>
          <p:cNvPr id="160" name="Right Triangle 159">
            <a:extLst>
              <a:ext uri="{FF2B5EF4-FFF2-40B4-BE49-F238E27FC236}">
                <a16:creationId xmlns:a16="http://schemas.microsoft.com/office/drawing/2014/main" id="{729E7B49-E1D9-4EAE-8B30-D958A9580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2" y="3144853"/>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2" name="Freeform: Shape 161">
            <a:extLst>
              <a:ext uri="{FF2B5EF4-FFF2-40B4-BE49-F238E27FC236}">
                <a16:creationId xmlns:a16="http://schemas.microsoft.com/office/drawing/2014/main" id="{D2BA0570-7BB5-4FB7-B41A-048CE0327B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7316" y="-3109"/>
            <a:ext cx="6098262" cy="6861109"/>
          </a:xfrm>
          <a:custGeom>
            <a:avLst/>
            <a:gdLst>
              <a:gd name="connsiteX0" fmla="*/ 2247706 w 6098262"/>
              <a:gd name="connsiteY0" fmla="*/ 0 h 6861109"/>
              <a:gd name="connsiteX1" fmla="*/ 6098262 w 6098262"/>
              <a:gd name="connsiteY1" fmla="*/ 0 h 6861109"/>
              <a:gd name="connsiteX2" fmla="*/ 6098262 w 6098262"/>
              <a:gd name="connsiteY2" fmla="*/ 6861109 h 6861109"/>
              <a:gd name="connsiteX3" fmla="*/ 2247706 w 6098262"/>
              <a:gd name="connsiteY3" fmla="*/ 6861109 h 6861109"/>
              <a:gd name="connsiteX4" fmla="*/ 2247706 w 6098262"/>
              <a:gd name="connsiteY4" fmla="*/ 6857999 h 6861109"/>
              <a:gd name="connsiteX5" fmla="*/ 274850 w 6098262"/>
              <a:gd name="connsiteY5" fmla="*/ 6857999 h 6861109"/>
              <a:gd name="connsiteX6" fmla="*/ 954409 w 6098262"/>
              <a:gd name="connsiteY6" fmla="*/ 1 h 6861109"/>
              <a:gd name="connsiteX7" fmla="*/ 2247706 w 6098262"/>
              <a:gd name="connsiteY7" fmla="*/ 1 h 6861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8262" h="6861109">
                <a:moveTo>
                  <a:pt x="2247706" y="0"/>
                </a:moveTo>
                <a:lnTo>
                  <a:pt x="6098262" y="0"/>
                </a:lnTo>
                <a:lnTo>
                  <a:pt x="6098262" y="6861109"/>
                </a:lnTo>
                <a:lnTo>
                  <a:pt x="2247706" y="6861109"/>
                </a:lnTo>
                <a:lnTo>
                  <a:pt x="2247706" y="6857999"/>
                </a:lnTo>
                <a:lnTo>
                  <a:pt x="274850" y="6857999"/>
                </a:lnTo>
                <a:cubicBezTo>
                  <a:pt x="-619306" y="3429000"/>
                  <a:pt x="954409" y="3429000"/>
                  <a:pt x="954409" y="1"/>
                </a:cubicBezTo>
                <a:lnTo>
                  <a:pt x="2247706" y="1"/>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 name="Picture 19">
            <a:extLst>
              <a:ext uri="{FF2B5EF4-FFF2-40B4-BE49-F238E27FC236}">
                <a16:creationId xmlns:a16="http://schemas.microsoft.com/office/drawing/2014/main" id="{32981DE7-7035-3857-182D-466735800DEE}"/>
              </a:ext>
            </a:extLst>
          </p:cNvPr>
          <p:cNvPicPr>
            <a:picLocks noChangeAspect="1"/>
          </p:cNvPicPr>
          <p:nvPr/>
        </p:nvPicPr>
        <p:blipFill rotWithShape="1">
          <a:blip r:embed="rId2">
            <a:alphaModFix amt="80000"/>
          </a:blip>
          <a:srcRect r="50893" b="1"/>
          <a:stretch/>
        </p:blipFill>
        <p:spPr>
          <a:xfrm>
            <a:off x="6097316" y="-3108"/>
            <a:ext cx="6098262" cy="6861108"/>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Tree>
    <p:extLst>
      <p:ext uri="{BB962C8B-B14F-4D97-AF65-F5344CB8AC3E}">
        <p14:creationId xmlns:p14="http://schemas.microsoft.com/office/powerpoint/2010/main" val="220989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C194C-C740-EF30-C843-F70663882904}"/>
              </a:ext>
            </a:extLst>
          </p:cNvPr>
          <p:cNvSpPr>
            <a:spLocks noGrp="1"/>
          </p:cNvSpPr>
          <p:nvPr>
            <p:ph type="title"/>
          </p:nvPr>
        </p:nvSpPr>
        <p:spPr>
          <a:xfrm>
            <a:off x="691078" y="722904"/>
            <a:ext cx="10501177" cy="5061448"/>
          </a:xfrm>
        </p:spPr>
        <p:txBody>
          <a:bodyPr>
            <a:normAutofit/>
          </a:bodyPr>
          <a:lstStyle/>
          <a:p>
            <a:r>
              <a:rPr lang="en-US" sz="2000"/>
              <a:t>d. Republicanpercent</a:t>
            </a:r>
            <a:r>
              <a:rPr lang="en-US" sz="2000" dirty="0"/>
              <a:t>: Estimate = 57.80, t value = 1.440, </a:t>
            </a:r>
            <a:r>
              <a:rPr lang="en-US" sz="2000" dirty="0" err="1"/>
              <a:t>Pr</a:t>
            </a:r>
            <a:r>
              <a:rPr lang="en-US" sz="2000" dirty="0"/>
              <a:t>(&gt;|t|) = 0.150</a:t>
            </a:r>
            <a:br>
              <a:rPr lang="en-US" sz="2000" dirty="0"/>
            </a:br>
            <a:r>
              <a:rPr lang="en-US" sz="2000" dirty="0" err="1"/>
              <a:t>DemocraticPercent</a:t>
            </a:r>
            <a:r>
              <a:rPr lang="en-US" sz="2000" dirty="0"/>
              <a:t>: Estimate = 18.24, t value = 2.485, </a:t>
            </a:r>
            <a:r>
              <a:rPr lang="en-US" sz="2000" dirty="0" err="1"/>
              <a:t>Pr</a:t>
            </a:r>
            <a:r>
              <a:rPr lang="en-US" sz="2000" dirty="0"/>
              <a:t>(&gt;|t|) = 0.013</a:t>
            </a:r>
            <a:br>
              <a:rPr lang="en-US" sz="2000" dirty="0"/>
            </a:br>
            <a:r>
              <a:rPr lang="en-US" sz="2000" dirty="0"/>
              <a:t>Given the p-values, </a:t>
            </a:r>
            <a:r>
              <a:rPr lang="en-US" sz="2000" dirty="0" err="1"/>
              <a:t>DemocraticPercent</a:t>
            </a:r>
            <a:r>
              <a:rPr lang="en-US" sz="2000" dirty="0"/>
              <a:t> appears to be statistically significant (p &lt; 0.05), suggesting that there is evidence to reject the null hypothesis that the coefficient for </a:t>
            </a:r>
            <a:r>
              <a:rPr lang="en-US" sz="2000" dirty="0" err="1"/>
              <a:t>DemocraticPercent</a:t>
            </a:r>
            <a:r>
              <a:rPr lang="en-US" sz="2000" dirty="0"/>
              <a:t> is zero. In other words, there is evidence to suggest that a county's Democratic leaning is associated with changes in the vaccination rate.</a:t>
            </a:r>
            <a:br>
              <a:rPr lang="en-US" sz="2000" dirty="0"/>
            </a:br>
            <a:br>
              <a:rPr lang="en-US" sz="2000" dirty="0"/>
            </a:br>
            <a:r>
              <a:rPr lang="en-US" sz="2000" dirty="0"/>
              <a:t>On the other hand, the p-value for </a:t>
            </a:r>
            <a:r>
              <a:rPr lang="en-US" sz="2000" dirty="0" err="1"/>
              <a:t>Republicanpercent</a:t>
            </a:r>
            <a:r>
              <a:rPr lang="en-US" sz="2000" dirty="0"/>
              <a:t> is 0.150, which is greater than 0.05. While the coefficient is positive, suggesting a positive association, the evidence for the association is not strong enough to reject the null hypothesis.</a:t>
            </a:r>
            <a:br>
              <a:rPr lang="en-US" sz="2000" dirty="0"/>
            </a:br>
            <a:br>
              <a:rPr lang="en-US" sz="2000" dirty="0"/>
            </a:br>
            <a:r>
              <a:rPr lang="en-US" sz="2000" dirty="0"/>
              <a:t>In conclusion, based on the results of the regression, there is some evidence to suggest that a county's political leaning, specifically leaning towards Democratic, is associated with changes in the COVID-19 vaccination rate. However, the association with Republican leaning is not statistically significant at the conventional significance level (p &gt; 0.05).</a:t>
            </a:r>
          </a:p>
        </p:txBody>
      </p:sp>
    </p:spTree>
    <p:extLst>
      <p:ext uri="{BB962C8B-B14F-4D97-AF65-F5344CB8AC3E}">
        <p14:creationId xmlns:p14="http://schemas.microsoft.com/office/powerpoint/2010/main" val="1603207783"/>
      </p:ext>
    </p:extLst>
  </p:cSld>
  <p:clrMapOvr>
    <a:masterClrMapping/>
  </p:clrMapOvr>
</p:sld>
</file>

<file path=ppt/theme/theme1.xml><?xml version="1.0" encoding="utf-8"?>
<a:theme xmlns:a="http://schemas.openxmlformats.org/drawingml/2006/main" name="CosineVTI">
  <a:themeElements>
    <a:clrScheme name="Custom 133">
      <a:dk1>
        <a:sysClr val="windowText" lastClr="000000"/>
      </a:dk1>
      <a:lt1>
        <a:sysClr val="window" lastClr="FFFFFF"/>
      </a:lt1>
      <a:dk2>
        <a:srgbClr val="2A2735"/>
      </a:dk2>
      <a:lt2>
        <a:srgbClr val="EEEEEE"/>
      </a:lt2>
      <a:accent1>
        <a:srgbClr val="1EBE9B"/>
      </a:accent1>
      <a:accent2>
        <a:srgbClr val="8F99BB"/>
      </a:accent2>
      <a:accent3>
        <a:srgbClr val="FD8686"/>
      </a:accent3>
      <a:accent4>
        <a:srgbClr val="A3A3C1"/>
      </a:accent4>
      <a:accent5>
        <a:srgbClr val="7162FE"/>
      </a:accent5>
      <a:accent6>
        <a:srgbClr val="E76445"/>
      </a:accent6>
      <a:hlink>
        <a:srgbClr val="EF08F7"/>
      </a:hlink>
      <a:folHlink>
        <a:srgbClr val="8477FE"/>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BrushVTI">
  <a:themeElements>
    <a:clrScheme name="AnalogousFromRegularSeedLeftStep">
      <a:dk1>
        <a:srgbClr val="000000"/>
      </a:dk1>
      <a:lt1>
        <a:srgbClr val="FFFFFF"/>
      </a:lt1>
      <a:dk2>
        <a:srgbClr val="1E1835"/>
      </a:dk2>
      <a:lt2>
        <a:srgbClr val="F1F0F3"/>
      </a:lt2>
      <a:accent1>
        <a:srgbClr val="7EAE36"/>
      </a:accent1>
      <a:accent2>
        <a:srgbClr val="A8A62A"/>
      </a:accent2>
      <a:accent3>
        <a:srgbClr val="CF9241"/>
      </a:accent3>
      <a:accent4>
        <a:srgbClr val="BD452F"/>
      </a:accent4>
      <a:accent5>
        <a:srgbClr val="CF4166"/>
      </a:accent5>
      <a:accent6>
        <a:srgbClr val="BD2F90"/>
      </a:accent6>
      <a:hlink>
        <a:srgbClr val="7D4EC4"/>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27</TotalTime>
  <Words>320</Words>
  <Application>Microsoft Office PowerPoint</Application>
  <PresentationFormat>Widescreen</PresentationFormat>
  <Paragraphs>2</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Century Gothic</vt:lpstr>
      <vt:lpstr>Grandview</vt:lpstr>
      <vt:lpstr>Wingdings</vt:lpstr>
      <vt:lpstr>CosineVTI</vt:lpstr>
      <vt:lpstr>BrushVTI</vt:lpstr>
      <vt:lpstr>a. Percent of variation explained by demographics: 26.12 %  b. Percent of variation explained by demographics and social determinants: 46.2 %      Percent of variation explained by demographics and social determinants including interaction items: 48.33 %  c. Percent of variation explained by demographics, social determinants and health of residents: 47.17 %  d. Percent of variation explained by demographics, social determinants, health of residents and political leaning of the populatio: 50.9 %      Percent of variation explained by demographics, social determinants, health of residents and political leaning of the populatio including interaction items: 52.49 %</vt:lpstr>
      <vt:lpstr>d. Republicanpercent: Estimate = 57.80, t value = 1.440, Pr(&gt;|t|) = 0.150 DemocraticPercent: Estimate = 18.24, t value = 2.485, Pr(&gt;|t|) = 0.013 Given the p-values, DemocraticPercent appears to be statistically significant (p &lt; 0.05), suggesting that there is evidence to reject the null hypothesis that the coefficient for DemocraticPercent is zero. In other words, there is evidence to suggest that a county's Democratic leaning is associated with changes in the vaccination rate.  On the other hand, the p-value for Republicanpercent is 0.150, which is greater than 0.05. While the coefficient is positive, suggesting a positive association, the evidence for the association is not strong enough to reject the null hypothesis.  In conclusion, based on the results of the regression, there is some evidence to suggest that a county's political leaning, specifically leaning towards Democratic, is associated with changes in the COVID-19 vaccination rate. However, the association with Republican leaning is not statistically significant at the conventional significance level (p &gt; 0.05).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Percent of variation explained by demographics: 26.12 %  b. Percent of variation explained by demographics and social determinants: 46.2 %      Percent of variation explained by demographics and social determinants including interaction items: 48.33 %  c. Percent of variation explained by demographics, social determinants and health of residents: 47.17 %  d. Percent of variation explained by demographics, social determinants, health of residents and political leaning of the populatio: 50.9 %      Percent of variation explained by demographics, social determinants, health of residents and political leaning of the populatio including interaction items: 52.49 %</dc:title>
  <dc:creator>Yili Lin</dc:creator>
  <cp:lastModifiedBy>Yili Lin</cp:lastModifiedBy>
  <cp:revision>1</cp:revision>
  <dcterms:created xsi:type="dcterms:W3CDTF">2023-10-19T16:10:04Z</dcterms:created>
  <dcterms:modified xsi:type="dcterms:W3CDTF">2023-10-19T16:37:06Z</dcterms:modified>
</cp:coreProperties>
</file>