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90"/>
  </p:normalViewPr>
  <p:slideViewPr>
    <p:cSldViewPr snapToGrid="0">
      <p:cViewPr varScale="1">
        <p:scale>
          <a:sx n="93" d="100"/>
          <a:sy n="93" d="100"/>
        </p:scale>
        <p:origin x="216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64FADF-30B9-4FE2-A9EF-8BFEB6DBB09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E4D0C3E-AE57-4497-AA99-E827BF248165}">
      <dgm:prSet/>
      <dgm:spPr/>
      <dgm:t>
        <a:bodyPr/>
        <a:lstStyle/>
        <a:p>
          <a:r>
            <a:rPr lang="en-US" b="0" i="0"/>
            <a:t>5. List variables that have an impact on incidence of diabetes within 2 years.</a:t>
          </a:r>
          <a:endParaRPr lang="en-US"/>
        </a:p>
      </dgm:t>
    </dgm:pt>
    <dgm:pt modelId="{C86A0D14-3D25-4266-8958-F6CA572453B6}" type="parTrans" cxnId="{9333995B-5B30-42B4-A7E0-0CC9B770A766}">
      <dgm:prSet/>
      <dgm:spPr/>
      <dgm:t>
        <a:bodyPr/>
        <a:lstStyle/>
        <a:p>
          <a:endParaRPr lang="en-US"/>
        </a:p>
      </dgm:t>
    </dgm:pt>
    <dgm:pt modelId="{91991230-C020-4164-AA14-44BCC707124B}" type="sibTrans" cxnId="{9333995B-5B30-42B4-A7E0-0CC9B770A766}">
      <dgm:prSet/>
      <dgm:spPr/>
      <dgm:t>
        <a:bodyPr/>
        <a:lstStyle/>
        <a:p>
          <a:endParaRPr lang="en-US"/>
        </a:p>
      </dgm:t>
    </dgm:pt>
    <dgm:pt modelId="{E5A1DE06-62D5-4CF5-A24C-A22B23AE7C9C}">
      <dgm:prSet/>
      <dgm:spPr/>
      <dgm:t>
        <a:bodyPr/>
        <a:lstStyle/>
        <a:p>
          <a:r>
            <a:rPr lang="en-US" b="1" i="0"/>
            <a:t>obesity_2015 - </a:t>
          </a:r>
          <a:r>
            <a:rPr lang="en-US" b="0" i="0"/>
            <a:t>negative impact</a:t>
          </a:r>
          <a:endParaRPr lang="en-US"/>
        </a:p>
      </dgm:t>
    </dgm:pt>
    <dgm:pt modelId="{E6C947C8-B32A-46C2-A200-086BFAC231AD}" type="parTrans" cxnId="{3C1298A9-92D2-4A39-AE78-BA25F7998522}">
      <dgm:prSet/>
      <dgm:spPr/>
      <dgm:t>
        <a:bodyPr/>
        <a:lstStyle/>
        <a:p>
          <a:endParaRPr lang="en-US"/>
        </a:p>
      </dgm:t>
    </dgm:pt>
    <dgm:pt modelId="{B337915A-865A-41CD-A2AF-B8EDF03EFB59}" type="sibTrans" cxnId="{3C1298A9-92D2-4A39-AE78-BA25F7998522}">
      <dgm:prSet/>
      <dgm:spPr/>
      <dgm:t>
        <a:bodyPr/>
        <a:lstStyle/>
        <a:p>
          <a:endParaRPr lang="en-US"/>
        </a:p>
      </dgm:t>
    </dgm:pt>
    <dgm:pt modelId="{CBCAAAAB-29B8-40E0-A708-5468E02F8093}">
      <dgm:prSet/>
      <dgm:spPr/>
      <dgm:t>
        <a:bodyPr/>
        <a:lstStyle/>
        <a:p>
          <a:r>
            <a:rPr lang="en-US" b="1" i="0"/>
            <a:t>Diabetes_2015 - </a:t>
          </a:r>
          <a:r>
            <a:rPr lang="en-US" b="0" i="0"/>
            <a:t>positive impact </a:t>
          </a:r>
          <a:endParaRPr lang="en-US"/>
        </a:p>
      </dgm:t>
    </dgm:pt>
    <dgm:pt modelId="{DCFBE7D0-2C69-4558-9694-CC55F6B322CD}" type="parTrans" cxnId="{920B0D04-4CB3-437C-A925-265BD9EA8012}">
      <dgm:prSet/>
      <dgm:spPr/>
      <dgm:t>
        <a:bodyPr/>
        <a:lstStyle/>
        <a:p>
          <a:endParaRPr lang="en-US"/>
        </a:p>
      </dgm:t>
    </dgm:pt>
    <dgm:pt modelId="{39158331-CEA8-49BC-8BF4-6FFB2F587C3B}" type="sibTrans" cxnId="{920B0D04-4CB3-437C-A925-265BD9EA8012}">
      <dgm:prSet/>
      <dgm:spPr/>
      <dgm:t>
        <a:bodyPr/>
        <a:lstStyle/>
        <a:p>
          <a:endParaRPr lang="en-US"/>
        </a:p>
      </dgm:t>
    </dgm:pt>
    <dgm:pt modelId="{DEF72C6D-2281-4240-B3CA-0630149798FB}">
      <dgm:prSet/>
      <dgm:spPr/>
      <dgm:t>
        <a:bodyPr/>
        <a:lstStyle/>
        <a:p>
          <a:r>
            <a:rPr lang="en-US" b="1" i="0"/>
            <a:t>Inactivity_2015 - </a:t>
          </a:r>
          <a:r>
            <a:rPr lang="en-US" b="0" i="0"/>
            <a:t>negative impact </a:t>
          </a:r>
          <a:endParaRPr lang="en-US"/>
        </a:p>
      </dgm:t>
    </dgm:pt>
    <dgm:pt modelId="{8C9B1169-C91C-4E5F-A7A0-706C525FCDA8}" type="parTrans" cxnId="{E7B08432-A1EF-4DE2-B16D-B6A61E6ED0A8}">
      <dgm:prSet/>
      <dgm:spPr/>
      <dgm:t>
        <a:bodyPr/>
        <a:lstStyle/>
        <a:p>
          <a:endParaRPr lang="en-US"/>
        </a:p>
      </dgm:t>
    </dgm:pt>
    <dgm:pt modelId="{A8D80DF8-EC30-4D0B-B37D-C5C2A0F38A4A}" type="sibTrans" cxnId="{E7B08432-A1EF-4DE2-B16D-B6A61E6ED0A8}">
      <dgm:prSet/>
      <dgm:spPr/>
      <dgm:t>
        <a:bodyPr/>
        <a:lstStyle/>
        <a:p>
          <a:endParaRPr lang="en-US"/>
        </a:p>
      </dgm:t>
    </dgm:pt>
    <dgm:pt modelId="{5FB0583D-45EA-4833-A1EC-3A12E0C80EAE}">
      <dgm:prSet/>
      <dgm:spPr/>
      <dgm:t>
        <a:bodyPr/>
        <a:lstStyle/>
        <a:p>
          <a:r>
            <a:rPr lang="en-US" b="1" i="0"/>
            <a:t>obesity_2016 - </a:t>
          </a:r>
          <a:r>
            <a:rPr lang="en-US" b="0" i="0"/>
            <a:t>positive impact</a:t>
          </a:r>
          <a:endParaRPr lang="en-US"/>
        </a:p>
      </dgm:t>
    </dgm:pt>
    <dgm:pt modelId="{6934531E-979C-4A71-9565-BFBDB5EB4FAA}" type="parTrans" cxnId="{DAB5545B-584E-4B08-965A-0AF75C8E7850}">
      <dgm:prSet/>
      <dgm:spPr/>
      <dgm:t>
        <a:bodyPr/>
        <a:lstStyle/>
        <a:p>
          <a:endParaRPr lang="en-US"/>
        </a:p>
      </dgm:t>
    </dgm:pt>
    <dgm:pt modelId="{355382B2-6063-4E26-A829-3C725DBCBB6D}" type="sibTrans" cxnId="{DAB5545B-584E-4B08-965A-0AF75C8E7850}">
      <dgm:prSet/>
      <dgm:spPr/>
      <dgm:t>
        <a:bodyPr/>
        <a:lstStyle/>
        <a:p>
          <a:endParaRPr lang="en-US"/>
        </a:p>
      </dgm:t>
    </dgm:pt>
    <dgm:pt modelId="{DCC81902-ADC0-410A-8344-E5AD2410867B}">
      <dgm:prSet/>
      <dgm:spPr/>
      <dgm:t>
        <a:bodyPr/>
        <a:lstStyle/>
        <a:p>
          <a:r>
            <a:rPr lang="en-US" b="1" i="0"/>
            <a:t>Inactivity_2016 - </a:t>
          </a:r>
          <a:r>
            <a:rPr lang="en-US" b="0" i="0"/>
            <a:t>positive impact</a:t>
          </a:r>
          <a:endParaRPr lang="en-US"/>
        </a:p>
      </dgm:t>
    </dgm:pt>
    <dgm:pt modelId="{D20ADB11-22A5-4711-B68E-A6A0690EE041}" type="parTrans" cxnId="{C500B6C4-FE04-4D12-B9E3-A719995BB5EC}">
      <dgm:prSet/>
      <dgm:spPr/>
      <dgm:t>
        <a:bodyPr/>
        <a:lstStyle/>
        <a:p>
          <a:endParaRPr lang="en-US"/>
        </a:p>
      </dgm:t>
    </dgm:pt>
    <dgm:pt modelId="{678D3EAF-045A-4066-893C-5E68A3292EBA}" type="sibTrans" cxnId="{C500B6C4-FE04-4D12-B9E3-A719995BB5EC}">
      <dgm:prSet/>
      <dgm:spPr/>
      <dgm:t>
        <a:bodyPr/>
        <a:lstStyle/>
        <a:p>
          <a:endParaRPr lang="en-US"/>
        </a:p>
      </dgm:t>
    </dgm:pt>
    <dgm:pt modelId="{A85C9B8C-B956-894F-815C-483CEA7EC349}" type="pres">
      <dgm:prSet presAssocID="{FA64FADF-30B9-4FE2-A9EF-8BFEB6DBB09E}" presName="linear" presStyleCnt="0">
        <dgm:presLayoutVars>
          <dgm:animLvl val="lvl"/>
          <dgm:resizeHandles val="exact"/>
        </dgm:presLayoutVars>
      </dgm:prSet>
      <dgm:spPr/>
    </dgm:pt>
    <dgm:pt modelId="{F04A01B3-44C7-B64D-BB5F-9ACA75C15897}" type="pres">
      <dgm:prSet presAssocID="{FE4D0C3E-AE57-4497-AA99-E827BF24816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658F5B9-E14E-0149-80EA-3149C040E6EF}" type="pres">
      <dgm:prSet presAssocID="{FE4D0C3E-AE57-4497-AA99-E827BF24816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20B0D04-4CB3-437C-A925-265BD9EA8012}" srcId="{FE4D0C3E-AE57-4497-AA99-E827BF248165}" destId="{CBCAAAAB-29B8-40E0-A708-5468E02F8093}" srcOrd="1" destOrd="0" parTransId="{DCFBE7D0-2C69-4558-9694-CC55F6B322CD}" sibTransId="{39158331-CEA8-49BC-8BF4-6FFB2F587C3B}"/>
    <dgm:cxn modelId="{2191882B-1231-B041-ACE2-AFDF4ACEC2B6}" type="presOf" srcId="{FE4D0C3E-AE57-4497-AA99-E827BF248165}" destId="{F04A01B3-44C7-B64D-BB5F-9ACA75C15897}" srcOrd="0" destOrd="0" presId="urn:microsoft.com/office/officeart/2005/8/layout/vList2"/>
    <dgm:cxn modelId="{2F22412D-C2E6-9846-80B6-A5AC87C4F3AC}" type="presOf" srcId="{CBCAAAAB-29B8-40E0-A708-5468E02F8093}" destId="{7658F5B9-E14E-0149-80EA-3149C040E6EF}" srcOrd="0" destOrd="1" presId="urn:microsoft.com/office/officeart/2005/8/layout/vList2"/>
    <dgm:cxn modelId="{E7B08432-A1EF-4DE2-B16D-B6A61E6ED0A8}" srcId="{FE4D0C3E-AE57-4497-AA99-E827BF248165}" destId="{DEF72C6D-2281-4240-B3CA-0630149798FB}" srcOrd="2" destOrd="0" parTransId="{8C9B1169-C91C-4E5F-A7A0-706C525FCDA8}" sibTransId="{A8D80DF8-EC30-4D0B-B37D-C5C2A0F38A4A}"/>
    <dgm:cxn modelId="{2553005B-3F37-4042-B00B-3544780DFD98}" type="presOf" srcId="{DCC81902-ADC0-410A-8344-E5AD2410867B}" destId="{7658F5B9-E14E-0149-80EA-3149C040E6EF}" srcOrd="0" destOrd="4" presId="urn:microsoft.com/office/officeart/2005/8/layout/vList2"/>
    <dgm:cxn modelId="{DAB5545B-584E-4B08-965A-0AF75C8E7850}" srcId="{FE4D0C3E-AE57-4497-AA99-E827BF248165}" destId="{5FB0583D-45EA-4833-A1EC-3A12E0C80EAE}" srcOrd="3" destOrd="0" parTransId="{6934531E-979C-4A71-9565-BFBDB5EB4FAA}" sibTransId="{355382B2-6063-4E26-A829-3C725DBCBB6D}"/>
    <dgm:cxn modelId="{9333995B-5B30-42B4-A7E0-0CC9B770A766}" srcId="{FA64FADF-30B9-4FE2-A9EF-8BFEB6DBB09E}" destId="{FE4D0C3E-AE57-4497-AA99-E827BF248165}" srcOrd="0" destOrd="0" parTransId="{C86A0D14-3D25-4266-8958-F6CA572453B6}" sibTransId="{91991230-C020-4164-AA14-44BCC707124B}"/>
    <dgm:cxn modelId="{E6D0EE5B-26C3-2946-BED6-A1FA3C55DECD}" type="presOf" srcId="{E5A1DE06-62D5-4CF5-A24C-A22B23AE7C9C}" destId="{7658F5B9-E14E-0149-80EA-3149C040E6EF}" srcOrd="0" destOrd="0" presId="urn:microsoft.com/office/officeart/2005/8/layout/vList2"/>
    <dgm:cxn modelId="{5CE48264-ACA0-9243-B079-BFC94240FCFB}" type="presOf" srcId="{5FB0583D-45EA-4833-A1EC-3A12E0C80EAE}" destId="{7658F5B9-E14E-0149-80EA-3149C040E6EF}" srcOrd="0" destOrd="3" presId="urn:microsoft.com/office/officeart/2005/8/layout/vList2"/>
    <dgm:cxn modelId="{C914667A-04D3-D441-A604-E6B88AF390E3}" type="presOf" srcId="{DEF72C6D-2281-4240-B3CA-0630149798FB}" destId="{7658F5B9-E14E-0149-80EA-3149C040E6EF}" srcOrd="0" destOrd="2" presId="urn:microsoft.com/office/officeart/2005/8/layout/vList2"/>
    <dgm:cxn modelId="{F375C2A5-491A-114F-AB23-C441810C339C}" type="presOf" srcId="{FA64FADF-30B9-4FE2-A9EF-8BFEB6DBB09E}" destId="{A85C9B8C-B956-894F-815C-483CEA7EC349}" srcOrd="0" destOrd="0" presId="urn:microsoft.com/office/officeart/2005/8/layout/vList2"/>
    <dgm:cxn modelId="{3C1298A9-92D2-4A39-AE78-BA25F7998522}" srcId="{FE4D0C3E-AE57-4497-AA99-E827BF248165}" destId="{E5A1DE06-62D5-4CF5-A24C-A22B23AE7C9C}" srcOrd="0" destOrd="0" parTransId="{E6C947C8-B32A-46C2-A200-086BFAC231AD}" sibTransId="{B337915A-865A-41CD-A2AF-B8EDF03EFB59}"/>
    <dgm:cxn modelId="{C500B6C4-FE04-4D12-B9E3-A719995BB5EC}" srcId="{FE4D0C3E-AE57-4497-AA99-E827BF248165}" destId="{DCC81902-ADC0-410A-8344-E5AD2410867B}" srcOrd="4" destOrd="0" parTransId="{D20ADB11-22A5-4711-B68E-A6A0690EE041}" sibTransId="{678D3EAF-045A-4066-893C-5E68A3292EBA}"/>
    <dgm:cxn modelId="{0D10DB29-1931-A344-8EE5-8C700039D09D}" type="presParOf" srcId="{A85C9B8C-B956-894F-815C-483CEA7EC349}" destId="{F04A01B3-44C7-B64D-BB5F-9ACA75C15897}" srcOrd="0" destOrd="0" presId="urn:microsoft.com/office/officeart/2005/8/layout/vList2"/>
    <dgm:cxn modelId="{CE5DB304-0C2F-F14E-AB80-5C7D05A7D388}" type="presParOf" srcId="{A85C9B8C-B956-894F-815C-483CEA7EC349}" destId="{7658F5B9-E14E-0149-80EA-3149C040E6E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A01B3-44C7-B64D-BB5F-9ACA75C15897}">
      <dsp:nvSpPr>
        <dsp:cNvPr id="0" name=""/>
        <dsp:cNvSpPr/>
      </dsp:nvSpPr>
      <dsp:spPr>
        <a:xfrm>
          <a:off x="0" y="101010"/>
          <a:ext cx="6900512" cy="24195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0" i="0" kern="1200"/>
            <a:t>5. List variables that have an impact on incidence of diabetes within 2 years.</a:t>
          </a:r>
          <a:endParaRPr lang="en-US" sz="4400" kern="1200"/>
        </a:p>
      </dsp:txBody>
      <dsp:txXfrm>
        <a:off x="118113" y="219123"/>
        <a:ext cx="6664286" cy="2183334"/>
      </dsp:txXfrm>
    </dsp:sp>
    <dsp:sp modelId="{7658F5B9-E14E-0149-80EA-3149C040E6EF}">
      <dsp:nvSpPr>
        <dsp:cNvPr id="0" name=""/>
        <dsp:cNvSpPr/>
      </dsp:nvSpPr>
      <dsp:spPr>
        <a:xfrm>
          <a:off x="0" y="2520570"/>
          <a:ext cx="6900512" cy="291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b="1" i="0" kern="1200"/>
            <a:t>obesity_2015 - </a:t>
          </a:r>
          <a:r>
            <a:rPr lang="en-US" sz="3400" b="0" i="0" kern="1200"/>
            <a:t>negative impact</a:t>
          </a:r>
          <a:endParaRPr lang="en-US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b="1" i="0" kern="1200"/>
            <a:t>Diabetes_2015 - </a:t>
          </a:r>
          <a:r>
            <a:rPr lang="en-US" sz="3400" b="0" i="0" kern="1200"/>
            <a:t>positive impact </a:t>
          </a:r>
          <a:endParaRPr lang="en-US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b="1" i="0" kern="1200"/>
            <a:t>Inactivity_2015 - </a:t>
          </a:r>
          <a:r>
            <a:rPr lang="en-US" sz="3400" b="0" i="0" kern="1200"/>
            <a:t>negative impact </a:t>
          </a:r>
          <a:endParaRPr lang="en-US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b="1" i="0" kern="1200"/>
            <a:t>obesity_2016 - </a:t>
          </a:r>
          <a:r>
            <a:rPr lang="en-US" sz="3400" b="0" i="0" kern="1200"/>
            <a:t>positive impact</a:t>
          </a:r>
          <a:endParaRPr lang="en-US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b="1" i="0" kern="1200"/>
            <a:t>Inactivity_2016 - </a:t>
          </a:r>
          <a:r>
            <a:rPr lang="en-US" sz="3400" b="0" i="0" kern="1200"/>
            <a:t>positive impact</a:t>
          </a:r>
          <a:endParaRPr lang="en-US" sz="3400" kern="1200"/>
        </a:p>
      </dsp:txBody>
      <dsp:txXfrm>
        <a:off x="0" y="2520570"/>
        <a:ext cx="6900512" cy="2914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B0F7D-AE62-E7B5-C89A-2D426236EF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AD46EF-64F7-5C19-D0BC-15BF5514F1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644E7-2920-8E5B-3705-9FD6D881A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28661-7F9F-0A34-936D-A72493770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14C20-AC94-A1CA-6950-7152E7206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2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320CA-E214-8C6F-666A-F04E3666F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80ACD4-2851-5D93-EFAC-0348D4CDA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718AB-E602-7228-EC1E-D3243E413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279A7-34BF-E532-9E8F-70FCBD91F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DDF53-67C6-D832-A76B-978CDAB6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4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39AE4C-63EC-6171-4FCA-6F6663D95B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639-C1FA-9AFD-4E15-BE15613F4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E8243-8E7C-F1AF-3C11-0E3A022B7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62A3A-FAEA-FF6D-5037-C24CF854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70008-5122-6B8C-AF41-716BC944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19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4270C-772C-9402-22BE-B8E9689C0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B2EF-E93A-B21A-1431-686F2C40A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FD052-42F0-4C17-3378-B69320E3B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95ED5-270F-85EB-139B-8AECBDD4A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9C1F9-C21C-A48D-7B0A-781FA54AE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6C6B0-F303-37F6-F62E-82FE0E6A9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1681A-C4E1-EE03-C274-D183A98CC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3C224-926A-16D7-CF68-8A968BADB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8A59F-4D7E-6B02-2DFF-7652C94FA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562C9-0658-05DC-C989-3E52E1B7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3C7D8-AB0D-239F-2B25-226A7BCF2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D8A4D-E58F-9646-DA2D-F3A3FAC4E6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058A8-F9AB-B825-523B-657D139EA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2C1CA-8053-8256-83CD-7DEE78B9A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F7931-170E-B0CD-1288-32A1B94FC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BE64C-648E-3AD0-6148-C99348183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1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3102-87C9-7769-BF5D-BD3F75554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0E466-63CD-8FB0-DBCC-2697BE17F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A323CA-2533-B063-1F54-8213627EF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920CDA-C774-EB7C-45E3-4E0DABB915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5F1590-D2E9-B9A1-C4E4-D6BFBA33C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3F63D-C457-64BC-59CA-EF2E27D67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F5A478-5956-C89B-0035-171AAF0D7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B19ACD-0A65-7B74-E1DD-CFA7A04E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5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164A7-8172-7F35-0326-5BF7D2A0E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7BB807-41D2-751C-52C7-5E73D0CEF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BD3591-98E7-1959-FB9A-6B6B12BF8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A1690-EC3D-F9CC-0839-E57AB0951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523BF7-1BCE-BEC3-B8D8-F915631EB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C16217-BA88-32A8-225A-14DA0DA94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E96E7-A69A-00EA-C0A9-FDAC1BC1F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7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7FBCA-6B4D-84EE-ECA7-B24EB66E3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A510B-69F8-09A1-FA6C-78C0429B5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A60D9C-1292-6A61-A9CA-0BD9126C3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7005A-5067-A119-8A57-51784DF73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38C6EE-CAE7-8959-B34D-353757D2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1E4E7-2F4C-93AB-8921-E5B67434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8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316EF-D8C4-D156-17B2-AC071FA00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27C7DF-7E8A-6D7B-7953-59D961AFF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34908-7E82-6C6D-550D-B7A038150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69465-3EAD-9744-6C5B-D0456FDAD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C69D28-0260-D556-8AA3-7DF37C544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954C-5261-8D26-C420-F4EC4338D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965210-4DD3-A8B7-0F41-DFE1C2F14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BD94C-1868-CFCF-E2A0-C19E8B4DE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A7446-7790-BE64-39A5-7265EBEC8E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11976-ACB1-B44B-A1BF-8338D7440731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19525-E9EC-D265-3C36-E2679ED610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44A9A-74C2-BC61-CE45-7132087CBF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4A88-1608-5A4E-852C-FBE52925F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3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5F3D24-6EC9-EDBD-67A6-6476D7275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/>
              <a:t>Ordinary Regression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A73701-256F-D6E0-DC96-319A8CA6E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/>
              <a:t>Model Building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2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35F677-3699-8709-DCFE-24D7B40DD5A4}"/>
              </a:ext>
            </a:extLst>
          </p:cNvPr>
          <p:cNvSpPr txBox="1"/>
          <p:nvPr/>
        </p:nvSpPr>
        <p:spPr>
          <a:xfrm>
            <a:off x="218023" y="815321"/>
            <a:ext cx="1122230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Using only variables measured in 2015 predict incidence of diabetes in the county. Report the percent of </a:t>
            </a: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variation explained.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829C27-9E8F-F31B-8CAA-CE8329AF4C8A}"/>
              </a:ext>
            </a:extLst>
          </p:cNvPr>
          <p:cNvSpPr txBox="1"/>
          <p:nvPr/>
        </p:nvSpPr>
        <p:spPr>
          <a:xfrm>
            <a:off x="218023" y="3075057"/>
            <a:ext cx="12146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741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linear regression model explains 76% of the variation in the incidence of diabetes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Diabetes_2015</a:t>
            </a:r>
            <a:r>
              <a:rPr lang="en-US" sz="20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within the</a:t>
            </a:r>
          </a:p>
          <a:p>
            <a:r>
              <a:rPr lang="en-US" sz="20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year 2015 based on the set of independent variables included in the model.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5826BD-F2E2-EB32-6E69-28C58C313824}"/>
              </a:ext>
            </a:extLst>
          </p:cNvPr>
          <p:cNvSpPr txBox="1"/>
          <p:nvPr/>
        </p:nvSpPr>
        <p:spPr>
          <a:xfrm>
            <a:off x="94527" y="2317489"/>
            <a:ext cx="116236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R-squared value is 0.76, which means that approximately 76% of the variation in the dependent variable</a:t>
            </a:r>
          </a:p>
          <a:p>
            <a:pPr algn="just"/>
            <a:r>
              <a:rPr lang="en-US" sz="20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Diabetes_2015</a:t>
            </a:r>
            <a:r>
              <a:rPr lang="en-US" sz="20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is explained by the independent variables included in the model.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52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6ECBAD-7663-0879-97C0-4ECB840E6A74}"/>
              </a:ext>
            </a:extLst>
          </p:cNvPr>
          <p:cNvSpPr txBox="1"/>
          <p:nvPr/>
        </p:nvSpPr>
        <p:spPr>
          <a:xfrm>
            <a:off x="686834" y="591344"/>
            <a:ext cx="3200400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b="0" i="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2. Using only variables measured in 2016 predict incidence of diabetes in the county. Report the percent of variation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b="0" i="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explained.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7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4FD290-B87A-8EA3-D815-715851C6566E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The R-squared value is approximately 0.3934, which means that about 39.34% of the variation in the dependent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 variable (</a:t>
            </a:r>
            <a:r>
              <a:rPr lang="en-US"/>
              <a:t>Diabetes_2016</a:t>
            </a:r>
            <a:r>
              <a:rPr lang="en-US" b="0" i="0">
                <a:effectLst/>
              </a:rPr>
              <a:t>) is explained by the independent variables included in the model for the year 2016.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4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62D1EF-C5D6-0E0D-3407-555B8E386E76}"/>
              </a:ext>
            </a:extLst>
          </p:cNvPr>
          <p:cNvSpPr txBox="1"/>
          <p:nvPr/>
        </p:nvSpPr>
        <p:spPr>
          <a:xfrm>
            <a:off x="555585" y="1180618"/>
            <a:ext cx="1145538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Using both variables measured in 2015 and variables measured in 2016, predict incidence of diabetes in the</a:t>
            </a:r>
          </a:p>
          <a:p>
            <a:pPr algn="l"/>
            <a:r>
              <a:rPr lang="en-US" sz="20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County. Report the percent of variation explained.</a:t>
            </a:r>
          </a:p>
          <a:p>
            <a:br>
              <a:rPr lang="en-US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BA51FC-7DE8-48CD-625D-ADD6A92A7014}"/>
              </a:ext>
            </a:extLst>
          </p:cNvPr>
          <p:cNvSpPr txBox="1"/>
          <p:nvPr/>
        </p:nvSpPr>
        <p:spPr>
          <a:xfrm>
            <a:off x="300941" y="2176040"/>
            <a:ext cx="117214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Multiple R-squared: 0.5749</a:t>
            </a:r>
          </a:p>
          <a:p>
            <a:pPr algn="l"/>
            <a:r>
              <a:rPr lang="en-US" sz="20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R-squared value is approximately 0.5749, which means that about 57.49% of the variation in the dependent </a:t>
            </a:r>
          </a:p>
          <a:p>
            <a:pPr algn="l"/>
            <a:r>
              <a:rPr lang="en-US" sz="20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Variable is explained by the independent variables included in the model.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24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C3785E-875E-B3F8-3138-9CA47A4B61B2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4. List variables that have have an impact on incidence of diabetes within a year.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0" i="0">
              <a:effectLst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0">
                <a:effectLst/>
              </a:rPr>
              <a:t>obesity_2015 - </a:t>
            </a:r>
            <a:r>
              <a:rPr lang="en-US" b="0" i="0">
                <a:effectLst/>
              </a:rPr>
              <a:t>positive impact</a:t>
            </a:r>
            <a:endParaRPr lang="en-US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0">
                <a:effectLst/>
              </a:rPr>
              <a:t>Limited_access_to_healthy_foods_2015 - </a:t>
            </a:r>
            <a:r>
              <a:rPr lang="en-US" b="0" i="0">
                <a:effectLst/>
              </a:rPr>
              <a:t>negative impact</a:t>
            </a:r>
            <a:endParaRPr lang="en-US" b="1" i="0">
              <a:effectLst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0">
                <a:effectLst/>
              </a:rPr>
              <a:t>Poor_or_fair_health_2015 - </a:t>
            </a:r>
            <a:r>
              <a:rPr lang="en-US" b="0" i="0">
                <a:effectLst/>
              </a:rPr>
              <a:t>positive impact</a:t>
            </a:r>
            <a:endParaRPr lang="en-US" b="1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0">
                <a:effectLst/>
              </a:rPr>
              <a:t>Frequent_physical_distress_2015 - </a:t>
            </a:r>
            <a:r>
              <a:rPr lang="en-US" b="0" i="0">
                <a:effectLst/>
              </a:rPr>
              <a:t>positive impact </a:t>
            </a:r>
            <a:endParaRPr lang="en-US" b="1" i="0">
              <a:effectLst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0">
                <a:effectLst/>
              </a:rPr>
              <a:t>Median_household_income_2015 - </a:t>
            </a:r>
            <a:r>
              <a:rPr lang="en-US" b="0" i="0">
                <a:effectLst/>
              </a:rPr>
              <a:t>positive impact </a:t>
            </a:r>
            <a:endParaRPr lang="en-US" b="1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0">
                <a:effectLst/>
              </a:rPr>
              <a:t>Hispanic_2015 - </a:t>
            </a:r>
            <a:r>
              <a:rPr lang="en-US" b="0" i="0">
                <a:effectLst/>
              </a:rPr>
              <a:t>negative impact</a:t>
            </a:r>
            <a:endParaRPr lang="en-US" b="1" i="0">
              <a:effectLst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0">
                <a:effectLst/>
              </a:rPr>
              <a:t>Children_in_poverty_2015 - </a:t>
            </a:r>
            <a:r>
              <a:rPr lang="en-US" b="0" i="0">
                <a:effectLst/>
              </a:rPr>
              <a:t>positive impact</a:t>
            </a:r>
            <a:endParaRPr lang="en-US" b="1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0">
                <a:effectLst/>
              </a:rPr>
              <a:t>Inactivity_2015 - </a:t>
            </a:r>
            <a:r>
              <a:rPr lang="en-US" b="0" i="0">
                <a:effectLst/>
              </a:rPr>
              <a:t>positive impact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50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7398864E-D540-373B-A0DB-D9318A2891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577881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10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367</Words>
  <Application>Microsoft Macintosh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Ordinary Regression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Ordinary Regression</dc:title>
  <dc:creator>Sowmya Chakravarthy</dc:creator>
  <cp:lastModifiedBy>Sowmya Chakravarthy</cp:lastModifiedBy>
  <cp:revision>2</cp:revision>
  <dcterms:created xsi:type="dcterms:W3CDTF">2023-10-19T22:29:24Z</dcterms:created>
  <dcterms:modified xsi:type="dcterms:W3CDTF">2023-10-20T02:27:05Z</dcterms:modified>
</cp:coreProperties>
</file>