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319" r:id="rId3"/>
    <p:sldId id="320" r:id="rId4"/>
    <p:sldId id="321" r:id="rId5"/>
    <p:sldId id="322" r:id="rId6"/>
    <p:sldId id="324" r:id="rId7"/>
    <p:sldId id="332" r:id="rId8"/>
    <p:sldId id="331" r:id="rId9"/>
  </p:sldIdLst>
  <p:sldSz cx="4610100" cy="3460750"/>
  <p:notesSz cx="4610100" cy="3460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568" autoAdjust="0"/>
  </p:normalViewPr>
  <p:slideViewPr>
    <p:cSldViewPr>
      <p:cViewPr varScale="1">
        <p:scale>
          <a:sx n="105" d="100"/>
          <a:sy n="105" d="100"/>
        </p:scale>
        <p:origin x="230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B718B-C802-4E5E-9CF2-72B267A4D06F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5570D-4607-4591-82E3-71A9AFAA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11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A</a:t>
            </a:r>
            <a:r>
              <a:rPr lang="en-US" sz="1200" spc="8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table</a:t>
            </a:r>
            <a:r>
              <a:rPr lang="en-US" sz="1200" spc="8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that</a:t>
            </a:r>
            <a:r>
              <a:rPr lang="en-US" sz="1200" spc="8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summarizes</a:t>
            </a:r>
            <a:r>
              <a:rPr lang="en-US" sz="1200" spc="8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data</a:t>
            </a:r>
            <a:r>
              <a:rPr lang="en-US" sz="1200" spc="8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for</a:t>
            </a:r>
            <a:r>
              <a:rPr lang="en-US" sz="1200" spc="8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two</a:t>
            </a:r>
            <a:r>
              <a:rPr lang="en-US" sz="1200" spc="8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categorical</a:t>
            </a:r>
            <a:r>
              <a:rPr lang="en-US" sz="1200" spc="8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variables</a:t>
            </a:r>
            <a:r>
              <a:rPr lang="en-US" sz="1200" spc="8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is</a:t>
            </a:r>
            <a:r>
              <a:rPr lang="en-US" sz="1200" spc="8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spc="-10" dirty="0">
                <a:solidFill>
                  <a:srgbClr val="22373A"/>
                </a:solidFill>
                <a:latin typeface="Arial"/>
                <a:cs typeface="Arial"/>
              </a:rPr>
              <a:t>called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a</a:t>
            </a:r>
            <a:r>
              <a:rPr lang="en-US" sz="1200" spc="12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i="1" dirty="0">
                <a:solidFill>
                  <a:srgbClr val="0DA5FF"/>
                </a:solidFill>
                <a:latin typeface="Arial"/>
                <a:cs typeface="Arial"/>
              </a:rPr>
              <a:t>contingency</a:t>
            </a:r>
            <a:r>
              <a:rPr lang="en-US" sz="1200" i="1" spc="125" dirty="0">
                <a:solidFill>
                  <a:srgbClr val="0DA5FF"/>
                </a:solidFill>
                <a:latin typeface="Arial"/>
                <a:cs typeface="Arial"/>
              </a:rPr>
              <a:t> </a:t>
            </a:r>
            <a:r>
              <a:rPr lang="en-US" sz="1200" i="1" spc="-10" dirty="0">
                <a:solidFill>
                  <a:srgbClr val="0DA5FF"/>
                </a:solidFill>
                <a:latin typeface="Arial"/>
                <a:cs typeface="Arial"/>
              </a:rPr>
              <a:t>table</a:t>
            </a:r>
            <a:r>
              <a:rPr lang="en-US" sz="1200" spc="-10" dirty="0">
                <a:solidFill>
                  <a:srgbClr val="22373A"/>
                </a:solidFill>
                <a:latin typeface="Arial"/>
                <a:cs typeface="Arial"/>
              </a:rPr>
              <a:t>.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This</a:t>
            </a:r>
            <a:r>
              <a:rPr lang="en-US" sz="1200" spc="10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contingency</a:t>
            </a:r>
            <a:r>
              <a:rPr lang="en-US" sz="1200" spc="10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table</a:t>
            </a:r>
            <a:r>
              <a:rPr lang="en-US" sz="1200" spc="10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shows</a:t>
            </a:r>
            <a:r>
              <a:rPr lang="en-US" sz="1200" spc="10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the</a:t>
            </a:r>
            <a:r>
              <a:rPr lang="en-US" sz="1200" spc="10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distribution</a:t>
            </a:r>
            <a:r>
              <a:rPr lang="en-US" sz="1200" spc="10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of</a:t>
            </a:r>
            <a:r>
              <a:rPr lang="en-US" sz="1200" spc="10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survival</a:t>
            </a:r>
            <a:r>
              <a:rPr lang="en-US" sz="1200" spc="11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spc="-25" dirty="0">
                <a:solidFill>
                  <a:srgbClr val="22373A"/>
                </a:solidFill>
                <a:latin typeface="Arial"/>
                <a:cs typeface="Arial"/>
              </a:rPr>
              <a:t>and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ages</a:t>
            </a:r>
            <a:r>
              <a:rPr lang="en-US" sz="1200" spc="9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of</a:t>
            </a:r>
            <a:r>
              <a:rPr lang="en-US" sz="1200" spc="9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passengers</a:t>
            </a:r>
            <a:r>
              <a:rPr lang="en-US" sz="1200" spc="9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on</a:t>
            </a:r>
            <a:r>
              <a:rPr lang="en-US" sz="1200" spc="9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the</a:t>
            </a:r>
            <a:r>
              <a:rPr lang="en-US" sz="1200" spc="9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spc="-10" dirty="0">
                <a:solidFill>
                  <a:srgbClr val="22373A"/>
                </a:solidFill>
                <a:latin typeface="Arial"/>
                <a:cs typeface="Arial"/>
              </a:rPr>
              <a:t>Titanic.</a:t>
            </a:r>
            <a:endParaRPr lang="en-US" sz="1200" dirty="0">
              <a:latin typeface="Arial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5570D-4607-4591-82E3-71A9AFAAAB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85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A</a:t>
            </a:r>
            <a:r>
              <a:rPr lang="en-US" sz="1200" spc="6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i="1" dirty="0">
                <a:solidFill>
                  <a:srgbClr val="0DA5FF"/>
                </a:solidFill>
                <a:latin typeface="Arial"/>
                <a:cs typeface="Arial"/>
              </a:rPr>
              <a:t>bar</a:t>
            </a:r>
            <a:r>
              <a:rPr lang="en-US" sz="1200" i="1" spc="65" dirty="0">
                <a:solidFill>
                  <a:srgbClr val="0DA5FF"/>
                </a:solidFill>
                <a:latin typeface="Arial"/>
                <a:cs typeface="Arial"/>
              </a:rPr>
              <a:t> </a:t>
            </a:r>
            <a:r>
              <a:rPr lang="en-US" sz="1200" i="1" dirty="0">
                <a:solidFill>
                  <a:srgbClr val="0DA5FF"/>
                </a:solidFill>
                <a:latin typeface="Arial"/>
                <a:cs typeface="Arial"/>
              </a:rPr>
              <a:t>plot</a:t>
            </a:r>
            <a:r>
              <a:rPr lang="en-US" sz="1200" i="1" spc="70" dirty="0">
                <a:solidFill>
                  <a:srgbClr val="0DA5FF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is</a:t>
            </a:r>
            <a:r>
              <a:rPr lang="en-US" sz="1200" spc="6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a</a:t>
            </a:r>
            <a:r>
              <a:rPr lang="en-US" sz="1200" spc="7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common</a:t>
            </a:r>
            <a:r>
              <a:rPr lang="en-US" sz="1200" spc="6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way</a:t>
            </a:r>
            <a:r>
              <a:rPr lang="en-US" sz="1200" spc="7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to</a:t>
            </a:r>
            <a:r>
              <a:rPr lang="en-US" sz="1200" spc="6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display</a:t>
            </a:r>
            <a:r>
              <a:rPr lang="en-US" sz="1200" spc="6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a</a:t>
            </a:r>
            <a:r>
              <a:rPr lang="en-US" sz="1200" spc="7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single</a:t>
            </a:r>
            <a:r>
              <a:rPr lang="en-US" sz="1200" spc="6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categorical</a:t>
            </a:r>
            <a:r>
              <a:rPr lang="en-US" sz="1200" spc="7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spc="-10" dirty="0">
                <a:solidFill>
                  <a:srgbClr val="22373A"/>
                </a:solidFill>
                <a:latin typeface="Arial"/>
                <a:cs typeface="Arial"/>
              </a:rPr>
              <a:t>variable.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A</a:t>
            </a:r>
            <a:r>
              <a:rPr lang="en-US" sz="1200" spc="11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bar</a:t>
            </a:r>
            <a:r>
              <a:rPr lang="en-US" sz="1200" spc="11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plot</a:t>
            </a:r>
            <a:r>
              <a:rPr lang="en-US" sz="1200" spc="11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where</a:t>
            </a:r>
            <a:r>
              <a:rPr lang="en-US" sz="1200" spc="11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proportions</a:t>
            </a:r>
            <a:r>
              <a:rPr lang="en-US" sz="1200" spc="11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instead</a:t>
            </a:r>
            <a:r>
              <a:rPr lang="en-US" sz="1200" spc="11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of</a:t>
            </a:r>
            <a:r>
              <a:rPr lang="en-US" sz="1200" spc="11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frequencies</a:t>
            </a:r>
            <a:r>
              <a:rPr lang="en-US" sz="1200" spc="11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are</a:t>
            </a:r>
            <a:r>
              <a:rPr lang="en-US" sz="1200" spc="11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shown</a:t>
            </a:r>
            <a:r>
              <a:rPr lang="en-US" sz="1200" spc="11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spc="-25" dirty="0">
                <a:solidFill>
                  <a:srgbClr val="22373A"/>
                </a:solidFill>
                <a:latin typeface="Arial"/>
                <a:cs typeface="Arial"/>
              </a:rPr>
              <a:t>is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called</a:t>
            </a:r>
            <a:r>
              <a:rPr lang="en-US" sz="1200" spc="9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a</a:t>
            </a:r>
            <a:r>
              <a:rPr lang="en-US" sz="1200" spc="9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i="1" dirty="0">
                <a:solidFill>
                  <a:srgbClr val="0DA5FF"/>
                </a:solidFill>
                <a:latin typeface="Arial"/>
                <a:cs typeface="Arial"/>
              </a:rPr>
              <a:t>relative</a:t>
            </a:r>
            <a:r>
              <a:rPr lang="en-US" sz="1200" i="1" spc="95" dirty="0">
                <a:solidFill>
                  <a:srgbClr val="0DA5FF"/>
                </a:solidFill>
                <a:latin typeface="Arial"/>
                <a:cs typeface="Arial"/>
              </a:rPr>
              <a:t> </a:t>
            </a:r>
            <a:r>
              <a:rPr lang="en-US" sz="1200" i="1" dirty="0">
                <a:solidFill>
                  <a:srgbClr val="0DA5FF"/>
                </a:solidFill>
                <a:latin typeface="Arial"/>
                <a:cs typeface="Arial"/>
              </a:rPr>
              <a:t>frequency</a:t>
            </a:r>
            <a:r>
              <a:rPr lang="en-US" sz="1200" i="1" spc="95" dirty="0">
                <a:solidFill>
                  <a:srgbClr val="0DA5FF"/>
                </a:solidFill>
                <a:latin typeface="Arial"/>
                <a:cs typeface="Arial"/>
              </a:rPr>
              <a:t> </a:t>
            </a:r>
            <a:r>
              <a:rPr lang="en-US" sz="1200" i="1" dirty="0">
                <a:solidFill>
                  <a:srgbClr val="0DA5FF"/>
                </a:solidFill>
                <a:latin typeface="Arial"/>
                <a:cs typeface="Arial"/>
              </a:rPr>
              <a:t>bar</a:t>
            </a:r>
            <a:r>
              <a:rPr lang="en-US" sz="1200" i="1" spc="95" dirty="0">
                <a:solidFill>
                  <a:srgbClr val="0DA5FF"/>
                </a:solidFill>
                <a:latin typeface="Arial"/>
                <a:cs typeface="Arial"/>
              </a:rPr>
              <a:t> </a:t>
            </a:r>
            <a:r>
              <a:rPr lang="en-US" sz="1200" i="1" spc="-10" dirty="0">
                <a:solidFill>
                  <a:srgbClr val="0DA5FF"/>
                </a:solidFill>
                <a:latin typeface="Arial"/>
                <a:cs typeface="Arial"/>
              </a:rPr>
              <a:t>plot</a:t>
            </a:r>
            <a:r>
              <a:rPr lang="en-US" sz="1200" spc="-10" dirty="0">
                <a:solidFill>
                  <a:srgbClr val="22373A"/>
                </a:solidFill>
                <a:latin typeface="Arial"/>
                <a:cs typeface="Arial"/>
              </a:rPr>
              <a:t>.</a:t>
            </a:r>
            <a:endParaRPr lang="en-US" sz="1200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5570D-4607-4591-82E3-71A9AFAAAB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98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i="1" dirty="0">
                <a:solidFill>
                  <a:srgbClr val="22373A"/>
                </a:solidFill>
                <a:latin typeface="Arial"/>
                <a:cs typeface="Arial"/>
              </a:rPr>
              <a:t>Bar</a:t>
            </a:r>
            <a:r>
              <a:rPr lang="en-US" sz="7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700" i="1" dirty="0">
                <a:solidFill>
                  <a:srgbClr val="22373A"/>
                </a:solidFill>
                <a:latin typeface="Arial"/>
                <a:cs typeface="Arial"/>
              </a:rPr>
              <a:t>plots</a:t>
            </a:r>
            <a:r>
              <a:rPr lang="en-US" sz="7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700" i="1" dirty="0">
                <a:solidFill>
                  <a:srgbClr val="22373A"/>
                </a:solidFill>
                <a:latin typeface="Arial"/>
                <a:cs typeface="Arial"/>
              </a:rPr>
              <a:t>are</a:t>
            </a:r>
            <a:r>
              <a:rPr lang="en-US" sz="700" i="1" spc="5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700" i="1" dirty="0">
                <a:solidFill>
                  <a:srgbClr val="22373A"/>
                </a:solidFill>
                <a:latin typeface="Arial"/>
                <a:cs typeface="Arial"/>
              </a:rPr>
              <a:t>used</a:t>
            </a:r>
            <a:r>
              <a:rPr lang="en-US" sz="7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700" i="1" dirty="0">
                <a:solidFill>
                  <a:srgbClr val="22373A"/>
                </a:solidFill>
                <a:latin typeface="Arial"/>
                <a:cs typeface="Arial"/>
              </a:rPr>
              <a:t>for</a:t>
            </a:r>
            <a:r>
              <a:rPr lang="en-US" sz="7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700" i="1" dirty="0">
                <a:solidFill>
                  <a:srgbClr val="22373A"/>
                </a:solidFill>
                <a:latin typeface="Arial"/>
                <a:cs typeface="Arial"/>
              </a:rPr>
              <a:t>displaying</a:t>
            </a:r>
            <a:r>
              <a:rPr lang="en-US" sz="700" i="1" spc="5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700" i="1" dirty="0">
                <a:solidFill>
                  <a:srgbClr val="22373A"/>
                </a:solidFill>
                <a:latin typeface="Arial"/>
                <a:cs typeface="Arial"/>
              </a:rPr>
              <a:t>distributions</a:t>
            </a:r>
            <a:r>
              <a:rPr lang="en-US" sz="7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700" i="1" dirty="0">
                <a:solidFill>
                  <a:srgbClr val="22373A"/>
                </a:solidFill>
                <a:latin typeface="Arial"/>
                <a:cs typeface="Arial"/>
              </a:rPr>
              <a:t>of</a:t>
            </a:r>
            <a:r>
              <a:rPr lang="en-US" sz="7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700" i="1" dirty="0">
                <a:solidFill>
                  <a:srgbClr val="22373A"/>
                </a:solidFill>
                <a:latin typeface="Arial"/>
                <a:cs typeface="Arial"/>
              </a:rPr>
              <a:t>categorical</a:t>
            </a:r>
            <a:r>
              <a:rPr lang="en-US" sz="700" i="1" spc="5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700" i="1" dirty="0">
                <a:solidFill>
                  <a:srgbClr val="22373A"/>
                </a:solidFill>
                <a:latin typeface="Arial"/>
                <a:cs typeface="Arial"/>
              </a:rPr>
              <a:t>variables,</a:t>
            </a:r>
            <a:r>
              <a:rPr lang="en-US" sz="7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700" i="1" dirty="0">
                <a:solidFill>
                  <a:srgbClr val="22373A"/>
                </a:solidFill>
                <a:latin typeface="Arial"/>
                <a:cs typeface="Arial"/>
              </a:rPr>
              <a:t>histograms</a:t>
            </a:r>
            <a:r>
              <a:rPr lang="en-US" sz="7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700" i="1" dirty="0">
                <a:solidFill>
                  <a:srgbClr val="22373A"/>
                </a:solidFill>
                <a:latin typeface="Arial"/>
                <a:cs typeface="Arial"/>
              </a:rPr>
              <a:t>are</a:t>
            </a:r>
            <a:r>
              <a:rPr lang="en-US" sz="700" i="1" spc="5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700" i="1" dirty="0">
                <a:solidFill>
                  <a:srgbClr val="22373A"/>
                </a:solidFill>
                <a:latin typeface="Arial"/>
                <a:cs typeface="Arial"/>
              </a:rPr>
              <a:t>used</a:t>
            </a:r>
            <a:r>
              <a:rPr lang="en-US" sz="7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700" i="1" dirty="0">
                <a:solidFill>
                  <a:srgbClr val="22373A"/>
                </a:solidFill>
                <a:latin typeface="Arial"/>
                <a:cs typeface="Arial"/>
              </a:rPr>
              <a:t>for</a:t>
            </a:r>
            <a:r>
              <a:rPr lang="en-US" sz="7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700" i="1" dirty="0">
                <a:solidFill>
                  <a:srgbClr val="22373A"/>
                </a:solidFill>
                <a:latin typeface="Arial"/>
                <a:cs typeface="Arial"/>
              </a:rPr>
              <a:t>numerical</a:t>
            </a:r>
            <a:r>
              <a:rPr lang="en-US" sz="700" i="1" spc="5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700" i="1" dirty="0">
                <a:solidFill>
                  <a:srgbClr val="22373A"/>
                </a:solidFill>
                <a:latin typeface="Arial"/>
                <a:cs typeface="Arial"/>
              </a:rPr>
              <a:t>variables.</a:t>
            </a:r>
            <a:r>
              <a:rPr lang="en-US" sz="700" i="1" spc="9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700" i="1" spc="-25" dirty="0">
                <a:solidFill>
                  <a:srgbClr val="22373A"/>
                </a:solidFill>
                <a:latin typeface="Arial"/>
                <a:cs typeface="Arial"/>
              </a:rPr>
              <a:t>The 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x-axis</a:t>
            </a:r>
            <a:r>
              <a:rPr lang="en-US" sz="600" i="1" spc="4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in</a:t>
            </a:r>
            <a:r>
              <a:rPr lang="en-US" sz="600" i="1" spc="4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a</a:t>
            </a:r>
            <a:r>
              <a:rPr lang="en-US" sz="600" i="1" spc="4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histogram</a:t>
            </a:r>
            <a:r>
              <a:rPr lang="en-US" sz="600" i="1" spc="4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is</a:t>
            </a:r>
            <a:r>
              <a:rPr lang="en-US" sz="600" i="1" spc="4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a</a:t>
            </a:r>
            <a:r>
              <a:rPr lang="en-US" sz="600" i="1" spc="4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number</a:t>
            </a:r>
            <a:r>
              <a:rPr lang="en-US" sz="600" i="1" spc="4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line,</a:t>
            </a:r>
            <a:r>
              <a:rPr lang="en-US" sz="600" i="1" spc="4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hence</a:t>
            </a:r>
            <a:r>
              <a:rPr lang="en-US" sz="600" i="1" spc="4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the</a:t>
            </a:r>
            <a:r>
              <a:rPr lang="en-US" sz="600" i="1" spc="4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order</a:t>
            </a:r>
            <a:r>
              <a:rPr lang="en-US" sz="600" i="1" spc="4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of</a:t>
            </a:r>
            <a:r>
              <a:rPr lang="en-US" sz="600" i="1" spc="4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the</a:t>
            </a:r>
            <a:r>
              <a:rPr lang="en-US" sz="600" i="1" spc="4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bars</a:t>
            </a:r>
            <a:r>
              <a:rPr lang="en-US" sz="600" i="1" spc="4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cannot</a:t>
            </a:r>
            <a:r>
              <a:rPr lang="en-US" sz="600" i="1" spc="4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be</a:t>
            </a:r>
            <a:r>
              <a:rPr lang="en-US" sz="600" i="1" spc="4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changed.</a:t>
            </a:r>
            <a:r>
              <a:rPr lang="en-US" sz="600" i="1" spc="8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In</a:t>
            </a:r>
            <a:r>
              <a:rPr lang="en-US" sz="600" i="1" spc="4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a</a:t>
            </a:r>
            <a:r>
              <a:rPr lang="en-US" sz="600" i="1" spc="4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bar</a:t>
            </a:r>
            <a:r>
              <a:rPr lang="en-US" sz="600" i="1" spc="4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plot,</a:t>
            </a:r>
            <a:r>
              <a:rPr lang="en-US" sz="600" i="1" spc="4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the</a:t>
            </a:r>
            <a:r>
              <a:rPr lang="en-US" sz="600" i="1" spc="4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categories</a:t>
            </a:r>
            <a:r>
              <a:rPr lang="en-US" sz="600" i="1" spc="4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can</a:t>
            </a:r>
            <a:r>
              <a:rPr lang="en-US" sz="600" i="1" spc="4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spc="-25" dirty="0">
                <a:solidFill>
                  <a:srgbClr val="22373A"/>
                </a:solidFill>
                <a:latin typeface="Arial"/>
                <a:cs typeface="Arial"/>
              </a:rPr>
              <a:t>be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listed</a:t>
            </a:r>
            <a:r>
              <a:rPr lang="en-US" sz="6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in</a:t>
            </a:r>
            <a:r>
              <a:rPr lang="en-US" sz="6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any</a:t>
            </a:r>
            <a:r>
              <a:rPr lang="en-US" sz="6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order</a:t>
            </a:r>
            <a:r>
              <a:rPr lang="en-US" sz="6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(though</a:t>
            </a:r>
            <a:r>
              <a:rPr lang="en-US" sz="600" i="1" spc="5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some</a:t>
            </a:r>
            <a:r>
              <a:rPr lang="en-US" sz="6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orderings</a:t>
            </a:r>
            <a:r>
              <a:rPr lang="en-US" sz="6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make</a:t>
            </a:r>
            <a:r>
              <a:rPr lang="en-US" sz="6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more</a:t>
            </a:r>
            <a:r>
              <a:rPr lang="en-US" sz="6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sense</a:t>
            </a:r>
            <a:r>
              <a:rPr lang="en-US" sz="600" i="1" spc="5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than</a:t>
            </a:r>
            <a:r>
              <a:rPr lang="en-US" sz="6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others,</a:t>
            </a:r>
            <a:r>
              <a:rPr lang="en-US" sz="6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especially</a:t>
            </a:r>
            <a:r>
              <a:rPr lang="en-US" sz="6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for</a:t>
            </a:r>
            <a:r>
              <a:rPr lang="en-US" sz="600" i="1" spc="5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dirty="0">
                <a:solidFill>
                  <a:srgbClr val="22373A"/>
                </a:solidFill>
                <a:latin typeface="Arial"/>
                <a:cs typeface="Arial"/>
              </a:rPr>
              <a:t>ordinal</a:t>
            </a:r>
            <a:r>
              <a:rPr lang="en-US" sz="6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600" i="1" spc="-10" dirty="0">
                <a:solidFill>
                  <a:srgbClr val="22373A"/>
                </a:solidFill>
                <a:latin typeface="Arial"/>
                <a:cs typeface="Arial"/>
              </a:rPr>
              <a:t>variables.)</a:t>
            </a:r>
            <a:endParaRPr lang="en-US" sz="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lang="en-US" sz="700" dirty="0">
              <a:latin typeface="Arial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800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5570D-4607-4591-82E3-71A9AFAAAB9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98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Does</a:t>
            </a:r>
            <a:r>
              <a:rPr lang="en-US" sz="1200" spc="19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there</a:t>
            </a:r>
            <a:r>
              <a:rPr lang="en-US" sz="1200" spc="19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appear</a:t>
            </a:r>
            <a:r>
              <a:rPr lang="en-US" sz="1200" spc="19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to</a:t>
            </a:r>
            <a:r>
              <a:rPr lang="en-US" sz="1200" spc="19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be</a:t>
            </a:r>
            <a:r>
              <a:rPr lang="en-US" sz="1200" spc="19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a</a:t>
            </a:r>
            <a:r>
              <a:rPr lang="en-US" sz="1200" spc="19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relationship</a:t>
            </a:r>
            <a:r>
              <a:rPr lang="en-US" sz="1200" spc="18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between</a:t>
            </a:r>
            <a:r>
              <a:rPr lang="en-US" sz="1200" spc="19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age</a:t>
            </a:r>
            <a:r>
              <a:rPr lang="en-US" sz="1200" spc="19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and</a:t>
            </a:r>
            <a:r>
              <a:rPr lang="en-US" sz="1200" spc="19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spc="-10" dirty="0">
                <a:solidFill>
                  <a:srgbClr val="3884B7"/>
                </a:solidFill>
                <a:latin typeface="Arial"/>
                <a:cs typeface="Arial"/>
              </a:rPr>
              <a:t>survival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for</a:t>
            </a:r>
            <a:r>
              <a:rPr lang="en-US" sz="1200" spc="8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passengers</a:t>
            </a:r>
            <a:r>
              <a:rPr lang="en-US" sz="1200" spc="8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on</a:t>
            </a:r>
            <a:r>
              <a:rPr lang="en-US" sz="1200" spc="9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the</a:t>
            </a:r>
            <a:r>
              <a:rPr lang="en-US" sz="1200" spc="8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spc="-10" dirty="0">
                <a:solidFill>
                  <a:srgbClr val="3884B7"/>
                </a:solidFill>
                <a:latin typeface="Arial"/>
                <a:cs typeface="Arial"/>
              </a:rPr>
              <a:t>Titanic? </a:t>
            </a:r>
            <a:r>
              <a:rPr lang="en-US" sz="1200" spc="-10" dirty="0">
                <a:solidFill>
                  <a:srgbClr val="22373A"/>
                </a:solidFill>
                <a:latin typeface="Arial"/>
                <a:cs typeface="Arial"/>
              </a:rPr>
              <a:t>To</a:t>
            </a:r>
            <a:r>
              <a:rPr lang="en-US" sz="1200" spc="6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answer</a:t>
            </a:r>
            <a:r>
              <a:rPr lang="en-US" sz="1200" spc="6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this</a:t>
            </a:r>
            <a:r>
              <a:rPr lang="en-US" sz="1200" spc="6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question</a:t>
            </a:r>
            <a:r>
              <a:rPr lang="en-US" sz="1200" spc="6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we</a:t>
            </a:r>
            <a:r>
              <a:rPr lang="en-US" sz="1200" spc="6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examine</a:t>
            </a:r>
            <a:r>
              <a:rPr lang="en-US" sz="1200" spc="6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the</a:t>
            </a:r>
            <a:r>
              <a:rPr lang="en-US" sz="1200" spc="6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row</a:t>
            </a:r>
            <a:r>
              <a:rPr lang="en-US" sz="1200" spc="6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spc="-10" dirty="0">
                <a:solidFill>
                  <a:srgbClr val="22373A"/>
                </a:solidFill>
                <a:latin typeface="Arial"/>
                <a:cs typeface="Arial"/>
              </a:rPr>
              <a:t>proportions. </a:t>
            </a:r>
            <a:endParaRPr lang="en-US" sz="1200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5570D-4607-4591-82E3-71A9AFAAAB9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28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%</a:t>
            </a:r>
            <a:r>
              <a:rPr lang="en-US" sz="1200" spc="7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Adults</a:t>
            </a:r>
            <a:r>
              <a:rPr lang="en-US" sz="1200" spc="7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who</a:t>
            </a:r>
            <a:r>
              <a:rPr lang="en-US" sz="1200" spc="7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survived is 654</a:t>
            </a:r>
            <a:r>
              <a:rPr lang="en-US" sz="1200" spc="75" dirty="0">
                <a:solidFill>
                  <a:srgbClr val="22373A"/>
                </a:solidFill>
                <a:latin typeface="Arial"/>
                <a:cs typeface="Arial"/>
              </a:rPr>
              <a:t> divided by </a:t>
            </a:r>
            <a:r>
              <a:rPr lang="en-US" sz="1200" dirty="0">
                <a:solidFill>
                  <a:srgbClr val="22373A"/>
                </a:solidFill>
                <a:latin typeface="Arial"/>
                <a:cs typeface="Arial"/>
              </a:rPr>
              <a:t>2092</a:t>
            </a:r>
            <a:r>
              <a:rPr lang="en-US" sz="1200" spc="70" dirty="0">
                <a:solidFill>
                  <a:srgbClr val="22373A"/>
                </a:solidFill>
                <a:latin typeface="Arial"/>
                <a:cs typeface="Arial"/>
              </a:rPr>
              <a:t> which is approximately </a:t>
            </a:r>
            <a:r>
              <a:rPr lang="en-US" sz="1600" spc="-20" dirty="0">
                <a:solidFill>
                  <a:srgbClr val="22373A"/>
                </a:solidFill>
                <a:latin typeface="Palatino Linotype"/>
                <a:cs typeface="Palatino Linotype"/>
              </a:rPr>
              <a:t>0</a:t>
            </a:r>
            <a:r>
              <a:rPr lang="en-US" sz="1600" spc="-20" dirty="0">
                <a:solidFill>
                  <a:srgbClr val="22373A"/>
                </a:solidFill>
                <a:latin typeface="Adobe Text Pro"/>
                <a:cs typeface="Adobe Text Pro"/>
              </a:rPr>
              <a:t>.</a:t>
            </a:r>
            <a:r>
              <a:rPr lang="en-US" sz="1600" spc="-20" dirty="0">
                <a:solidFill>
                  <a:srgbClr val="22373A"/>
                </a:solidFill>
                <a:latin typeface="Palatino Linotype"/>
                <a:cs typeface="Palatino Linotype"/>
              </a:rPr>
              <a:t>31 or 31%. </a:t>
            </a:r>
            <a:r>
              <a:rPr lang="en-US" sz="1600" dirty="0">
                <a:solidFill>
                  <a:srgbClr val="22373A"/>
                </a:solidFill>
                <a:latin typeface="Arial"/>
                <a:cs typeface="Arial"/>
              </a:rPr>
              <a:t>%</a:t>
            </a:r>
            <a:r>
              <a:rPr lang="en-US" sz="1600" spc="6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22373A"/>
                </a:solidFill>
                <a:latin typeface="Arial"/>
                <a:cs typeface="Arial"/>
              </a:rPr>
              <a:t>Children</a:t>
            </a:r>
            <a:r>
              <a:rPr lang="en-US" sz="1600" spc="6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22373A"/>
                </a:solidFill>
                <a:latin typeface="Arial"/>
                <a:cs typeface="Arial"/>
              </a:rPr>
              <a:t>who</a:t>
            </a:r>
            <a:r>
              <a:rPr lang="en-US" sz="1600" spc="6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22373A"/>
                </a:solidFill>
                <a:latin typeface="Arial"/>
                <a:cs typeface="Arial"/>
              </a:rPr>
              <a:t>survived is 57</a:t>
            </a:r>
            <a:r>
              <a:rPr lang="en-US" sz="1600" spc="65" dirty="0">
                <a:solidFill>
                  <a:srgbClr val="22373A"/>
                </a:solidFill>
                <a:latin typeface="Arial"/>
                <a:cs typeface="Arial"/>
              </a:rPr>
              <a:t> divided by </a:t>
            </a:r>
            <a:r>
              <a:rPr lang="en-US" sz="1600" dirty="0">
                <a:solidFill>
                  <a:srgbClr val="22373A"/>
                </a:solidFill>
                <a:latin typeface="Arial"/>
                <a:cs typeface="Arial"/>
              </a:rPr>
              <a:t>109</a:t>
            </a:r>
            <a:r>
              <a:rPr lang="en-US" sz="1600" spc="65" dirty="0">
                <a:solidFill>
                  <a:srgbClr val="22373A"/>
                </a:solidFill>
                <a:latin typeface="Arial"/>
                <a:cs typeface="Arial"/>
              </a:rPr>
              <a:t> or </a:t>
            </a:r>
            <a:r>
              <a:rPr lang="en-US" sz="2000" spc="-20" dirty="0">
                <a:solidFill>
                  <a:srgbClr val="22373A"/>
                </a:solidFill>
                <a:latin typeface="Palatino Linotype"/>
                <a:cs typeface="Palatino Linotype"/>
              </a:rPr>
              <a:t>0</a:t>
            </a:r>
            <a:r>
              <a:rPr lang="en-US" sz="2000" spc="-20" dirty="0">
                <a:solidFill>
                  <a:srgbClr val="22373A"/>
                </a:solidFill>
                <a:latin typeface="Adobe Text Pro"/>
                <a:cs typeface="Adobe Text Pro"/>
              </a:rPr>
              <a:t>.</a:t>
            </a:r>
            <a:r>
              <a:rPr lang="en-US" sz="2000" spc="-20" dirty="0">
                <a:solidFill>
                  <a:srgbClr val="22373A"/>
                </a:solidFill>
                <a:latin typeface="Palatino Linotype"/>
                <a:cs typeface="Palatino Linotype"/>
              </a:rPr>
              <a:t>52 or 52%. </a:t>
            </a:r>
            <a:endParaRPr lang="en-US" sz="2000" dirty="0">
              <a:latin typeface="Palatino Linotype"/>
              <a:cs typeface="Palatino Linotype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5570D-4607-4591-82E3-71A9AFAAAB9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92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Does</a:t>
            </a:r>
            <a:r>
              <a:rPr lang="en-US" sz="1200" spc="27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there</a:t>
            </a:r>
            <a:r>
              <a:rPr lang="en-US" sz="1200" spc="27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appear</a:t>
            </a:r>
            <a:r>
              <a:rPr lang="en-US" sz="1200" spc="27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to</a:t>
            </a:r>
            <a:r>
              <a:rPr lang="en-US" sz="1200" spc="27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be</a:t>
            </a:r>
            <a:r>
              <a:rPr lang="en-US" sz="1200" spc="28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a</a:t>
            </a:r>
            <a:r>
              <a:rPr lang="en-US" sz="1200" spc="27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relationship</a:t>
            </a:r>
            <a:r>
              <a:rPr lang="en-US" sz="1200" spc="27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between</a:t>
            </a:r>
            <a:r>
              <a:rPr lang="en-US" sz="1200" spc="27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class</a:t>
            </a:r>
            <a:r>
              <a:rPr lang="en-US" sz="1200" spc="27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year</a:t>
            </a:r>
            <a:r>
              <a:rPr lang="en-US" sz="1200" spc="28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spc="-25" dirty="0">
                <a:solidFill>
                  <a:srgbClr val="3884B7"/>
                </a:solidFill>
                <a:latin typeface="Arial"/>
                <a:cs typeface="Arial"/>
              </a:rPr>
              <a:t>and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number</a:t>
            </a:r>
            <a:r>
              <a:rPr lang="en-US" sz="1200" spc="9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of</a:t>
            </a:r>
            <a:r>
              <a:rPr lang="en-US" sz="1200" spc="9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clubs</a:t>
            </a:r>
            <a:r>
              <a:rPr lang="en-US" sz="1200" spc="9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students</a:t>
            </a:r>
            <a:r>
              <a:rPr lang="en-US" sz="1200" spc="9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srgbClr val="3884B7"/>
                </a:solidFill>
                <a:latin typeface="Arial"/>
                <a:cs typeface="Arial"/>
              </a:rPr>
              <a:t>are</a:t>
            </a:r>
            <a:r>
              <a:rPr lang="en-US" sz="1200" spc="95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200" spc="-25" dirty="0">
                <a:solidFill>
                  <a:srgbClr val="3884B7"/>
                </a:solidFill>
                <a:latin typeface="Arial"/>
                <a:cs typeface="Arial"/>
              </a:rPr>
              <a:t>in?</a:t>
            </a:r>
            <a:endParaRPr lang="en-US" sz="1200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5570D-4607-4591-82E3-71A9AFAAAB9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20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2770" y="83027"/>
            <a:ext cx="1318895" cy="198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rgbClr val="F9F9F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22373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rgbClr val="22373A"/>
                </a:solidFill>
                <a:latin typeface="Arial"/>
                <a:cs typeface="Arial"/>
              </a:defRPr>
            </a:lvl1pPr>
          </a:lstStyle>
          <a:p>
            <a:pPr marL="9144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F9F9F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22373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rgbClr val="22373A"/>
                </a:solidFill>
                <a:latin typeface="Arial"/>
                <a:cs typeface="Arial"/>
              </a:defRPr>
            </a:lvl1pPr>
          </a:lstStyle>
          <a:p>
            <a:pPr marL="9144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F9F9F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rgbClr val="22373A"/>
                </a:solidFill>
                <a:latin typeface="Arial"/>
                <a:cs typeface="Arial"/>
              </a:defRPr>
            </a:lvl1pPr>
          </a:lstStyle>
          <a:p>
            <a:pPr marL="9144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F9F9F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rgbClr val="22373A"/>
                </a:solidFill>
                <a:latin typeface="Arial"/>
                <a:cs typeface="Arial"/>
              </a:defRPr>
            </a:lvl1pPr>
          </a:lstStyle>
          <a:p>
            <a:pPr marL="9144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rgbClr val="22373A"/>
                </a:solidFill>
                <a:latin typeface="Arial"/>
                <a:cs typeface="Arial"/>
              </a:defRPr>
            </a:lvl1pPr>
          </a:lstStyle>
          <a:p>
            <a:pPr marL="9144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75424"/>
            <a:ext cx="4608195" cy="3081020"/>
          </a:xfrm>
          <a:custGeom>
            <a:avLst/>
            <a:gdLst/>
            <a:ahLst/>
            <a:cxnLst/>
            <a:rect l="l" t="t" r="r" b="b"/>
            <a:pathLst>
              <a:path w="4608195" h="3081020">
                <a:moveTo>
                  <a:pt x="0" y="3080575"/>
                </a:moveTo>
                <a:lnTo>
                  <a:pt x="4608004" y="3080575"/>
                </a:lnTo>
                <a:lnTo>
                  <a:pt x="4608004" y="0"/>
                </a:lnTo>
                <a:lnTo>
                  <a:pt x="0" y="0"/>
                </a:lnTo>
                <a:lnTo>
                  <a:pt x="0" y="3080575"/>
                </a:lnTo>
                <a:close/>
              </a:path>
            </a:pathLst>
          </a:custGeom>
          <a:solidFill>
            <a:srgbClr val="F9F9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-12"/>
            <a:ext cx="4608195" cy="375920"/>
          </a:xfrm>
          <a:custGeom>
            <a:avLst/>
            <a:gdLst/>
            <a:ahLst/>
            <a:cxnLst/>
            <a:rect l="l" t="t" r="r" b="b"/>
            <a:pathLst>
              <a:path w="4608195" h="375920">
                <a:moveTo>
                  <a:pt x="4608004" y="0"/>
                </a:moveTo>
                <a:lnTo>
                  <a:pt x="0" y="0"/>
                </a:lnTo>
                <a:lnTo>
                  <a:pt x="0" y="375437"/>
                </a:lnTo>
                <a:lnTo>
                  <a:pt x="4608004" y="375437"/>
                </a:lnTo>
                <a:lnTo>
                  <a:pt x="4608004" y="0"/>
                </a:lnTo>
                <a:close/>
              </a:path>
            </a:pathLst>
          </a:custGeom>
          <a:solidFill>
            <a:srgbClr val="2237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770" y="83027"/>
            <a:ext cx="3228340" cy="198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rgbClr val="F9F9F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7294" y="569883"/>
            <a:ext cx="3760470" cy="21659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22373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349813" y="3198815"/>
            <a:ext cx="196341" cy="1467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50" b="0" i="0">
                <a:solidFill>
                  <a:srgbClr val="22373A"/>
                </a:solidFill>
                <a:latin typeface="Arial"/>
                <a:cs typeface="Arial"/>
              </a:defRPr>
            </a:lvl1pPr>
          </a:lstStyle>
          <a:p>
            <a:pPr marL="9144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u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607960" cy="3455631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47294" y="1267805"/>
            <a:ext cx="2432050" cy="22185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1350" dirty="0">
                <a:solidFill>
                  <a:srgbClr val="22373A"/>
                </a:solidFill>
              </a:rPr>
              <a:t>Categorial D</a:t>
            </a:r>
            <a:r>
              <a:rPr sz="1350" spc="-20" dirty="0">
                <a:solidFill>
                  <a:srgbClr val="22373A"/>
                </a:solidFill>
              </a:rPr>
              <a:t>ata</a:t>
            </a:r>
            <a:endParaRPr sz="1350" dirty="0"/>
          </a:p>
        </p:txBody>
      </p:sp>
      <p:sp>
        <p:nvSpPr>
          <p:cNvPr id="6" name="object 6"/>
          <p:cNvSpPr/>
          <p:nvPr/>
        </p:nvSpPr>
        <p:spPr>
          <a:xfrm>
            <a:off x="359994" y="1732959"/>
            <a:ext cx="3888104" cy="5080"/>
          </a:xfrm>
          <a:custGeom>
            <a:avLst/>
            <a:gdLst/>
            <a:ahLst/>
            <a:cxnLst/>
            <a:rect l="l" t="t" r="r" b="b"/>
            <a:pathLst>
              <a:path w="3888104" h="5080">
                <a:moveTo>
                  <a:pt x="0" y="5060"/>
                </a:moveTo>
                <a:lnTo>
                  <a:pt x="0" y="0"/>
                </a:lnTo>
                <a:lnTo>
                  <a:pt x="3888051" y="0"/>
                </a:lnTo>
                <a:lnTo>
                  <a:pt x="3888051" y="5060"/>
                </a:lnTo>
                <a:lnTo>
                  <a:pt x="0" y="5060"/>
                </a:lnTo>
                <a:close/>
              </a:path>
            </a:pathLst>
          </a:custGeom>
          <a:solidFill>
            <a:srgbClr val="EB80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47294" y="2020131"/>
            <a:ext cx="3870325" cy="412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Slides</a:t>
            </a:r>
            <a:r>
              <a:rPr sz="850" spc="-1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2373A"/>
                </a:solidFill>
                <a:latin typeface="Arial"/>
                <a:cs typeface="Arial"/>
              </a:rPr>
              <a:t>developed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by</a:t>
            </a:r>
            <a:r>
              <a:rPr sz="850" spc="-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Mine</a:t>
            </a:r>
            <a:r>
              <a:rPr sz="850" spc="-1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spc="-235" dirty="0">
                <a:solidFill>
                  <a:srgbClr val="22373A"/>
                </a:solidFill>
                <a:latin typeface="Arial"/>
                <a:cs typeface="Arial"/>
              </a:rPr>
              <a:t>C¸</a:t>
            </a:r>
            <a:r>
              <a:rPr sz="850" spc="-7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2373A"/>
                </a:solidFill>
                <a:latin typeface="Arial"/>
                <a:cs typeface="Arial"/>
              </a:rPr>
              <a:t>etinkaya-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Rundel</a:t>
            </a:r>
            <a:r>
              <a:rPr sz="850" spc="-1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of</a:t>
            </a:r>
            <a:r>
              <a:rPr sz="850" spc="-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spc="-10" dirty="0" err="1">
                <a:solidFill>
                  <a:srgbClr val="22373A"/>
                </a:solidFill>
                <a:latin typeface="Arial"/>
                <a:cs typeface="Arial"/>
              </a:rPr>
              <a:t>OpenIntro</a:t>
            </a:r>
            <a:r>
              <a:rPr lang="en-US" sz="850" spc="-10" dirty="0">
                <a:solidFill>
                  <a:srgbClr val="22373A"/>
                </a:solidFill>
                <a:latin typeface="Arial"/>
                <a:cs typeface="Arial"/>
              </a:rPr>
              <a:t> and revised by Alemi</a:t>
            </a:r>
            <a:r>
              <a:rPr sz="850" spc="-10" dirty="0">
                <a:solidFill>
                  <a:srgbClr val="22373A"/>
                </a:solidFill>
                <a:latin typeface="Arial"/>
                <a:cs typeface="Arial"/>
              </a:rPr>
              <a:t>.</a:t>
            </a:r>
            <a:endParaRPr sz="850" dirty="0">
              <a:latin typeface="Arial"/>
              <a:cs typeface="Arial"/>
            </a:endParaRPr>
          </a:p>
          <a:p>
            <a:pPr marL="12700" marR="5080">
              <a:lnSpc>
                <a:spcPct val="106700"/>
              </a:lnSpc>
            </a:pP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The</a:t>
            </a:r>
            <a:r>
              <a:rPr sz="850" spc="-1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slides</a:t>
            </a:r>
            <a:r>
              <a:rPr sz="850" spc="-1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may</a:t>
            </a:r>
            <a:r>
              <a:rPr sz="850" spc="-1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be</a:t>
            </a:r>
            <a:r>
              <a:rPr sz="850" spc="-1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copied,</a:t>
            </a:r>
            <a:r>
              <a:rPr sz="850" spc="-1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edited,</a:t>
            </a:r>
            <a:r>
              <a:rPr sz="850" spc="-1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and/or</a:t>
            </a:r>
            <a:r>
              <a:rPr sz="850" spc="-1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shared</a:t>
            </a:r>
            <a:r>
              <a:rPr sz="850" spc="-1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via</a:t>
            </a:r>
            <a:r>
              <a:rPr sz="850" spc="-1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the</a:t>
            </a:r>
            <a:r>
              <a:rPr sz="850" spc="-1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4C4C4C"/>
                </a:solidFill>
                <a:latin typeface="Arial"/>
                <a:cs typeface="Arial"/>
                <a:hlinkClick r:id="rId3"/>
              </a:rPr>
              <a:t>CC</a:t>
            </a:r>
            <a:r>
              <a:rPr sz="850" spc="-15" dirty="0">
                <a:solidFill>
                  <a:srgbClr val="4C4C4C"/>
                </a:solidFill>
                <a:latin typeface="Arial"/>
                <a:cs typeface="Arial"/>
                <a:hlinkClick r:id="rId3"/>
              </a:rPr>
              <a:t> </a:t>
            </a:r>
            <a:r>
              <a:rPr sz="850" spc="-45" dirty="0">
                <a:solidFill>
                  <a:srgbClr val="4C4C4C"/>
                </a:solidFill>
                <a:latin typeface="Arial"/>
                <a:cs typeface="Arial"/>
                <a:hlinkClick r:id="rId3"/>
              </a:rPr>
              <a:t>BY-</a:t>
            </a:r>
            <a:r>
              <a:rPr sz="850" dirty="0">
                <a:solidFill>
                  <a:srgbClr val="4C4C4C"/>
                </a:solidFill>
                <a:latin typeface="Arial"/>
                <a:cs typeface="Arial"/>
                <a:hlinkClick r:id="rId3"/>
              </a:rPr>
              <a:t>SA</a:t>
            </a:r>
            <a:r>
              <a:rPr sz="850" spc="-15" dirty="0">
                <a:solidFill>
                  <a:srgbClr val="4C4C4C"/>
                </a:solidFill>
                <a:latin typeface="Arial"/>
                <a:cs typeface="Arial"/>
                <a:hlinkClick r:id="rId3"/>
              </a:rPr>
              <a:t> </a:t>
            </a:r>
            <a:r>
              <a:rPr sz="850" spc="-10" dirty="0">
                <a:solidFill>
                  <a:srgbClr val="4C4C4C"/>
                </a:solidFill>
                <a:latin typeface="Arial"/>
                <a:cs typeface="Arial"/>
                <a:hlinkClick r:id="rId3"/>
              </a:rPr>
              <a:t>license.</a:t>
            </a:r>
            <a:r>
              <a:rPr sz="850" spc="50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Some</a:t>
            </a:r>
            <a:r>
              <a:rPr sz="850" spc="-3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images</a:t>
            </a:r>
            <a:r>
              <a:rPr sz="850" spc="-3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may</a:t>
            </a:r>
            <a:r>
              <a:rPr sz="850" spc="-3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be</a:t>
            </a:r>
            <a:r>
              <a:rPr sz="850" spc="-3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included</a:t>
            </a:r>
            <a:r>
              <a:rPr sz="850" spc="-3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under</a:t>
            </a:r>
            <a:r>
              <a:rPr sz="850" spc="-3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fair</a:t>
            </a:r>
            <a:r>
              <a:rPr sz="850" spc="-2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use</a:t>
            </a:r>
            <a:r>
              <a:rPr sz="850" spc="-3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guidelines</a:t>
            </a:r>
            <a:r>
              <a:rPr sz="850" spc="-3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2373A"/>
                </a:solidFill>
                <a:latin typeface="Arial"/>
                <a:cs typeface="Arial"/>
              </a:rPr>
              <a:t>(educational</a:t>
            </a:r>
            <a:r>
              <a:rPr sz="850" spc="-3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2373A"/>
                </a:solidFill>
                <a:latin typeface="Arial"/>
                <a:cs typeface="Arial"/>
              </a:rPr>
              <a:t>purposes).</a:t>
            </a:r>
            <a:endParaRPr sz="85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Contingency</a:t>
            </a:r>
            <a:r>
              <a:rPr spc="185" dirty="0"/>
              <a:t> </a:t>
            </a:r>
            <a:r>
              <a:rPr spc="-10" dirty="0"/>
              <a:t>tables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55E62F-D03D-4570-9CB6-A76961925F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091" t="56515" r="14775"/>
          <a:stretch/>
        </p:blipFill>
        <p:spPr>
          <a:xfrm>
            <a:off x="323849" y="716279"/>
            <a:ext cx="3837123" cy="147129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Bar</a:t>
            </a:r>
            <a:r>
              <a:rPr spc="65" dirty="0"/>
              <a:t> </a:t>
            </a:r>
            <a:r>
              <a:rPr spc="-10" dirty="0"/>
              <a:t>plots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BD12E25E-F328-4F13-A9C3-637AD6898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" y="1120775"/>
            <a:ext cx="4336774" cy="129540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Bar</a:t>
            </a:r>
            <a:r>
              <a:rPr spc="65" dirty="0"/>
              <a:t> </a:t>
            </a:r>
            <a:r>
              <a:rPr spc="-10" dirty="0"/>
              <a:t>plots</a:t>
            </a:r>
          </a:p>
        </p:txBody>
      </p:sp>
      <p:sp>
        <p:nvSpPr>
          <p:cNvPr id="44" name="object 44"/>
          <p:cNvSpPr/>
          <p:nvPr/>
        </p:nvSpPr>
        <p:spPr>
          <a:xfrm>
            <a:off x="309181" y="2411018"/>
            <a:ext cx="3989704" cy="239395"/>
          </a:xfrm>
          <a:custGeom>
            <a:avLst/>
            <a:gdLst/>
            <a:ahLst/>
            <a:cxnLst/>
            <a:rect l="l" t="t" r="r" b="b"/>
            <a:pathLst>
              <a:path w="3989704" h="239394">
                <a:moveTo>
                  <a:pt x="3989654" y="44424"/>
                </a:moveTo>
                <a:lnTo>
                  <a:pt x="3988358" y="44424"/>
                </a:lnTo>
                <a:lnTo>
                  <a:pt x="3985653" y="31076"/>
                </a:lnTo>
                <a:lnTo>
                  <a:pt x="3974731" y="14922"/>
                </a:lnTo>
                <a:lnTo>
                  <a:pt x="3958577" y="4013"/>
                </a:lnTo>
                <a:lnTo>
                  <a:pt x="3938854" y="0"/>
                </a:lnTo>
                <a:lnTo>
                  <a:pt x="50812" y="0"/>
                </a:lnTo>
                <a:lnTo>
                  <a:pt x="31076" y="4013"/>
                </a:lnTo>
                <a:lnTo>
                  <a:pt x="14922" y="14922"/>
                </a:lnTo>
                <a:lnTo>
                  <a:pt x="4013" y="31076"/>
                </a:lnTo>
                <a:lnTo>
                  <a:pt x="1295" y="44424"/>
                </a:lnTo>
                <a:lnTo>
                  <a:pt x="0" y="44424"/>
                </a:lnTo>
                <a:lnTo>
                  <a:pt x="0" y="50800"/>
                </a:lnTo>
                <a:lnTo>
                  <a:pt x="0" y="82384"/>
                </a:lnTo>
                <a:lnTo>
                  <a:pt x="0" y="188328"/>
                </a:lnTo>
                <a:lnTo>
                  <a:pt x="4013" y="208064"/>
                </a:lnTo>
                <a:lnTo>
                  <a:pt x="14922" y="224218"/>
                </a:lnTo>
                <a:lnTo>
                  <a:pt x="31076" y="235127"/>
                </a:lnTo>
                <a:lnTo>
                  <a:pt x="50812" y="239141"/>
                </a:lnTo>
                <a:lnTo>
                  <a:pt x="3938854" y="239141"/>
                </a:lnTo>
                <a:lnTo>
                  <a:pt x="3958577" y="235127"/>
                </a:lnTo>
                <a:lnTo>
                  <a:pt x="3974731" y="224218"/>
                </a:lnTo>
                <a:lnTo>
                  <a:pt x="3985653" y="208064"/>
                </a:lnTo>
                <a:lnTo>
                  <a:pt x="3989654" y="188328"/>
                </a:lnTo>
                <a:lnTo>
                  <a:pt x="3989654" y="82384"/>
                </a:lnTo>
                <a:lnTo>
                  <a:pt x="3989654" y="50800"/>
                </a:lnTo>
                <a:lnTo>
                  <a:pt x="3989654" y="44424"/>
                </a:lnTo>
                <a:close/>
              </a:path>
            </a:pathLst>
          </a:custGeom>
          <a:solidFill>
            <a:srgbClr val="F9F9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74D90C2-D919-4F45-BCCC-9F9E31CCC816}"/>
              </a:ext>
            </a:extLst>
          </p:cNvPr>
          <p:cNvSpPr txBox="1"/>
          <p:nvPr/>
        </p:nvSpPr>
        <p:spPr>
          <a:xfrm>
            <a:off x="1152072" y="1269163"/>
            <a:ext cx="230414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1800" dirty="0">
                <a:solidFill>
                  <a:srgbClr val="3884B7"/>
                </a:solidFill>
                <a:latin typeface="Arial"/>
                <a:cs typeface="Arial"/>
              </a:rPr>
              <a:t>How</a:t>
            </a:r>
            <a:r>
              <a:rPr lang="en-US" sz="1800" spc="8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800" dirty="0">
                <a:solidFill>
                  <a:srgbClr val="3884B7"/>
                </a:solidFill>
                <a:latin typeface="Arial"/>
                <a:cs typeface="Arial"/>
              </a:rPr>
              <a:t>are</a:t>
            </a:r>
            <a:r>
              <a:rPr lang="en-US" sz="1800" spc="8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800" dirty="0">
                <a:solidFill>
                  <a:srgbClr val="3884B7"/>
                </a:solidFill>
                <a:latin typeface="Arial"/>
                <a:cs typeface="Arial"/>
              </a:rPr>
              <a:t>bar</a:t>
            </a:r>
            <a:r>
              <a:rPr lang="en-US" sz="1800" spc="8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800" dirty="0">
                <a:solidFill>
                  <a:srgbClr val="3884B7"/>
                </a:solidFill>
                <a:latin typeface="Arial"/>
                <a:cs typeface="Arial"/>
              </a:rPr>
              <a:t>plots</a:t>
            </a:r>
            <a:r>
              <a:rPr lang="en-US" sz="1800" spc="8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800" dirty="0">
                <a:solidFill>
                  <a:srgbClr val="3884B7"/>
                </a:solidFill>
                <a:latin typeface="Arial"/>
                <a:cs typeface="Arial"/>
              </a:rPr>
              <a:t>different</a:t>
            </a:r>
            <a:r>
              <a:rPr lang="en-US" sz="1800" spc="8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800" dirty="0">
                <a:solidFill>
                  <a:srgbClr val="3884B7"/>
                </a:solidFill>
                <a:latin typeface="Arial"/>
                <a:cs typeface="Arial"/>
              </a:rPr>
              <a:t>than</a:t>
            </a:r>
            <a:r>
              <a:rPr lang="en-US" sz="1800" spc="8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800" spc="-10" dirty="0">
                <a:solidFill>
                  <a:srgbClr val="3884B7"/>
                </a:solidFill>
                <a:latin typeface="Arial"/>
                <a:cs typeface="Arial"/>
              </a:rPr>
              <a:t>histograms?</a:t>
            </a:r>
            <a:endParaRPr lang="en-US" sz="18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Bar</a:t>
            </a:r>
            <a:r>
              <a:rPr spc="65" dirty="0"/>
              <a:t> </a:t>
            </a:r>
            <a:r>
              <a:rPr spc="-10" dirty="0"/>
              <a:t>plots</a:t>
            </a:r>
          </a:p>
        </p:txBody>
      </p:sp>
      <p:sp>
        <p:nvSpPr>
          <p:cNvPr id="44" name="object 44"/>
          <p:cNvSpPr/>
          <p:nvPr/>
        </p:nvSpPr>
        <p:spPr>
          <a:xfrm>
            <a:off x="306972" y="2403700"/>
            <a:ext cx="3989704" cy="239395"/>
          </a:xfrm>
          <a:custGeom>
            <a:avLst/>
            <a:gdLst/>
            <a:ahLst/>
            <a:cxnLst/>
            <a:rect l="l" t="t" r="r" b="b"/>
            <a:pathLst>
              <a:path w="3989704" h="239394">
                <a:moveTo>
                  <a:pt x="3989654" y="44424"/>
                </a:moveTo>
                <a:lnTo>
                  <a:pt x="3988358" y="44424"/>
                </a:lnTo>
                <a:lnTo>
                  <a:pt x="3985653" y="31076"/>
                </a:lnTo>
                <a:lnTo>
                  <a:pt x="3974731" y="14922"/>
                </a:lnTo>
                <a:lnTo>
                  <a:pt x="3958577" y="4013"/>
                </a:lnTo>
                <a:lnTo>
                  <a:pt x="3938854" y="0"/>
                </a:lnTo>
                <a:lnTo>
                  <a:pt x="50812" y="0"/>
                </a:lnTo>
                <a:lnTo>
                  <a:pt x="31076" y="4013"/>
                </a:lnTo>
                <a:lnTo>
                  <a:pt x="14922" y="14922"/>
                </a:lnTo>
                <a:lnTo>
                  <a:pt x="4013" y="31076"/>
                </a:lnTo>
                <a:lnTo>
                  <a:pt x="1295" y="44424"/>
                </a:lnTo>
                <a:lnTo>
                  <a:pt x="0" y="44424"/>
                </a:lnTo>
                <a:lnTo>
                  <a:pt x="0" y="50800"/>
                </a:lnTo>
                <a:lnTo>
                  <a:pt x="0" y="82384"/>
                </a:lnTo>
                <a:lnTo>
                  <a:pt x="0" y="188328"/>
                </a:lnTo>
                <a:lnTo>
                  <a:pt x="4013" y="208064"/>
                </a:lnTo>
                <a:lnTo>
                  <a:pt x="14922" y="224218"/>
                </a:lnTo>
                <a:lnTo>
                  <a:pt x="31076" y="235127"/>
                </a:lnTo>
                <a:lnTo>
                  <a:pt x="50812" y="239141"/>
                </a:lnTo>
                <a:lnTo>
                  <a:pt x="3938854" y="239141"/>
                </a:lnTo>
                <a:lnTo>
                  <a:pt x="3958577" y="235127"/>
                </a:lnTo>
                <a:lnTo>
                  <a:pt x="3974731" y="224218"/>
                </a:lnTo>
                <a:lnTo>
                  <a:pt x="3985653" y="208064"/>
                </a:lnTo>
                <a:lnTo>
                  <a:pt x="3989654" y="188328"/>
                </a:lnTo>
                <a:lnTo>
                  <a:pt x="3989654" y="82384"/>
                </a:lnTo>
                <a:lnTo>
                  <a:pt x="3989654" y="50800"/>
                </a:lnTo>
                <a:lnTo>
                  <a:pt x="3989654" y="44424"/>
                </a:lnTo>
                <a:close/>
              </a:path>
            </a:pathLst>
          </a:custGeom>
          <a:solidFill>
            <a:srgbClr val="F9F9F9"/>
          </a:solidFill>
        </p:spPr>
        <p:txBody>
          <a:bodyPr wrap="square" lIns="0" tIns="0" rIns="0" bIns="0" rtlCol="0"/>
          <a:lstStyle/>
          <a:p>
            <a:pPr>
              <a:lnSpc>
                <a:spcPct val="100000"/>
              </a:lnSpc>
              <a:spcBef>
                <a:spcPts val="265"/>
              </a:spcBef>
            </a:pPr>
            <a:r>
              <a:rPr lang="en-US" sz="1800" i="1" dirty="0">
                <a:solidFill>
                  <a:srgbClr val="22373A"/>
                </a:solidFill>
                <a:latin typeface="Arial"/>
                <a:cs typeface="Arial"/>
              </a:rPr>
              <a:t>Bar</a:t>
            </a:r>
            <a:r>
              <a:rPr lang="en-US" sz="18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800" i="1" dirty="0">
                <a:solidFill>
                  <a:srgbClr val="22373A"/>
                </a:solidFill>
                <a:latin typeface="Arial"/>
                <a:cs typeface="Arial"/>
              </a:rPr>
              <a:t>plots</a:t>
            </a:r>
            <a:r>
              <a:rPr lang="en-US" sz="18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800" i="1" dirty="0">
                <a:solidFill>
                  <a:srgbClr val="22373A"/>
                </a:solidFill>
                <a:latin typeface="Arial"/>
                <a:cs typeface="Arial"/>
              </a:rPr>
              <a:t>display</a:t>
            </a:r>
            <a:r>
              <a:rPr lang="en-US" sz="18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800" i="1" dirty="0">
                <a:solidFill>
                  <a:srgbClr val="22373A"/>
                </a:solidFill>
                <a:latin typeface="Arial"/>
                <a:cs typeface="Arial"/>
              </a:rPr>
              <a:t>categorical</a:t>
            </a:r>
            <a:r>
              <a:rPr lang="en-US" sz="1800" i="1" spc="5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800" i="1" dirty="0">
                <a:solidFill>
                  <a:srgbClr val="22373A"/>
                </a:solidFill>
                <a:latin typeface="Arial"/>
                <a:cs typeface="Arial"/>
              </a:rPr>
              <a:t>variables,</a:t>
            </a:r>
            <a:r>
              <a:rPr lang="en-US" sz="18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800" i="1" dirty="0">
                <a:solidFill>
                  <a:srgbClr val="22373A"/>
                </a:solidFill>
                <a:latin typeface="Arial"/>
                <a:cs typeface="Arial"/>
              </a:rPr>
              <a:t>histograms</a:t>
            </a:r>
            <a:r>
              <a:rPr lang="en-US" sz="18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800" i="1" dirty="0">
                <a:solidFill>
                  <a:srgbClr val="22373A"/>
                </a:solidFill>
                <a:latin typeface="Arial"/>
                <a:cs typeface="Arial"/>
              </a:rPr>
              <a:t>are</a:t>
            </a:r>
            <a:r>
              <a:rPr lang="en-US" sz="1800" i="1" spc="5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800" i="1" dirty="0">
                <a:solidFill>
                  <a:srgbClr val="22373A"/>
                </a:solidFill>
                <a:latin typeface="Arial"/>
                <a:cs typeface="Arial"/>
              </a:rPr>
              <a:t>used</a:t>
            </a:r>
            <a:r>
              <a:rPr lang="en-US" sz="18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800" i="1" dirty="0">
                <a:solidFill>
                  <a:srgbClr val="22373A"/>
                </a:solidFill>
                <a:latin typeface="Arial"/>
                <a:cs typeface="Arial"/>
              </a:rPr>
              <a:t>for</a:t>
            </a:r>
            <a:r>
              <a:rPr lang="en-US" sz="1800" i="1" spc="50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800" i="1" dirty="0">
                <a:solidFill>
                  <a:srgbClr val="22373A"/>
                </a:solidFill>
                <a:latin typeface="Arial"/>
                <a:cs typeface="Arial"/>
              </a:rPr>
              <a:t>numerical</a:t>
            </a:r>
            <a:r>
              <a:rPr lang="en-US" sz="1800" i="1" spc="5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r>
              <a:rPr lang="en-US" sz="1800" i="1" dirty="0">
                <a:solidFill>
                  <a:srgbClr val="22373A"/>
                </a:solidFill>
                <a:latin typeface="Arial"/>
                <a:cs typeface="Arial"/>
              </a:rPr>
              <a:t>variables.</a:t>
            </a:r>
            <a:r>
              <a:rPr lang="en-US" sz="1800" i="1" spc="95" dirty="0">
                <a:solidFill>
                  <a:srgbClr val="22373A"/>
                </a:solidFill>
                <a:latin typeface="Arial"/>
                <a:cs typeface="Arial"/>
              </a:rPr>
              <a:t> </a:t>
            </a:r>
            <a:endParaRPr lang="en-US" sz="800" dirty="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375213" y="3194296"/>
            <a:ext cx="132715" cy="140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50" spc="-25" dirty="0">
                <a:solidFill>
                  <a:srgbClr val="22373A"/>
                </a:solidFill>
                <a:latin typeface="Arial"/>
                <a:cs typeface="Arial"/>
              </a:rPr>
              <a:t>34</a:t>
            </a:r>
            <a:endParaRPr sz="750">
              <a:latin typeface="Arial"/>
              <a:cs typeface="Arial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B351734-45E9-4531-9B17-EEA00F90D076}"/>
              </a:ext>
            </a:extLst>
          </p:cNvPr>
          <p:cNvSpPr txBox="1"/>
          <p:nvPr/>
        </p:nvSpPr>
        <p:spPr>
          <a:xfrm>
            <a:off x="1152072" y="1269163"/>
            <a:ext cx="230414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1800" dirty="0">
                <a:solidFill>
                  <a:srgbClr val="3884B7"/>
                </a:solidFill>
                <a:latin typeface="Arial"/>
                <a:cs typeface="Arial"/>
              </a:rPr>
              <a:t>How</a:t>
            </a:r>
            <a:r>
              <a:rPr lang="en-US" sz="1800" spc="8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800" dirty="0">
                <a:solidFill>
                  <a:srgbClr val="3884B7"/>
                </a:solidFill>
                <a:latin typeface="Arial"/>
                <a:cs typeface="Arial"/>
              </a:rPr>
              <a:t>are</a:t>
            </a:r>
            <a:r>
              <a:rPr lang="en-US" sz="1800" spc="8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800" dirty="0">
                <a:solidFill>
                  <a:srgbClr val="3884B7"/>
                </a:solidFill>
                <a:latin typeface="Arial"/>
                <a:cs typeface="Arial"/>
              </a:rPr>
              <a:t>bar</a:t>
            </a:r>
            <a:r>
              <a:rPr lang="en-US" sz="1800" spc="8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800" dirty="0">
                <a:solidFill>
                  <a:srgbClr val="3884B7"/>
                </a:solidFill>
                <a:latin typeface="Arial"/>
                <a:cs typeface="Arial"/>
              </a:rPr>
              <a:t>plots</a:t>
            </a:r>
            <a:r>
              <a:rPr lang="en-US" sz="1800" spc="8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800" dirty="0">
                <a:solidFill>
                  <a:srgbClr val="3884B7"/>
                </a:solidFill>
                <a:latin typeface="Arial"/>
                <a:cs typeface="Arial"/>
              </a:rPr>
              <a:t>different</a:t>
            </a:r>
            <a:r>
              <a:rPr lang="en-US" sz="1800" spc="8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800" dirty="0">
                <a:solidFill>
                  <a:srgbClr val="3884B7"/>
                </a:solidFill>
                <a:latin typeface="Arial"/>
                <a:cs typeface="Arial"/>
              </a:rPr>
              <a:t>than</a:t>
            </a:r>
            <a:r>
              <a:rPr lang="en-US" sz="1800" spc="80" dirty="0">
                <a:solidFill>
                  <a:srgbClr val="3884B7"/>
                </a:solidFill>
                <a:latin typeface="Arial"/>
                <a:cs typeface="Arial"/>
              </a:rPr>
              <a:t> </a:t>
            </a:r>
            <a:r>
              <a:rPr lang="en-US" sz="1800" spc="-10" dirty="0">
                <a:solidFill>
                  <a:srgbClr val="3884B7"/>
                </a:solidFill>
                <a:latin typeface="Arial"/>
                <a:cs typeface="Arial"/>
              </a:rPr>
              <a:t>histograms?</a:t>
            </a:r>
            <a:endParaRPr lang="en-US" sz="18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Choosing</a:t>
            </a:r>
            <a:r>
              <a:rPr spc="110" dirty="0"/>
              <a:t> </a:t>
            </a:r>
            <a:r>
              <a:rPr dirty="0"/>
              <a:t>the</a:t>
            </a:r>
            <a:r>
              <a:rPr spc="114" dirty="0"/>
              <a:t> </a:t>
            </a:r>
            <a:r>
              <a:rPr dirty="0"/>
              <a:t>appropriate</a:t>
            </a:r>
            <a:r>
              <a:rPr spc="110" dirty="0"/>
              <a:t> </a:t>
            </a:r>
            <a:r>
              <a:rPr spc="-10" dirty="0"/>
              <a:t>proportion</a:t>
            </a:r>
          </a:p>
        </p:txBody>
      </p:sp>
      <p:sp>
        <p:nvSpPr>
          <p:cNvPr id="3" name="object 3"/>
          <p:cNvSpPr/>
          <p:nvPr/>
        </p:nvSpPr>
        <p:spPr>
          <a:xfrm>
            <a:off x="309181" y="436410"/>
            <a:ext cx="3989704" cy="434975"/>
          </a:xfrm>
          <a:custGeom>
            <a:avLst/>
            <a:gdLst/>
            <a:ahLst/>
            <a:cxnLst/>
            <a:rect l="l" t="t" r="r" b="b"/>
            <a:pathLst>
              <a:path w="3989704" h="434975">
                <a:moveTo>
                  <a:pt x="3989654" y="44437"/>
                </a:moveTo>
                <a:lnTo>
                  <a:pt x="3988358" y="44437"/>
                </a:lnTo>
                <a:lnTo>
                  <a:pt x="3985653" y="31076"/>
                </a:lnTo>
                <a:lnTo>
                  <a:pt x="3974731" y="14922"/>
                </a:lnTo>
                <a:lnTo>
                  <a:pt x="3958577" y="4013"/>
                </a:lnTo>
                <a:lnTo>
                  <a:pt x="3938854" y="0"/>
                </a:lnTo>
                <a:lnTo>
                  <a:pt x="50812" y="0"/>
                </a:lnTo>
                <a:lnTo>
                  <a:pt x="31076" y="4013"/>
                </a:lnTo>
                <a:lnTo>
                  <a:pt x="14922" y="14922"/>
                </a:lnTo>
                <a:lnTo>
                  <a:pt x="4013" y="31076"/>
                </a:lnTo>
                <a:lnTo>
                  <a:pt x="1282" y="44437"/>
                </a:lnTo>
                <a:lnTo>
                  <a:pt x="0" y="44437"/>
                </a:lnTo>
                <a:lnTo>
                  <a:pt x="0" y="50800"/>
                </a:lnTo>
                <a:lnTo>
                  <a:pt x="0" y="82384"/>
                </a:lnTo>
                <a:lnTo>
                  <a:pt x="0" y="384048"/>
                </a:lnTo>
                <a:lnTo>
                  <a:pt x="4013" y="403783"/>
                </a:lnTo>
                <a:lnTo>
                  <a:pt x="14922" y="419938"/>
                </a:lnTo>
                <a:lnTo>
                  <a:pt x="31076" y="430847"/>
                </a:lnTo>
                <a:lnTo>
                  <a:pt x="50812" y="434860"/>
                </a:lnTo>
                <a:lnTo>
                  <a:pt x="3938854" y="434860"/>
                </a:lnTo>
                <a:lnTo>
                  <a:pt x="3958577" y="430847"/>
                </a:lnTo>
                <a:lnTo>
                  <a:pt x="3974731" y="419938"/>
                </a:lnTo>
                <a:lnTo>
                  <a:pt x="3985653" y="403783"/>
                </a:lnTo>
                <a:lnTo>
                  <a:pt x="3989654" y="384048"/>
                </a:lnTo>
                <a:lnTo>
                  <a:pt x="3989654" y="82384"/>
                </a:lnTo>
                <a:lnTo>
                  <a:pt x="3989654" y="50800"/>
                </a:lnTo>
                <a:lnTo>
                  <a:pt x="3989654" y="44437"/>
                </a:lnTo>
                <a:close/>
              </a:path>
            </a:pathLst>
          </a:custGeom>
          <a:solidFill>
            <a:srgbClr val="F9F9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375213" y="3198815"/>
            <a:ext cx="132715" cy="1447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750" spc="-25" dirty="0">
                <a:solidFill>
                  <a:srgbClr val="22373A"/>
                </a:solidFill>
                <a:latin typeface="Arial"/>
                <a:cs typeface="Arial"/>
              </a:rPr>
              <a:t>35</a:t>
            </a:r>
            <a:endParaRPr sz="7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2450" y="2840825"/>
            <a:ext cx="3331210" cy="17120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10" dirty="0">
                <a:solidFill>
                  <a:srgbClr val="22373A"/>
                </a:solidFill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6CA2CE7-19BF-4106-A3B0-ACDF90D074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091" t="56515" r="14775"/>
          <a:stretch/>
        </p:blipFill>
        <p:spPr>
          <a:xfrm>
            <a:off x="331860" y="867303"/>
            <a:ext cx="3837123" cy="147129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Choosing</a:t>
            </a:r>
            <a:r>
              <a:rPr spc="110" dirty="0"/>
              <a:t> </a:t>
            </a:r>
            <a:r>
              <a:rPr dirty="0"/>
              <a:t>the</a:t>
            </a:r>
            <a:r>
              <a:rPr spc="114" dirty="0"/>
              <a:t> </a:t>
            </a:r>
            <a:r>
              <a:rPr dirty="0"/>
              <a:t>appropriate</a:t>
            </a:r>
            <a:r>
              <a:rPr spc="110" dirty="0"/>
              <a:t> </a:t>
            </a:r>
            <a:r>
              <a:rPr spc="-10" dirty="0"/>
              <a:t>proportion</a:t>
            </a:r>
          </a:p>
        </p:txBody>
      </p:sp>
      <p:sp>
        <p:nvSpPr>
          <p:cNvPr id="3" name="object 3"/>
          <p:cNvSpPr/>
          <p:nvPr/>
        </p:nvSpPr>
        <p:spPr>
          <a:xfrm>
            <a:off x="309181" y="436410"/>
            <a:ext cx="3989704" cy="434975"/>
          </a:xfrm>
          <a:custGeom>
            <a:avLst/>
            <a:gdLst/>
            <a:ahLst/>
            <a:cxnLst/>
            <a:rect l="l" t="t" r="r" b="b"/>
            <a:pathLst>
              <a:path w="3989704" h="434975">
                <a:moveTo>
                  <a:pt x="3989654" y="44437"/>
                </a:moveTo>
                <a:lnTo>
                  <a:pt x="3988358" y="44437"/>
                </a:lnTo>
                <a:lnTo>
                  <a:pt x="3985653" y="31076"/>
                </a:lnTo>
                <a:lnTo>
                  <a:pt x="3974731" y="14922"/>
                </a:lnTo>
                <a:lnTo>
                  <a:pt x="3958577" y="4013"/>
                </a:lnTo>
                <a:lnTo>
                  <a:pt x="3938854" y="0"/>
                </a:lnTo>
                <a:lnTo>
                  <a:pt x="50812" y="0"/>
                </a:lnTo>
                <a:lnTo>
                  <a:pt x="31076" y="4013"/>
                </a:lnTo>
                <a:lnTo>
                  <a:pt x="14922" y="14922"/>
                </a:lnTo>
                <a:lnTo>
                  <a:pt x="4013" y="31076"/>
                </a:lnTo>
                <a:lnTo>
                  <a:pt x="1282" y="44437"/>
                </a:lnTo>
                <a:lnTo>
                  <a:pt x="0" y="44437"/>
                </a:lnTo>
                <a:lnTo>
                  <a:pt x="0" y="50800"/>
                </a:lnTo>
                <a:lnTo>
                  <a:pt x="0" y="82384"/>
                </a:lnTo>
                <a:lnTo>
                  <a:pt x="0" y="384048"/>
                </a:lnTo>
                <a:lnTo>
                  <a:pt x="4013" y="403783"/>
                </a:lnTo>
                <a:lnTo>
                  <a:pt x="14922" y="419938"/>
                </a:lnTo>
                <a:lnTo>
                  <a:pt x="31076" y="430847"/>
                </a:lnTo>
                <a:lnTo>
                  <a:pt x="50812" y="434860"/>
                </a:lnTo>
                <a:lnTo>
                  <a:pt x="3938854" y="434860"/>
                </a:lnTo>
                <a:lnTo>
                  <a:pt x="3958577" y="430847"/>
                </a:lnTo>
                <a:lnTo>
                  <a:pt x="3974731" y="419938"/>
                </a:lnTo>
                <a:lnTo>
                  <a:pt x="3985653" y="403783"/>
                </a:lnTo>
                <a:lnTo>
                  <a:pt x="3989654" y="384048"/>
                </a:lnTo>
                <a:lnTo>
                  <a:pt x="3989654" y="82384"/>
                </a:lnTo>
                <a:lnTo>
                  <a:pt x="3989654" y="50800"/>
                </a:lnTo>
                <a:lnTo>
                  <a:pt x="3989654" y="44437"/>
                </a:lnTo>
                <a:close/>
              </a:path>
            </a:pathLst>
          </a:custGeom>
          <a:solidFill>
            <a:srgbClr val="F9F9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52450" y="2840825"/>
            <a:ext cx="3331210" cy="17120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10" dirty="0">
                <a:solidFill>
                  <a:srgbClr val="22373A"/>
                </a:solidFill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6CA2CE7-19BF-4106-A3B0-ACDF90D074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091" t="56515" r="14775"/>
          <a:stretch/>
        </p:blipFill>
        <p:spPr>
          <a:xfrm>
            <a:off x="385471" y="574742"/>
            <a:ext cx="3837123" cy="147129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984D9B3-FAE6-408A-A220-83E7F0D6D332}"/>
              </a:ext>
            </a:extLst>
          </p:cNvPr>
          <p:cNvSpPr txBox="1"/>
          <p:nvPr/>
        </p:nvSpPr>
        <p:spPr>
          <a:xfrm>
            <a:off x="224942" y="2500304"/>
            <a:ext cx="43851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en-US" sz="1400" spc="7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Adults</a:t>
            </a:r>
            <a:r>
              <a:rPr lang="en-US" sz="1400" spc="7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US" sz="1400" spc="7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survived:</a:t>
            </a:r>
            <a:r>
              <a:rPr lang="en-US" sz="1400" spc="15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654</a:t>
            </a:r>
            <a:r>
              <a:rPr lang="en-US" sz="1400" spc="75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400" spc="7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2092</a:t>
            </a:r>
            <a:r>
              <a:rPr lang="en-US" sz="1400" spc="7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9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≈</a:t>
            </a:r>
            <a:r>
              <a:rPr lang="en-US" sz="1400" spc="75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-2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0.31</a:t>
            </a:r>
          </a:p>
          <a:p>
            <a:pPr algn="ctr"/>
            <a:r>
              <a:rPr lang="en-US" sz="140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en-US" sz="1400" spc="65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en-US" sz="1400" spc="65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US" sz="1400" spc="65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survived:</a:t>
            </a:r>
            <a:r>
              <a:rPr lang="en-US" sz="1400" spc="145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r>
              <a:rPr lang="en-US" sz="1400" spc="65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400" spc="7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109</a:t>
            </a:r>
            <a:r>
              <a:rPr lang="en-US" sz="1400" spc="65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9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≈</a:t>
            </a:r>
            <a:r>
              <a:rPr lang="en-US" sz="1400" spc="7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-20" dirty="0">
                <a:solidFill>
                  <a:srgbClr val="2237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0.52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710232"/>
      </p:ext>
    </p:extLst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770" y="83027"/>
            <a:ext cx="3228340" cy="1865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dirty="0"/>
              <a:t>Practice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309181" y="436410"/>
            <a:ext cx="3989704" cy="408305"/>
          </a:xfrm>
          <a:custGeom>
            <a:avLst/>
            <a:gdLst/>
            <a:ahLst/>
            <a:cxnLst/>
            <a:rect l="l" t="t" r="r" b="b"/>
            <a:pathLst>
              <a:path w="3989704" h="408305">
                <a:moveTo>
                  <a:pt x="3989654" y="44424"/>
                </a:moveTo>
                <a:lnTo>
                  <a:pt x="3988358" y="44424"/>
                </a:lnTo>
                <a:lnTo>
                  <a:pt x="3985653" y="31076"/>
                </a:lnTo>
                <a:lnTo>
                  <a:pt x="3974731" y="14922"/>
                </a:lnTo>
                <a:lnTo>
                  <a:pt x="3958577" y="4013"/>
                </a:lnTo>
                <a:lnTo>
                  <a:pt x="3938854" y="0"/>
                </a:lnTo>
                <a:lnTo>
                  <a:pt x="50812" y="0"/>
                </a:lnTo>
                <a:lnTo>
                  <a:pt x="31076" y="4013"/>
                </a:lnTo>
                <a:lnTo>
                  <a:pt x="14922" y="14922"/>
                </a:lnTo>
                <a:lnTo>
                  <a:pt x="4013" y="31076"/>
                </a:lnTo>
                <a:lnTo>
                  <a:pt x="1295" y="44424"/>
                </a:lnTo>
                <a:lnTo>
                  <a:pt x="0" y="44424"/>
                </a:lnTo>
                <a:lnTo>
                  <a:pt x="0" y="50800"/>
                </a:lnTo>
                <a:lnTo>
                  <a:pt x="0" y="82384"/>
                </a:lnTo>
                <a:lnTo>
                  <a:pt x="0" y="357124"/>
                </a:lnTo>
                <a:lnTo>
                  <a:pt x="4013" y="376859"/>
                </a:lnTo>
                <a:lnTo>
                  <a:pt x="14922" y="393014"/>
                </a:lnTo>
                <a:lnTo>
                  <a:pt x="31076" y="403923"/>
                </a:lnTo>
                <a:lnTo>
                  <a:pt x="50812" y="407936"/>
                </a:lnTo>
                <a:lnTo>
                  <a:pt x="3938854" y="407936"/>
                </a:lnTo>
                <a:lnTo>
                  <a:pt x="3958577" y="403923"/>
                </a:lnTo>
                <a:lnTo>
                  <a:pt x="3974731" y="393014"/>
                </a:lnTo>
                <a:lnTo>
                  <a:pt x="3985653" y="376859"/>
                </a:lnTo>
                <a:lnTo>
                  <a:pt x="3989654" y="357124"/>
                </a:lnTo>
                <a:lnTo>
                  <a:pt x="3989654" y="82384"/>
                </a:lnTo>
                <a:lnTo>
                  <a:pt x="3989654" y="50800"/>
                </a:lnTo>
                <a:lnTo>
                  <a:pt x="3989654" y="44424"/>
                </a:lnTo>
                <a:close/>
              </a:path>
            </a:pathLst>
          </a:custGeom>
          <a:solidFill>
            <a:srgbClr val="F9F9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62790" y="2534243"/>
            <a:ext cx="2298700" cy="26034"/>
          </a:xfrm>
          <a:custGeom>
            <a:avLst/>
            <a:gdLst/>
            <a:ahLst/>
            <a:cxnLst/>
            <a:rect l="l" t="t" r="r" b="b"/>
            <a:pathLst>
              <a:path w="2298700" h="26035">
                <a:moveTo>
                  <a:pt x="0" y="0"/>
                </a:moveTo>
                <a:lnTo>
                  <a:pt x="2298572" y="0"/>
                </a:lnTo>
              </a:path>
              <a:path w="2298700" h="26035">
                <a:moveTo>
                  <a:pt x="0" y="0"/>
                </a:moveTo>
                <a:lnTo>
                  <a:pt x="0" y="25921"/>
                </a:lnTo>
              </a:path>
              <a:path w="2298700" h="26035">
                <a:moveTo>
                  <a:pt x="766170" y="0"/>
                </a:moveTo>
                <a:lnTo>
                  <a:pt x="766170" y="25921"/>
                </a:lnTo>
              </a:path>
              <a:path w="2298700" h="26035">
                <a:moveTo>
                  <a:pt x="1532401" y="0"/>
                </a:moveTo>
                <a:lnTo>
                  <a:pt x="1532401" y="25921"/>
                </a:lnTo>
              </a:path>
              <a:path w="2298700" h="26035">
                <a:moveTo>
                  <a:pt x="2298572" y="0"/>
                </a:moveTo>
                <a:lnTo>
                  <a:pt x="2298572" y="25921"/>
                </a:lnTo>
              </a:path>
            </a:pathLst>
          </a:custGeom>
          <a:ln w="45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49682" y="2548184"/>
            <a:ext cx="426720" cy="133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10" dirty="0">
                <a:latin typeface="Arial"/>
                <a:cs typeface="Arial"/>
              </a:rPr>
              <a:t>First−year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3692" y="2548184"/>
            <a:ext cx="490855" cy="133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10" dirty="0">
                <a:latin typeface="Arial"/>
                <a:cs typeface="Arial"/>
              </a:rPr>
              <a:t>Sophomore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60807" y="2548184"/>
            <a:ext cx="269240" cy="133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10" dirty="0">
                <a:latin typeface="Arial"/>
                <a:cs typeface="Arial"/>
              </a:rPr>
              <a:t>Junior</a:t>
            </a:r>
            <a:endParaRPr sz="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18578" y="2548184"/>
            <a:ext cx="285750" cy="133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10" dirty="0">
                <a:latin typeface="Arial"/>
                <a:cs typeface="Arial"/>
              </a:rPr>
              <a:t>Senior</a:t>
            </a:r>
            <a:endParaRPr sz="7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3283" y="1161388"/>
            <a:ext cx="26034" cy="1320165"/>
          </a:xfrm>
          <a:custGeom>
            <a:avLst/>
            <a:gdLst/>
            <a:ahLst/>
            <a:cxnLst/>
            <a:rect l="l" t="t" r="r" b="b"/>
            <a:pathLst>
              <a:path w="26034" h="1320164">
                <a:moveTo>
                  <a:pt x="25921" y="1320053"/>
                </a:moveTo>
                <a:lnTo>
                  <a:pt x="25921" y="0"/>
                </a:lnTo>
              </a:path>
              <a:path w="26034" h="1320164">
                <a:moveTo>
                  <a:pt x="25921" y="1320053"/>
                </a:moveTo>
                <a:lnTo>
                  <a:pt x="0" y="1320053"/>
                </a:lnTo>
              </a:path>
              <a:path w="26034" h="1320164">
                <a:moveTo>
                  <a:pt x="25921" y="990039"/>
                </a:moveTo>
                <a:lnTo>
                  <a:pt x="0" y="990039"/>
                </a:lnTo>
              </a:path>
              <a:path w="26034" h="1320164">
                <a:moveTo>
                  <a:pt x="25921" y="660026"/>
                </a:moveTo>
                <a:lnTo>
                  <a:pt x="0" y="660026"/>
                </a:lnTo>
              </a:path>
              <a:path w="26034" h="1320164">
                <a:moveTo>
                  <a:pt x="25921" y="330013"/>
                </a:moveTo>
                <a:lnTo>
                  <a:pt x="0" y="330013"/>
                </a:lnTo>
              </a:path>
              <a:path w="26034" h="1320164">
                <a:moveTo>
                  <a:pt x="25921" y="0"/>
                </a:moveTo>
                <a:lnTo>
                  <a:pt x="0" y="0"/>
                </a:lnTo>
              </a:path>
            </a:pathLst>
          </a:custGeom>
          <a:ln w="45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08940" y="2411019"/>
            <a:ext cx="75565" cy="133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50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8940" y="1750992"/>
            <a:ext cx="75565" cy="463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50" dirty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0"/>
              </a:spcBef>
            </a:pP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700" spc="-50" dirty="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8940" y="1420979"/>
            <a:ext cx="75565" cy="133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50" dirty="0">
                <a:latin typeface="Arial"/>
                <a:cs typeface="Arial"/>
              </a:rPr>
              <a:t>6</a:t>
            </a:r>
            <a:endParaRPr sz="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8940" y="1090965"/>
            <a:ext cx="75565" cy="133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50" dirty="0">
                <a:latin typeface="Arial"/>
                <a:cs typeface="Arial"/>
              </a:rPr>
              <a:t>8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005170" y="1489151"/>
            <a:ext cx="515620" cy="995044"/>
            <a:chOff x="1005170" y="1489151"/>
            <a:chExt cx="515620" cy="995044"/>
          </a:xfrm>
        </p:grpSpPr>
        <p:sp>
          <p:nvSpPr>
            <p:cNvPr id="16" name="object 16"/>
            <p:cNvSpPr/>
            <p:nvPr/>
          </p:nvSpPr>
          <p:spPr>
            <a:xfrm>
              <a:off x="1007420" y="1986421"/>
              <a:ext cx="511175" cy="330200"/>
            </a:xfrm>
            <a:custGeom>
              <a:avLst/>
              <a:gdLst/>
              <a:ahLst/>
              <a:cxnLst/>
              <a:rect l="l" t="t" r="r" b="b"/>
              <a:pathLst>
                <a:path w="511175" h="330200">
                  <a:moveTo>
                    <a:pt x="0" y="330013"/>
                  </a:moveTo>
                  <a:lnTo>
                    <a:pt x="510800" y="330013"/>
                  </a:lnTo>
                  <a:lnTo>
                    <a:pt x="510800" y="0"/>
                  </a:lnTo>
                  <a:lnTo>
                    <a:pt x="0" y="0"/>
                  </a:lnTo>
                  <a:lnTo>
                    <a:pt x="0" y="330013"/>
                  </a:lnTo>
                  <a:close/>
                </a:path>
              </a:pathLst>
            </a:custGeom>
            <a:ln w="4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07420" y="2151428"/>
              <a:ext cx="511175" cy="0"/>
            </a:xfrm>
            <a:custGeom>
              <a:avLst/>
              <a:gdLst/>
              <a:ahLst/>
              <a:cxnLst/>
              <a:rect l="l" t="t" r="r" b="b"/>
              <a:pathLst>
                <a:path w="511175">
                  <a:moveTo>
                    <a:pt x="0" y="0"/>
                  </a:moveTo>
                  <a:lnTo>
                    <a:pt x="510800" y="0"/>
                  </a:lnTo>
                </a:path>
              </a:pathLst>
            </a:custGeom>
            <a:ln w="9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07420" y="1491401"/>
              <a:ext cx="511175" cy="990600"/>
            </a:xfrm>
            <a:custGeom>
              <a:avLst/>
              <a:gdLst/>
              <a:ahLst/>
              <a:cxnLst/>
              <a:rect l="l" t="t" r="r" b="b"/>
              <a:pathLst>
                <a:path w="511175" h="990600">
                  <a:moveTo>
                    <a:pt x="255370" y="990039"/>
                  </a:moveTo>
                  <a:lnTo>
                    <a:pt x="255370" y="825033"/>
                  </a:lnTo>
                </a:path>
                <a:path w="511175" h="990600">
                  <a:moveTo>
                    <a:pt x="0" y="990039"/>
                  </a:moveTo>
                  <a:lnTo>
                    <a:pt x="510800" y="990039"/>
                  </a:lnTo>
                </a:path>
                <a:path w="511175" h="990600">
                  <a:moveTo>
                    <a:pt x="255370" y="0"/>
                  </a:moveTo>
                  <a:lnTo>
                    <a:pt x="255370" y="495019"/>
                  </a:lnTo>
                </a:path>
                <a:path w="511175" h="990600">
                  <a:moveTo>
                    <a:pt x="0" y="0"/>
                  </a:moveTo>
                  <a:lnTo>
                    <a:pt x="510800" y="0"/>
                  </a:lnTo>
                </a:path>
              </a:pathLst>
            </a:custGeom>
            <a:ln w="4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771341" y="1819164"/>
            <a:ext cx="515620" cy="499745"/>
            <a:chOff x="1771341" y="1819164"/>
            <a:chExt cx="515620" cy="499745"/>
          </a:xfrm>
        </p:grpSpPr>
        <p:sp>
          <p:nvSpPr>
            <p:cNvPr id="20" name="object 20"/>
            <p:cNvSpPr/>
            <p:nvPr/>
          </p:nvSpPr>
          <p:spPr>
            <a:xfrm>
              <a:off x="1773591" y="1986421"/>
              <a:ext cx="511175" cy="165100"/>
            </a:xfrm>
            <a:custGeom>
              <a:avLst/>
              <a:gdLst/>
              <a:ahLst/>
              <a:cxnLst/>
              <a:rect l="l" t="t" r="r" b="b"/>
              <a:pathLst>
                <a:path w="511175" h="165100">
                  <a:moveTo>
                    <a:pt x="0" y="165006"/>
                  </a:moveTo>
                  <a:lnTo>
                    <a:pt x="510800" y="165006"/>
                  </a:lnTo>
                  <a:lnTo>
                    <a:pt x="510800" y="0"/>
                  </a:lnTo>
                  <a:lnTo>
                    <a:pt x="0" y="0"/>
                  </a:lnTo>
                  <a:lnTo>
                    <a:pt x="0" y="165006"/>
                  </a:lnTo>
                  <a:close/>
                </a:path>
              </a:pathLst>
            </a:custGeom>
            <a:ln w="4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3591" y="2151428"/>
              <a:ext cx="511175" cy="0"/>
            </a:xfrm>
            <a:custGeom>
              <a:avLst/>
              <a:gdLst/>
              <a:ahLst/>
              <a:cxnLst/>
              <a:rect l="l" t="t" r="r" b="b"/>
              <a:pathLst>
                <a:path w="511175">
                  <a:moveTo>
                    <a:pt x="0" y="0"/>
                  </a:moveTo>
                  <a:lnTo>
                    <a:pt x="510800" y="0"/>
                  </a:lnTo>
                </a:path>
              </a:pathLst>
            </a:custGeom>
            <a:ln w="9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73591" y="1821414"/>
              <a:ext cx="511175" cy="495300"/>
            </a:xfrm>
            <a:custGeom>
              <a:avLst/>
              <a:gdLst/>
              <a:ahLst/>
              <a:cxnLst/>
              <a:rect l="l" t="t" r="r" b="b"/>
              <a:pathLst>
                <a:path w="511175" h="495300">
                  <a:moveTo>
                    <a:pt x="255370" y="495019"/>
                  </a:moveTo>
                  <a:lnTo>
                    <a:pt x="255370" y="330013"/>
                  </a:lnTo>
                </a:path>
                <a:path w="511175" h="495300">
                  <a:moveTo>
                    <a:pt x="0" y="495019"/>
                  </a:moveTo>
                  <a:lnTo>
                    <a:pt x="510800" y="495019"/>
                  </a:lnTo>
                </a:path>
                <a:path w="511175" h="495300">
                  <a:moveTo>
                    <a:pt x="255370" y="0"/>
                  </a:moveTo>
                  <a:lnTo>
                    <a:pt x="255370" y="165006"/>
                  </a:lnTo>
                </a:path>
                <a:path w="511175" h="495300">
                  <a:moveTo>
                    <a:pt x="0" y="0"/>
                  </a:moveTo>
                  <a:lnTo>
                    <a:pt x="510800" y="0"/>
                  </a:lnTo>
                </a:path>
              </a:pathLst>
            </a:custGeom>
            <a:ln w="4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994960" y="2433520"/>
            <a:ext cx="79375" cy="901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-50" dirty="0">
                <a:solidFill>
                  <a:srgbClr val="569BBD"/>
                </a:solidFill>
                <a:latin typeface="MS Gothic"/>
                <a:cs typeface="MS Gothic"/>
              </a:rPr>
              <a:t>●</a:t>
            </a:r>
            <a:endParaRPr sz="400">
              <a:latin typeface="MS Gothic"/>
              <a:cs typeface="MS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94960" y="1608486"/>
            <a:ext cx="79375" cy="901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-50" dirty="0">
                <a:solidFill>
                  <a:srgbClr val="569BBD"/>
                </a:solidFill>
                <a:latin typeface="MS Gothic"/>
                <a:cs typeface="MS Gothic"/>
              </a:rPr>
              <a:t>●</a:t>
            </a:r>
            <a:endParaRPr sz="400">
              <a:latin typeface="MS Gothic"/>
              <a:cs typeface="MS Goth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94960" y="1443480"/>
            <a:ext cx="79375" cy="901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-50" dirty="0">
                <a:solidFill>
                  <a:srgbClr val="569BBD"/>
                </a:solidFill>
                <a:latin typeface="MS Gothic"/>
                <a:cs typeface="MS Gothic"/>
              </a:rPr>
              <a:t>●</a:t>
            </a:r>
            <a:endParaRPr sz="400">
              <a:latin typeface="MS Gothic"/>
              <a:cs typeface="MS Gothic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94960" y="1113466"/>
            <a:ext cx="79375" cy="901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-50" dirty="0">
                <a:solidFill>
                  <a:srgbClr val="569BBD"/>
                </a:solidFill>
                <a:latin typeface="MS Gothic"/>
                <a:cs typeface="MS Gothic"/>
              </a:rPr>
              <a:t>●</a:t>
            </a:r>
            <a:endParaRPr sz="400">
              <a:latin typeface="MS Gothic"/>
              <a:cs typeface="MS Gothic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537511" y="1819164"/>
            <a:ext cx="515620" cy="499745"/>
            <a:chOff x="2537511" y="1819164"/>
            <a:chExt cx="515620" cy="499745"/>
          </a:xfrm>
        </p:grpSpPr>
        <p:sp>
          <p:nvSpPr>
            <p:cNvPr id="28" name="object 28"/>
            <p:cNvSpPr/>
            <p:nvPr/>
          </p:nvSpPr>
          <p:spPr>
            <a:xfrm>
              <a:off x="2539762" y="1986421"/>
              <a:ext cx="511175" cy="165100"/>
            </a:xfrm>
            <a:custGeom>
              <a:avLst/>
              <a:gdLst/>
              <a:ahLst/>
              <a:cxnLst/>
              <a:rect l="l" t="t" r="r" b="b"/>
              <a:pathLst>
                <a:path w="511175" h="165100">
                  <a:moveTo>
                    <a:pt x="0" y="165006"/>
                  </a:moveTo>
                  <a:lnTo>
                    <a:pt x="510800" y="165006"/>
                  </a:lnTo>
                  <a:lnTo>
                    <a:pt x="510800" y="0"/>
                  </a:lnTo>
                  <a:lnTo>
                    <a:pt x="0" y="0"/>
                  </a:lnTo>
                  <a:lnTo>
                    <a:pt x="0" y="165006"/>
                  </a:lnTo>
                  <a:close/>
                </a:path>
              </a:pathLst>
            </a:custGeom>
            <a:ln w="4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539762" y="1986421"/>
              <a:ext cx="511175" cy="0"/>
            </a:xfrm>
            <a:custGeom>
              <a:avLst/>
              <a:gdLst/>
              <a:ahLst/>
              <a:cxnLst/>
              <a:rect l="l" t="t" r="r" b="b"/>
              <a:pathLst>
                <a:path w="511175">
                  <a:moveTo>
                    <a:pt x="0" y="0"/>
                  </a:moveTo>
                  <a:lnTo>
                    <a:pt x="510800" y="0"/>
                  </a:lnTo>
                </a:path>
              </a:pathLst>
            </a:custGeom>
            <a:ln w="9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539762" y="1821414"/>
              <a:ext cx="511175" cy="495300"/>
            </a:xfrm>
            <a:custGeom>
              <a:avLst/>
              <a:gdLst/>
              <a:ahLst/>
              <a:cxnLst/>
              <a:rect l="l" t="t" r="r" b="b"/>
              <a:pathLst>
                <a:path w="511175" h="495300">
                  <a:moveTo>
                    <a:pt x="255430" y="495019"/>
                  </a:moveTo>
                  <a:lnTo>
                    <a:pt x="255430" y="330013"/>
                  </a:lnTo>
                </a:path>
                <a:path w="511175" h="495300">
                  <a:moveTo>
                    <a:pt x="0" y="495019"/>
                  </a:moveTo>
                  <a:lnTo>
                    <a:pt x="510800" y="495019"/>
                  </a:lnTo>
                </a:path>
                <a:path w="511175" h="495300">
                  <a:moveTo>
                    <a:pt x="255430" y="0"/>
                  </a:moveTo>
                  <a:lnTo>
                    <a:pt x="255430" y="165006"/>
                  </a:lnTo>
                </a:path>
                <a:path w="511175" h="495300">
                  <a:moveTo>
                    <a:pt x="0" y="0"/>
                  </a:moveTo>
                  <a:lnTo>
                    <a:pt x="510800" y="0"/>
                  </a:lnTo>
                </a:path>
              </a:pathLst>
            </a:custGeom>
            <a:ln w="4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761131" y="1113466"/>
            <a:ext cx="79375" cy="901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-50" dirty="0">
                <a:solidFill>
                  <a:srgbClr val="569BBD"/>
                </a:solidFill>
                <a:latin typeface="MS Gothic"/>
                <a:cs typeface="MS Gothic"/>
              </a:rPr>
              <a:t>●</a:t>
            </a:r>
            <a:endParaRPr sz="400">
              <a:latin typeface="MS Gothic"/>
              <a:cs typeface="MS Gothic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761131" y="1608486"/>
            <a:ext cx="79375" cy="901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-50" dirty="0">
                <a:solidFill>
                  <a:srgbClr val="569BBD"/>
                </a:solidFill>
                <a:latin typeface="MS Gothic"/>
                <a:cs typeface="MS Gothic"/>
              </a:rPr>
              <a:t>●</a:t>
            </a:r>
            <a:endParaRPr sz="400">
              <a:latin typeface="MS Gothic"/>
              <a:cs typeface="MS Gothic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761131" y="2433520"/>
            <a:ext cx="79375" cy="901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-50" dirty="0">
                <a:solidFill>
                  <a:srgbClr val="569BBD"/>
                </a:solidFill>
                <a:latin typeface="MS Gothic"/>
                <a:cs typeface="MS Gothic"/>
              </a:rPr>
              <a:t>●</a:t>
            </a:r>
            <a:endParaRPr sz="400">
              <a:latin typeface="MS Gothic"/>
              <a:cs typeface="MS Gothic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761131" y="1443480"/>
            <a:ext cx="79375" cy="901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-50" dirty="0">
                <a:solidFill>
                  <a:srgbClr val="569BBD"/>
                </a:solidFill>
                <a:latin typeface="MS Gothic"/>
                <a:cs typeface="MS Gothic"/>
              </a:rPr>
              <a:t>●</a:t>
            </a:r>
            <a:endParaRPr sz="400">
              <a:latin typeface="MS Gothic"/>
              <a:cs typeface="MS Gothic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3303682" y="1489151"/>
            <a:ext cx="515620" cy="829944"/>
            <a:chOff x="3303682" y="1489151"/>
            <a:chExt cx="515620" cy="829944"/>
          </a:xfrm>
        </p:grpSpPr>
        <p:sp>
          <p:nvSpPr>
            <p:cNvPr id="36" name="object 36"/>
            <p:cNvSpPr/>
            <p:nvPr/>
          </p:nvSpPr>
          <p:spPr>
            <a:xfrm>
              <a:off x="3305932" y="1821414"/>
              <a:ext cx="511175" cy="495300"/>
            </a:xfrm>
            <a:custGeom>
              <a:avLst/>
              <a:gdLst/>
              <a:ahLst/>
              <a:cxnLst/>
              <a:rect l="l" t="t" r="r" b="b"/>
              <a:pathLst>
                <a:path w="511175" h="495300">
                  <a:moveTo>
                    <a:pt x="0" y="495019"/>
                  </a:moveTo>
                  <a:lnTo>
                    <a:pt x="510800" y="495019"/>
                  </a:lnTo>
                  <a:lnTo>
                    <a:pt x="510800" y="0"/>
                  </a:lnTo>
                  <a:lnTo>
                    <a:pt x="0" y="0"/>
                  </a:lnTo>
                  <a:lnTo>
                    <a:pt x="0" y="495019"/>
                  </a:lnTo>
                  <a:close/>
                </a:path>
              </a:pathLst>
            </a:custGeom>
            <a:ln w="4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305932" y="2151428"/>
              <a:ext cx="511175" cy="0"/>
            </a:xfrm>
            <a:custGeom>
              <a:avLst/>
              <a:gdLst/>
              <a:ahLst/>
              <a:cxnLst/>
              <a:rect l="l" t="t" r="r" b="b"/>
              <a:pathLst>
                <a:path w="511175">
                  <a:moveTo>
                    <a:pt x="0" y="0"/>
                  </a:moveTo>
                  <a:lnTo>
                    <a:pt x="510800" y="0"/>
                  </a:lnTo>
                </a:path>
              </a:pathLst>
            </a:custGeom>
            <a:ln w="90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559113" y="2314184"/>
              <a:ext cx="5080" cy="5080"/>
            </a:xfrm>
            <a:custGeom>
              <a:avLst/>
              <a:gdLst/>
              <a:ahLst/>
              <a:cxnLst/>
              <a:rect l="l" t="t" r="r" b="b"/>
              <a:pathLst>
                <a:path w="5079" h="5080">
                  <a:moveTo>
                    <a:pt x="0" y="2250"/>
                  </a:moveTo>
                  <a:lnTo>
                    <a:pt x="659" y="659"/>
                  </a:lnTo>
                  <a:lnTo>
                    <a:pt x="2250" y="0"/>
                  </a:lnTo>
                  <a:lnTo>
                    <a:pt x="3841" y="659"/>
                  </a:lnTo>
                  <a:lnTo>
                    <a:pt x="4500" y="2250"/>
                  </a:lnTo>
                  <a:lnTo>
                    <a:pt x="3841" y="3841"/>
                  </a:lnTo>
                  <a:lnTo>
                    <a:pt x="2250" y="4500"/>
                  </a:lnTo>
                  <a:lnTo>
                    <a:pt x="659" y="3841"/>
                  </a:lnTo>
                  <a:lnTo>
                    <a:pt x="0" y="22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305932" y="1491401"/>
              <a:ext cx="511175" cy="825500"/>
            </a:xfrm>
            <a:custGeom>
              <a:avLst/>
              <a:gdLst/>
              <a:ahLst/>
              <a:cxnLst/>
              <a:rect l="l" t="t" r="r" b="b"/>
              <a:pathLst>
                <a:path w="511175" h="825500">
                  <a:moveTo>
                    <a:pt x="0" y="825033"/>
                  </a:moveTo>
                  <a:lnTo>
                    <a:pt x="510800" y="825033"/>
                  </a:lnTo>
                </a:path>
                <a:path w="511175" h="825500">
                  <a:moveTo>
                    <a:pt x="255430" y="0"/>
                  </a:moveTo>
                  <a:lnTo>
                    <a:pt x="255430" y="330013"/>
                  </a:lnTo>
                </a:path>
                <a:path w="511175" h="825500">
                  <a:moveTo>
                    <a:pt x="0" y="0"/>
                  </a:moveTo>
                  <a:lnTo>
                    <a:pt x="510800" y="0"/>
                  </a:lnTo>
                </a:path>
              </a:pathLst>
            </a:custGeom>
            <a:ln w="4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spc="-25" dirty="0"/>
              <a:t>40</a:t>
            </a: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348</Words>
  <Application>Microsoft Office PowerPoint</Application>
  <PresentationFormat>Custom</PresentationFormat>
  <Paragraphs>52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MS Gothic</vt:lpstr>
      <vt:lpstr>Adobe Text Pro</vt:lpstr>
      <vt:lpstr>Arial</vt:lpstr>
      <vt:lpstr>Calibri</vt:lpstr>
      <vt:lpstr>Palatino Linotype</vt:lpstr>
      <vt:lpstr>Office Theme</vt:lpstr>
      <vt:lpstr>Categorial Data</vt:lpstr>
      <vt:lpstr>Contingency tables</vt:lpstr>
      <vt:lpstr>Bar plots</vt:lpstr>
      <vt:lpstr>Bar plots</vt:lpstr>
      <vt:lpstr>Bar plots</vt:lpstr>
      <vt:lpstr>Choosing the appropriate proportion</vt:lpstr>
      <vt:lpstr>Choosing the appropriate proportion</vt:lpstr>
      <vt:lpstr>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Summarizing data</dc:title>
  <dc:creator>OpenIntro Statistics, 4th Edition</dc:creator>
  <cp:lastModifiedBy>Farrokh Alemi</cp:lastModifiedBy>
  <cp:revision>17</cp:revision>
  <dcterms:created xsi:type="dcterms:W3CDTF">2023-08-25T13:46:25Z</dcterms:created>
  <dcterms:modified xsi:type="dcterms:W3CDTF">2023-08-26T16:47:06Z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2020-10-23T00:00:00Z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2023-08-25T00:00:00Z</vt:filetime>
  </property>
  <property fmtid="{D5CDD505-2E9C-101B-9397-08002B2CF9AE}" pid="5" name="PTEX.Fullbanner">
    <vt:lpwstr>This is pdfTeX, Version 3.14159265-2.6-1.40.18 (TeX Live 2017) kpathsea version 6.2.3</vt:lpwstr>
  </property>
  <property fmtid="{D5CDD505-2E9C-101B-9397-08002B2CF9AE}" pid="6" name="Producer">
    <vt:lpwstr>pdfTeX-1.40.18</vt:lpwstr>
  </property>
</Properties>
</file>