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5"/>
  </p:notesMasterIdLst>
  <p:sldIdLst>
    <p:sldId id="256" r:id="rId2"/>
    <p:sldId id="296" r:id="rId3"/>
    <p:sldId id="298" r:id="rId4"/>
    <p:sldId id="300" r:id="rId5"/>
    <p:sldId id="304" r:id="rId6"/>
    <p:sldId id="360" r:id="rId7"/>
    <p:sldId id="325" r:id="rId8"/>
    <p:sldId id="358" r:id="rId9"/>
    <p:sldId id="359" r:id="rId10"/>
    <p:sldId id="301" r:id="rId11"/>
    <p:sldId id="361" r:id="rId12"/>
    <p:sldId id="362" r:id="rId13"/>
    <p:sldId id="337" r:id="rId14"/>
    <p:sldId id="338" r:id="rId15"/>
    <p:sldId id="363" r:id="rId16"/>
    <p:sldId id="364" r:id="rId17"/>
    <p:sldId id="365" r:id="rId18"/>
    <p:sldId id="366" r:id="rId19"/>
    <p:sldId id="367" r:id="rId20"/>
    <p:sldId id="306" r:id="rId21"/>
    <p:sldId id="309" r:id="rId22"/>
    <p:sldId id="310" r:id="rId23"/>
    <p:sldId id="312" r:id="rId24"/>
    <p:sldId id="314" r:id="rId25"/>
    <p:sldId id="316" r:id="rId26"/>
    <p:sldId id="368" r:id="rId27"/>
    <p:sldId id="369" r:id="rId28"/>
    <p:sldId id="370" r:id="rId29"/>
    <p:sldId id="317" r:id="rId30"/>
    <p:sldId id="318" r:id="rId31"/>
    <p:sldId id="319" r:id="rId32"/>
    <p:sldId id="322" r:id="rId33"/>
    <p:sldId id="323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5050"/>
    <a:srgbClr val="FFFF99"/>
    <a:srgbClr val="99CCFF"/>
    <a:srgbClr val="FF9933"/>
    <a:srgbClr val="FF6600"/>
    <a:srgbClr val="FFFFCC"/>
    <a:srgbClr val="E22202"/>
    <a:srgbClr val="66CCFF"/>
    <a:srgbClr val="CCECFF"/>
    <a:srgbClr val="C0C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912" autoAdjust="0"/>
  </p:normalViewPr>
  <p:slideViewPr>
    <p:cSldViewPr>
      <p:cViewPr>
        <p:scale>
          <a:sx n="55" d="100"/>
          <a:sy n="55" d="100"/>
        </p:scale>
        <p:origin x="-2598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E64716F-2663-4FB8-9ABC-1D4563182E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2052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lecture prepared by Farrokh Alemi based on OpenIntro</a:t>
            </a:r>
            <a:r>
              <a:rPr lang="en-US" baseline="0" dirty="0" smtClean="0"/>
              <a:t> statistics book.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4716F-2663-4FB8-9ABC-1D4563182E3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our framework for hypothesis</a:t>
            </a:r>
            <a:r>
              <a:rPr lang="en-US" baseline="0" dirty="0" smtClean="0"/>
              <a:t> testing the next step is to state the hypotheses.  </a:t>
            </a:r>
            <a:r>
              <a:rPr lang="en-US" dirty="0" smtClean="0"/>
              <a:t>The null hypothesis is</a:t>
            </a:r>
            <a:r>
              <a:rPr lang="en-US" baseline="0" dirty="0" smtClean="0"/>
              <a:t> the probability of success or the rate of observing the event, is a specific value.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4716F-2663-4FB8-9ABC-1D4563182E3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 alternative hypothesis, if we are doing a two sided test, is that rate is not the hypothesized null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4716F-2663-4FB8-9ABC-1D4563182E3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 alternative hypothesis, if we are doing a one sided test, is that the rate is more or less than the null value.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4716F-2663-4FB8-9ABC-1D4563182E3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third step</a:t>
            </a:r>
            <a:r>
              <a:rPr lang="en-US" baseline="0" dirty="0" smtClean="0"/>
              <a:t> in our framework for hypothesis testing is to calculate the test statistic.  </a:t>
            </a:r>
            <a:r>
              <a:rPr lang="en-US" dirty="0" smtClean="0"/>
              <a:t>The statistic Z is calculated from the point estimate minus</a:t>
            </a:r>
            <a:r>
              <a:rPr lang="en-US" baseline="0" dirty="0" smtClean="0"/>
              <a:t> the null value divided by standard error.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4716F-2663-4FB8-9ABC-1D4563182E3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For sample mean we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4716F-2663-4FB8-9ABC-1D4563182E3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 rate of success within the sample.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4716F-2663-4FB8-9ABC-1D4563182E3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Standard error of the sample rate is calculated as square root 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4716F-2663-4FB8-9ABC-1D4563182E3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rate of success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4716F-2663-4FB8-9ABC-1D4563182E3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Times rate of failure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4716F-2663-4FB8-9ABC-1D4563182E3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Divided by the sample size.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4716F-2663-4FB8-9ABC-1D4563182E3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Recall the framework for hypothesis testing.  First we examine the assumptions, then state the hypothesis, calculate the statistic, look up the p value and then decide to reject or fail to reject the null hypothesis.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4716F-2663-4FB8-9ABC-1D4563182E3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Then the statistic Z is calculated using</a:t>
            </a:r>
            <a:r>
              <a:rPr lang="en-US" baseline="0" dirty="0" smtClean="0"/>
              <a:t> this formula.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4716F-2663-4FB8-9ABC-1D4563182E3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step in our inference framework is to look up the p value associated with the calculated Z statistic.  As before this is done using Z tables.  The</a:t>
            </a:r>
            <a:r>
              <a:rPr lang="en-US" baseline="0" dirty="0" smtClean="0"/>
              <a:t> Z tables give the area associated with observing a value less than Z.  In one sided tests, the p-value is the white area.   In two sided tests, the p-value is double the white area.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4716F-2663-4FB8-9ABC-1D4563182E3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Last step in our framework</a:t>
            </a:r>
            <a:r>
              <a:rPr lang="en-US" baseline="0" dirty="0" smtClean="0"/>
              <a:t> is to infer from the sample if the population has the hypothesized null value.  If the p-value is less than 0.05 or a pre-set level of type 1 error, the null hypothesis is rejected.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4716F-2663-4FB8-9ABC-1D4563182E3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Let us look at an example. A random sample of patients eligible to use our hospital indices that 52% use our services. Does this provide convincing evidence (at significance level of 95%) for the claim that more than 50% of eligible patients use our hospital?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4716F-2663-4FB8-9ABC-1D4563182E3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First, we check assumptions.  Our first assumption was that the observations</a:t>
            </a:r>
            <a:r>
              <a:rPr lang="en-US" baseline="0" dirty="0" smtClean="0"/>
              <a:t> in the </a:t>
            </a:r>
            <a:r>
              <a:rPr lang="en-US" dirty="0" smtClean="0"/>
              <a:t>sample are independent.  Since we took a random sample then</a:t>
            </a:r>
            <a:r>
              <a:rPr lang="en-US" baseline="0" dirty="0" smtClean="0"/>
              <a:t> this is likely, especially if we sampled less than 10% of the population.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4716F-2663-4FB8-9ABC-1D4563182E3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second assumption is that the rate of use of our hospital services can be considered an average and this sample</a:t>
            </a:r>
            <a:r>
              <a:rPr lang="en-US" baseline="0" dirty="0" smtClean="0"/>
              <a:t> average </a:t>
            </a:r>
            <a:r>
              <a:rPr lang="en-US" dirty="0" smtClean="0"/>
              <a:t>has</a:t>
            </a:r>
            <a:r>
              <a:rPr lang="en-US" baseline="0" dirty="0" smtClean="0"/>
              <a:t> a near normal </a:t>
            </a:r>
            <a:r>
              <a:rPr lang="en-US" dirty="0" smtClean="0"/>
              <a:t>distribution.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4716F-2663-4FB8-9ABC-1D4563182E3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a one-proportion hypothesis test, the success-failure condition is checked using the null proportion.  The hypothesized null value for</a:t>
            </a:r>
            <a:r>
              <a:rPr lang="en-US" baseline="0" dirty="0" smtClean="0"/>
              <a:t> the proportion is 50% or 0.5.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4716F-2663-4FB8-9ABC-1D4563182E3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 number of patients who use our services is expected to be 500 times 0.5 or 250, which is higher than 10 required.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4716F-2663-4FB8-9ABC-1D4563182E3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 same holds for the number of failures.  Therefore the success-failure condition is </a:t>
            </a:r>
            <a:r>
              <a:rPr lang="en-US" dirty="0" smtClean="0"/>
              <a:t>verified.</a:t>
            </a:r>
            <a:r>
              <a:rPr lang="en-US" baseline="0" dirty="0" smtClean="0"/>
              <a:t>  We can approximate the distribution of the rate as near normal distribution.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4716F-2663-4FB8-9ABC-1D4563182E3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we</a:t>
            </a:r>
            <a:r>
              <a:rPr lang="en-US" baseline="0" dirty="0" smtClean="0"/>
              <a:t> state the hypotheses.  The null hypothesis is that the rate of use of our service is 50%.  The alternative hypothesis is that the rate is higher.  Notice that these hypotheses require a one sided test.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4716F-2663-4FB8-9ABC-1D4563182E3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In this set of slides we apply this framework to comparing the rate calculated from a sample to a hypothesized value.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4716F-2663-4FB8-9ABC-1D4563182E3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sample mean was 0.52.  The hypothesized</a:t>
            </a:r>
            <a:r>
              <a:rPr lang="en-US" baseline="0" dirty="0" smtClean="0"/>
              <a:t> value was 0.5 and the sample size was 500.  The Z is calculated as 0.89.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4716F-2663-4FB8-9ABC-1D4563182E3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now look up the p-value associated</a:t>
            </a:r>
            <a:r>
              <a:rPr lang="en-US" baseline="0" dirty="0" smtClean="0"/>
              <a:t> with a Z of  0.89. This Z score is .8133, which gives us the p-value for the right tail as 0.1867. This is the area marked in blue.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4716F-2663-4FB8-9ABC-1D4563182E3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Because the p-value of 0.19 is larger than 0.05, we do not reject the null hypothesis.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4716F-2663-4FB8-9ABC-1D4563182E3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lecture, we have used our</a:t>
            </a:r>
            <a:r>
              <a:rPr lang="en-US" baseline="0" dirty="0" smtClean="0"/>
              <a:t> inference framework to see how to test if the population rate is different from a hypothesized value.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4716F-2663-4FB8-9ABC-1D4563182E3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assumption is that sample observations are independent. If data come from a simple random sample and consist of less than 10% of the population, then the independence assumption is reasonable. Alternatively, if the data come from a random process, we must evaluate the independence condition more carefully</a:t>
            </a:r>
            <a:r>
              <a:rPr lang="en-US" baseline="0" dirty="0" smtClean="0"/>
              <a:t>.  For example, arrival of patients to a hospital may be argued to be random.  Patients diseases are independent unless the patients has an infectious disease or there is mass </a:t>
            </a:r>
            <a:r>
              <a:rPr lang="en-US" baseline="0" dirty="0" err="1" smtClean="0"/>
              <a:t>casuality</a:t>
            </a:r>
            <a:r>
              <a:rPr lang="en-US" baseline="0" dirty="0" smtClean="0"/>
              <a:t>, in which case observing the occurrence of one diseases will raise suspicion that others may be infected.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4716F-2663-4FB8-9ABC-1D4563182E3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second assumption is that the distribution of the rate is near normal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4716F-2663-4FB8-9ABC-1D4563182E3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rate can be considered the average of observations, if observations are scored</a:t>
            </a:r>
            <a:r>
              <a:rPr lang="en-US" baseline="0" dirty="0" smtClean="0"/>
              <a:t> as 1 when it succeeds, and 0 otherwise.  This average is assumed to have a Normal distribution.  The assumption of Normal distribution is reasonable </a:t>
            </a:r>
            <a:r>
              <a:rPr lang="en-US" dirty="0" smtClean="0"/>
              <a:t>when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4716F-2663-4FB8-9ABC-1D4563182E3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at least 10 successes and 10 failures in our sample. This is called the success-failure condition.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4716F-2663-4FB8-9ABC-1D4563182E3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 formula</a:t>
            </a:r>
            <a:r>
              <a:rPr lang="en-US" baseline="0" dirty="0" smtClean="0"/>
              <a:t> says that the sample size, n, times the probability of success, shown as p, is greater than 10.  Here p is the population rate of success.  This population rate can be estimated as the sample rate.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4716F-2663-4FB8-9ABC-1D4563182E3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second formula</a:t>
            </a:r>
            <a:r>
              <a:rPr lang="en-US" baseline="0" dirty="0" smtClean="0"/>
              <a:t> says that the sample size, n, times the probability of failure, shown as one minus p, is greater than 10.  Here again p is estimated from either the sample rate or from hypothesized population rate.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4716F-2663-4FB8-9ABC-1D4563182E3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BCACD0-C427-402E-B385-BD1505FAF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EA5B-3573-4747-8E2C-85FDDAFBF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13E023B-3686-488B-81EC-98B62DE29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E11767-5BC8-4B2B-AED7-F15BF868A2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B5B8969-3D71-4CC3-B41B-7848FFB826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B35ED76-F287-4EB3-ACD2-76F069AD74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C2F2435-BD1B-4C4E-AE9F-63D25FD0F6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57A341-10D1-46FD-B748-91BCE6CC6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FE79BE-4280-433C-93EB-92891FB78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371FFD-3BFC-431B-BC0F-A13518CB8C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635496C-AA2B-4BB4-A0DA-E706EC1326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4C30B4-2E38-44B4-AAC7-6D3370662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dirty="0" smtClean="0"/>
              <a:t>Comparing two Rates</a:t>
            </a: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/>
              <a:t>Farrokh Alemi Ph.D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ransition spd="med" advTm="591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Hypotheses</a:t>
            </a:r>
            <a:endParaRPr lang="en-US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666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0" y="1333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0" y="2667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0368" name="Rectangle 16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69" name="Rectangle 17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0" y="3228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71" name="Rectangle 19"/>
          <p:cNvSpPr>
            <a:spLocks noChangeArrowheads="1"/>
          </p:cNvSpPr>
          <p:nvPr/>
        </p:nvSpPr>
        <p:spPr bwMode="auto">
          <a:xfrm>
            <a:off x="0" y="4305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0373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4938" y="3081338"/>
            <a:ext cx="3794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471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Hypotheses</a:t>
            </a:r>
            <a:endParaRPr lang="en-US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666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0" y="1333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0" y="2667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68" name="Rectangle 16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69" name="Rectangle 17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0" y="3228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71" name="Rectangle 19"/>
          <p:cNvSpPr>
            <a:spLocks noChangeArrowheads="1"/>
          </p:cNvSpPr>
          <p:nvPr/>
        </p:nvSpPr>
        <p:spPr bwMode="auto">
          <a:xfrm>
            <a:off x="0" y="4305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80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2770188"/>
            <a:ext cx="62865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99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Hypotheses</a:t>
            </a:r>
            <a:endParaRPr lang="en-US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0" y="1333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0" y="2667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0368" name="Rectangle 16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69" name="Rectangle 17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0" y="3228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71" name="Rectangle 19"/>
          <p:cNvSpPr>
            <a:spLocks noChangeArrowheads="1"/>
          </p:cNvSpPr>
          <p:nvPr/>
        </p:nvSpPr>
        <p:spPr bwMode="auto">
          <a:xfrm>
            <a:off x="0" y="4305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59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917825"/>
            <a:ext cx="62865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21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Statistic</a:t>
            </a:r>
            <a:endParaRPr lang="en-US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3000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1525" y="2979738"/>
            <a:ext cx="5059363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6351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Statistic</a:t>
            </a:r>
            <a:endParaRPr lang="en-US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3000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3" y="2743200"/>
            <a:ext cx="88169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1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Statistic</a:t>
            </a:r>
            <a:endParaRPr lang="en-US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3000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3" y="2811462"/>
            <a:ext cx="8816975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1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Statistic</a:t>
            </a:r>
            <a:endParaRPr lang="en-US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3000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6775" y="4016375"/>
            <a:ext cx="48688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6150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Statistic</a:t>
            </a:r>
            <a:endParaRPr lang="en-US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3000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582862"/>
            <a:ext cx="5380037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2850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Statistic</a:t>
            </a:r>
            <a:endParaRPr lang="en-US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3000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7475" y="2590800"/>
            <a:ext cx="7451725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3000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Statistic</a:t>
            </a:r>
            <a:endParaRPr lang="en-US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3000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 cstate="print"/>
          <a:srcRect t="5983" b="5128"/>
          <a:stretch>
            <a:fillRect/>
          </a:stretch>
        </p:blipFill>
        <p:spPr bwMode="auto">
          <a:xfrm>
            <a:off x="1539875" y="2619934"/>
            <a:ext cx="6613525" cy="423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415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for Hypothesis Testing</a:t>
            </a:r>
            <a:endParaRPr lang="en-US" dirty="0"/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2620962"/>
            <a:ext cx="9166226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6960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Statistic</a:t>
            </a:r>
            <a:endParaRPr lang="en-US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3000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6888" y="3741738"/>
            <a:ext cx="30702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790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Look-up P Value</a:t>
            </a:r>
            <a:endParaRPr lang="en-US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3000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 descr="http://www.pavementinteractive.org/wp-content/uploads/2007/08/Normal_table.gif"/>
          <p:cNvPicPr>
            <a:picLocks noChangeAspect="1" noChangeArrowheads="1"/>
          </p:cNvPicPr>
          <p:nvPr/>
        </p:nvPicPr>
        <p:blipFill>
          <a:blip r:embed="rId3" cstate="print"/>
          <a:srcRect b="64722"/>
          <a:stretch>
            <a:fillRect/>
          </a:stretch>
        </p:blipFill>
        <p:spPr bwMode="auto">
          <a:xfrm>
            <a:off x="247650" y="2590800"/>
            <a:ext cx="8896350" cy="3962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7660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Inference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 t="15711"/>
          <a:stretch>
            <a:fillRect/>
          </a:stretch>
        </p:blipFill>
        <p:spPr bwMode="auto">
          <a:xfrm>
            <a:off x="762000" y="2914650"/>
            <a:ext cx="71850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8710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random sample of patients eligible to use our hospital indices that 52% use our services. Does this provide convincing evidence (significance level of 95%) for the claim that 50% of eligible patients use our hospital?</a:t>
            </a:r>
            <a:endParaRPr lang="en-US" dirty="0"/>
          </a:p>
        </p:txBody>
      </p:sp>
    </p:spTree>
  </p:cSld>
  <p:clrMapOvr>
    <a:masterClrMapping/>
  </p:clrMapOvr>
  <p:transition spd="med" advTm="22610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88" y="2590800"/>
            <a:ext cx="8709025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7110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2682875"/>
            <a:ext cx="9151938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225" y="2667000"/>
            <a:ext cx="91900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1450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170238"/>
            <a:ext cx="8207375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7900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879725"/>
            <a:ext cx="820737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6150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3" cstate="print"/>
          <a:srcRect b="5163"/>
          <a:stretch>
            <a:fillRect/>
          </a:stretch>
        </p:blipFill>
        <p:spPr bwMode="auto">
          <a:xfrm>
            <a:off x="468313" y="2659062"/>
            <a:ext cx="8207375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5000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Hypotheses</a:t>
            </a:r>
            <a:endParaRPr lang="en-US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2513" y="3314700"/>
            <a:ext cx="19589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29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for Hypothesis Testing</a:t>
            </a:r>
            <a:endParaRPr lang="en-US" dirty="0"/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225" y="2667000"/>
            <a:ext cx="91900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2250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Statistic</a:t>
            </a:r>
            <a:endParaRPr lang="en-US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3000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1138" y="3001962"/>
            <a:ext cx="3641725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26500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p Value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 t="5090"/>
          <a:stretch>
            <a:fillRect/>
          </a:stretch>
        </p:blipFill>
        <p:spPr bwMode="auto">
          <a:xfrm>
            <a:off x="1633538" y="2590800"/>
            <a:ext cx="58753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22010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Inference</a:t>
            </a:r>
            <a:endParaRPr lang="en-US" dirty="0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3613" y="2713038"/>
            <a:ext cx="7216775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1950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Test population rate</a:t>
            </a:r>
            <a:endParaRPr lang="en-US" sz="4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Lesson</a:t>
            </a:r>
            <a:endParaRPr lang="en-US" dirty="0"/>
          </a:p>
        </p:txBody>
      </p:sp>
    </p:spTree>
  </p:cSld>
  <p:clrMapOvr>
    <a:masterClrMapping/>
  </p:clrMapOvr>
  <p:transition spd="med" advTm="1136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88" y="2590800"/>
            <a:ext cx="8709025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4646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225" y="2590800"/>
            <a:ext cx="91900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745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4" y="2560638"/>
            <a:ext cx="9204326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9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" y="2590800"/>
            <a:ext cx="8724900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096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613" y="2590800"/>
            <a:ext cx="87407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246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613" y="2667000"/>
            <a:ext cx="87407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9610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7435</TotalTime>
  <Words>1120</Words>
  <Application>Microsoft Office PowerPoint</Application>
  <PresentationFormat>On-screen Show (4:3)</PresentationFormat>
  <Paragraphs>103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Median</vt:lpstr>
      <vt:lpstr>Comparing two Rates</vt:lpstr>
      <vt:lpstr>Framework for Hypothesis Testing</vt:lpstr>
      <vt:lpstr>Framework for Hypothesis Testing</vt:lpstr>
      <vt:lpstr>Assumptions</vt:lpstr>
      <vt:lpstr>Assumptions</vt:lpstr>
      <vt:lpstr>Assumptions</vt:lpstr>
      <vt:lpstr>Assumptions</vt:lpstr>
      <vt:lpstr>Assumptions</vt:lpstr>
      <vt:lpstr>Assumptions</vt:lpstr>
      <vt:lpstr>Hypotheses</vt:lpstr>
      <vt:lpstr>Hypotheses</vt:lpstr>
      <vt:lpstr>Hypotheses</vt:lpstr>
      <vt:lpstr>Calculate Statistic</vt:lpstr>
      <vt:lpstr>Calculate Statistic</vt:lpstr>
      <vt:lpstr>Calculate Statistic</vt:lpstr>
      <vt:lpstr>Calculate Statistic</vt:lpstr>
      <vt:lpstr>Calculate Statistic</vt:lpstr>
      <vt:lpstr>Calculate Statistic</vt:lpstr>
      <vt:lpstr>Calculate Statistic</vt:lpstr>
      <vt:lpstr>Calculate Statistic</vt:lpstr>
      <vt:lpstr>Look-up P Value</vt:lpstr>
      <vt:lpstr>Make Inference</vt:lpstr>
      <vt:lpstr>Example</vt:lpstr>
      <vt:lpstr>Assumptions</vt:lpstr>
      <vt:lpstr>Assumptions</vt:lpstr>
      <vt:lpstr>Assumptions</vt:lpstr>
      <vt:lpstr>Assumptions</vt:lpstr>
      <vt:lpstr>Assumptions</vt:lpstr>
      <vt:lpstr>Hypotheses</vt:lpstr>
      <vt:lpstr>Calculate Statistic</vt:lpstr>
      <vt:lpstr>Calculate p Value</vt:lpstr>
      <vt:lpstr>Make Inference</vt:lpstr>
      <vt:lpstr>Take Home Lesson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Mastee</dc:creator>
  <cp:lastModifiedBy>Farrokh</cp:lastModifiedBy>
  <cp:revision>96</cp:revision>
  <dcterms:created xsi:type="dcterms:W3CDTF">2006-09-27T15:17:03Z</dcterms:created>
  <dcterms:modified xsi:type="dcterms:W3CDTF">2013-07-06T20:06:41Z</dcterms:modified>
</cp:coreProperties>
</file>