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54"/>
  </p:notesMasterIdLst>
  <p:sldIdLst>
    <p:sldId id="256" r:id="rId2"/>
    <p:sldId id="296" r:id="rId3"/>
    <p:sldId id="298" r:id="rId4"/>
    <p:sldId id="300" r:id="rId5"/>
    <p:sldId id="304" r:id="rId6"/>
    <p:sldId id="324" r:id="rId7"/>
    <p:sldId id="325" r:id="rId8"/>
    <p:sldId id="326" r:id="rId9"/>
    <p:sldId id="301" r:id="rId10"/>
    <p:sldId id="302" r:id="rId11"/>
    <p:sldId id="303" r:id="rId12"/>
    <p:sldId id="337" r:id="rId13"/>
    <p:sldId id="338" r:id="rId14"/>
    <p:sldId id="306" r:id="rId15"/>
    <p:sldId id="307" r:id="rId16"/>
    <p:sldId id="308" r:id="rId17"/>
    <p:sldId id="327" r:id="rId18"/>
    <p:sldId id="328" r:id="rId19"/>
    <p:sldId id="329" r:id="rId20"/>
    <p:sldId id="330" r:id="rId21"/>
    <p:sldId id="331" r:id="rId22"/>
    <p:sldId id="313" r:id="rId23"/>
    <p:sldId id="332" r:id="rId24"/>
    <p:sldId id="333" r:id="rId25"/>
    <p:sldId id="334" r:id="rId26"/>
    <p:sldId id="309" r:id="rId27"/>
    <p:sldId id="336" r:id="rId28"/>
    <p:sldId id="340" r:id="rId29"/>
    <p:sldId id="310" r:id="rId30"/>
    <p:sldId id="312" r:id="rId31"/>
    <p:sldId id="341" r:id="rId32"/>
    <p:sldId id="314" r:id="rId33"/>
    <p:sldId id="316" r:id="rId34"/>
    <p:sldId id="317" r:id="rId35"/>
    <p:sldId id="318" r:id="rId36"/>
    <p:sldId id="342" r:id="rId37"/>
    <p:sldId id="343" r:id="rId38"/>
    <p:sldId id="319" r:id="rId39"/>
    <p:sldId id="344" r:id="rId40"/>
    <p:sldId id="322" r:id="rId41"/>
    <p:sldId id="345" r:id="rId42"/>
    <p:sldId id="346" r:id="rId43"/>
    <p:sldId id="347" r:id="rId44"/>
    <p:sldId id="348" r:id="rId45"/>
    <p:sldId id="349" r:id="rId46"/>
    <p:sldId id="351" r:id="rId47"/>
    <p:sldId id="352" r:id="rId48"/>
    <p:sldId id="353" r:id="rId49"/>
    <p:sldId id="356" r:id="rId50"/>
    <p:sldId id="357" r:id="rId51"/>
    <p:sldId id="355" r:id="rId52"/>
    <p:sldId id="323" r:id="rId5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5050"/>
    <a:srgbClr val="FFFF99"/>
    <a:srgbClr val="99CCFF"/>
    <a:srgbClr val="FF9933"/>
    <a:srgbClr val="FF6600"/>
    <a:srgbClr val="FFFFCC"/>
    <a:srgbClr val="E22202"/>
    <a:srgbClr val="66CCFF"/>
    <a:srgbClr val="CCECFF"/>
    <a:srgbClr val="C0C0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912" autoAdjust="0"/>
  </p:normalViewPr>
  <p:slideViewPr>
    <p:cSldViewPr>
      <p:cViewPr>
        <p:scale>
          <a:sx n="55" d="100"/>
          <a:sy n="55" d="100"/>
        </p:scale>
        <p:origin x="-2598" y="-5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FE64716F-2663-4FB8-9ABC-1D4563182E3A}" type="slidenum">
              <a:rPr lang="en-US"/>
              <a:pPr/>
              <a:t>‹#›</a:t>
            </a:fld>
            <a:endParaRPr lang="en-US"/>
          </a:p>
        </p:txBody>
      </p:sp>
    </p:spTree>
    <p:extLst>
      <p:ext uri="{BB962C8B-B14F-4D97-AF65-F5344CB8AC3E}">
        <p14:creationId xmlns:p14="http://schemas.microsoft.com/office/powerpoint/2010/main" xmlns="" val="31120525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lecture prepared by Farrokh Alemi based on OpenIntro</a:t>
            </a:r>
            <a:r>
              <a:rPr lang="en-US" baseline="0" dirty="0" smtClean="0"/>
              <a:t> statistics book.</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doing a one sided test, the alternative hypothesis is that the</a:t>
            </a:r>
            <a:r>
              <a:rPr lang="en-US" baseline="0" dirty="0" smtClean="0"/>
              <a:t> difference of two independent means is higher than zero.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 that the mean of the difference is less than zero.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third step</a:t>
            </a:r>
            <a:r>
              <a:rPr lang="en-US" baseline="0" dirty="0" smtClean="0"/>
              <a:t> in our framework for hypothesis testing is to calculate the statistic.  </a:t>
            </a:r>
            <a:r>
              <a:rPr lang="en-US" dirty="0" smtClean="0"/>
              <a:t>The statistic Z is calculated from the point estimate minus</a:t>
            </a:r>
            <a:r>
              <a:rPr lang="en-US" baseline="0" dirty="0" smtClean="0"/>
              <a:t> the null value divided by standard error.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When we test for no differences between the two sample means then the null value is zero.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 the statistic Z is calculated from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Difference of the average of the two</a:t>
            </a:r>
            <a:r>
              <a:rPr lang="en-US" baseline="0" dirty="0" smtClean="0"/>
              <a:t> samples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Divided by the standard</a:t>
            </a:r>
            <a:r>
              <a:rPr lang="en-US" baseline="0" dirty="0" smtClean="0"/>
              <a:t> error of the difference of the two means.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standard error can be calculated using the standard</a:t>
            </a:r>
            <a:r>
              <a:rPr lang="en-US" baseline="0" dirty="0" smtClean="0"/>
              <a:t> deviation of each of the normally distributed samples.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calculating the standard error, S1 is the standard deviation of the first sample.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S2 is the standard deviation of the second sample.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Recall the framework for hypothesis testing.  First we examine the assumptions, then state the hypothesis, calculate the statistic, look up the p value and then decide to reject or fail to reject the null hypothesis.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N1 is the size of the first sample.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N2 is the size of the second sample.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standard error estimate will not generally be accurate for smaller sample sizes, and this motivates the introduction of the t Distribution.  When the sample size is smaller than 30, but it is still normally distributed and independent, then standard error can be calculated using the t distribution.  Like normal it is symmetric, bell shaped, and </a:t>
            </a:r>
            <a:r>
              <a:rPr lang="en-US" dirty="0" err="1" smtClean="0"/>
              <a:t>uni</a:t>
            </a:r>
            <a:r>
              <a:rPr lang="en-US" dirty="0" smtClean="0"/>
              <a:t>-modal but it has</a:t>
            </a:r>
            <a:r>
              <a:rPr lang="en-US" baseline="0" dirty="0" smtClean="0"/>
              <a:t> a lower peak and a higher percent of observations fall in the tails.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 distribution is always centered at zero and has a single parameter: degrees of freedom.  The degrees of freedom</a:t>
            </a:r>
            <a:r>
              <a:rPr lang="en-US" baseline="0" dirty="0" smtClean="0"/>
              <a:t> for a single sample is the sample size minus one.  </a:t>
            </a:r>
            <a:r>
              <a:rPr lang="en-US" dirty="0" smtClean="0"/>
              <a:t>The degrees of freedom describes the precise form of t distribution. The larger the degrees of freedom, the more closely the t distribution resembles the standard normal model. When the degrees of freedom is about 30 or more, the t distribution is nearly indistinguishable from the normal distribution.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situations wher</a:t>
            </a:r>
            <a:r>
              <a:rPr lang="en-US" baseline="0" dirty="0" smtClean="0"/>
              <a:t>e we are dealing with normal independent observations, if sample size is less than 30, then we calculate the t statistic using this formula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degrees of freedom for comparing mean of two samples is the size of the smaller sample minus one.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step in our inference framework is to look up the p value.  This depends on whether</a:t>
            </a:r>
            <a:r>
              <a:rPr lang="en-US" baseline="0" dirty="0" smtClean="0"/>
              <a:t> we have calculated the z or t statistic.  Here, we are showing the standard distribution of Z.   If we have calculated Z then we can look up one sided or two sided p-values by consulting the Z tables.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have</a:t>
            </a:r>
            <a:r>
              <a:rPr lang="en-US" baseline="0" dirty="0" smtClean="0"/>
              <a:t> calculated the t-statistic, then we look up the p value in the standard t distribution tables.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start by selecting the</a:t>
            </a:r>
            <a:r>
              <a:rPr lang="en-US" baseline="0" dirty="0" smtClean="0"/>
              <a:t> row corresponding to degrees of freedom.  We find the value for our calculated T statistic and then read the p-value on top of the column corresponding to the matched T value inside the table.  For example, if the smallest sample size had 19 cases, then the degrees of freedom is 18.  The selected row in blue indicates t-statistics.  If we have observed a t value of 2.10, then the one tail probability of observing this t-statistic is given at the top of the column associated with it, in this case 0.025.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Last step in our framework</a:t>
            </a:r>
            <a:r>
              <a:rPr lang="en-US" baseline="0" dirty="0" smtClean="0"/>
              <a:t> is to infer from the sample if the population has the hypothesized null value.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this set of slides we apply this framework to comparing the means of two independent samples. We consider the difference in two population means under the condition</a:t>
            </a:r>
          </a:p>
          <a:p>
            <a:r>
              <a:rPr lang="en-US" baseline="0" dirty="0" smtClean="0"/>
              <a:t>that the data are not paired.</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us look at an example.  The left histogram shows weight of infants for mothers who smoked.  The right shows it for mothers who did not smoke.</a:t>
            </a:r>
            <a:r>
              <a:rPr lang="en-US" baseline="0" dirty="0" smtClean="0"/>
              <a:t>  The question is whether there is a difference between the mean of the two populations. Both distributions exhibit strong skew.</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 statistics are shown here for mothers who smoked and those who did  not.  Let us go through</a:t>
            </a:r>
            <a:r>
              <a:rPr lang="en-US" baseline="0" dirty="0" smtClean="0"/>
              <a:t> the steps in our inference framework.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we check assumptions.  Our first assumption was that the samples are independent.  There is</a:t>
            </a:r>
            <a:r>
              <a:rPr lang="en-US" baseline="0" dirty="0" smtClean="0"/>
              <a:t> some evidence that smokers affect non-smokers, especially if they live together.   For mothers who do not live together or know each other, the assumption of independence of samples may be reasonable.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set of assumption is that both smokers and non-smokers have a near normal distribution.  This</a:t>
            </a:r>
            <a:r>
              <a:rPr lang="en-US" baseline="0" dirty="0" smtClean="0"/>
              <a:t> is verified if the sample size is larger than </a:t>
            </a:r>
            <a:r>
              <a:rPr lang="en-US" dirty="0" smtClean="0"/>
              <a:t>30 and it is not strongly skewed.  We saw</a:t>
            </a:r>
            <a:r>
              <a:rPr lang="en-US" baseline="0" dirty="0" smtClean="0"/>
              <a:t> that the sample size is 50 and 100, therefore both are above 30.  The sample is skewed but there the skew is not strong.  Therefore, we conclude that the assumption of near normal distribution has been met.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we</a:t>
            </a:r>
            <a:r>
              <a:rPr lang="en-US" baseline="0" dirty="0" smtClean="0"/>
              <a:t> state the hypotheses.  The null hypothesis is that there are no difference in the mean of the infant weights in the smoker and non-smoker populations.  The alternative hypothesis is that there is a difference.  Notice that these hypotheses require a two sided test.</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calculate the t or the Z statistic.  Since we have more than 30 cases, we calculate the Z statistic.  First we calculate the Standard error of the d</a:t>
            </a:r>
            <a:r>
              <a:rPr lang="en-US" baseline="0" dirty="0" smtClean="0"/>
              <a:t>ifference of the two means.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summary statistics provided us with both standard deviations and sample size to calculate the standard error of the difference.  From these values we calculate the standard error to be .26.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Next we calculate the Z statistic.  The difference of non-smokers and smokers is put into the equation.  The null value is zero as we are testing that there is no difference.  The standard error was previously estimated at 0.26.  Therefore the Z value is 1.54.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now look up the p-value associated</a:t>
            </a:r>
            <a:r>
              <a:rPr lang="en-US" baseline="0" dirty="0" smtClean="0"/>
              <a:t> with a Z of 1.54. This Z score is .938, which gives us the p-value for the right tail as 0.062.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this is a two-sided test and we want the area of both tails, we double this single tail to get the p-value: 0.124.</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assumption is that data the two samples are independent, usually means that less than 10%</a:t>
            </a:r>
            <a:r>
              <a:rPr lang="en-US" baseline="0" dirty="0" smtClean="0"/>
              <a:t> of the population is sampled and the cases sampled do not share relevant characteristics.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p-value 0.124 is larger than the signiﬁcance value, 0.05, so we fail to reject the null hypothesis.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us look at an another example.  The histogram shows improvement in patient scores on</a:t>
            </a:r>
            <a:r>
              <a:rPr lang="en-US" baseline="0" dirty="0" smtClean="0"/>
              <a:t> a standardized test after the test was revised to be more culturally sensitive.  The question is whether the revision has changed patient scores on the test. Note that the histogram is </a:t>
            </a:r>
            <a:r>
              <a:rPr lang="en-US" baseline="0" dirty="0" err="1" smtClean="0"/>
              <a:t>uni</a:t>
            </a:r>
            <a:r>
              <a:rPr lang="en-US" baseline="0" dirty="0" smtClean="0"/>
              <a:t>-model and approximately symmetric.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 statistics are shown here.  Version A shows the test before it was revised and version B after.  Let us go through</a:t>
            </a:r>
            <a:r>
              <a:rPr lang="en-US" baseline="0" dirty="0" smtClean="0"/>
              <a:t> the steps in our inference framework.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we check assumptions.  Our first assumption was that the samples are independent.  This may be a reasonable</a:t>
            </a:r>
            <a:r>
              <a:rPr lang="en-US" baseline="0" dirty="0" smtClean="0"/>
              <a:t> assumption if the subjects recruited for the second sample had no relations to subjects recruited for the first sample.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set of assumption is that the</a:t>
            </a:r>
            <a:r>
              <a:rPr lang="en-US" baseline="0" dirty="0" smtClean="0"/>
              <a:t> difference has a </a:t>
            </a:r>
            <a:r>
              <a:rPr lang="en-US" dirty="0" smtClean="0"/>
              <a:t>normal distribution.  The</a:t>
            </a:r>
            <a:r>
              <a:rPr lang="en-US" baseline="0" dirty="0" smtClean="0"/>
              <a:t> histogram is not skewed and seems symmetric enough but the sample size is smaller than 30.  Therefore, we cannot make the near normal assumption and need to use the t-distribution.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Next we</a:t>
            </a:r>
            <a:r>
              <a:rPr lang="en-US" baseline="0" dirty="0" smtClean="0"/>
              <a:t> state the hypotheses.  The null hypothesis is that there are no difference in the mean of the version B and version A of the test.  The alternative hypothesis is that there is a difference.  Notice that these hypotheses require a two sided test.</a:t>
            </a:r>
            <a:endParaRPr lang="en-US" sz="120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first calculate the standard error.  The summary statistics provided us with both standard deviations and sample sizes.  From these values we calculate the standard error to be 4.62.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Next we calculate the t statistic.  The point estimate of the difference is put in.  The null value is zero as we are testing that there is no difference.  The standard error was previously estimated at 4.62.  Therefore the T value is 1.15.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look</a:t>
            </a:r>
            <a:r>
              <a:rPr lang="en-US" baseline="0" dirty="0" smtClean="0"/>
              <a:t> up the t-value in tables of t-distribution, we need an estimate for degrees of freedom.  Here the minimum sample size is 27 therefore the degrees of freedom is 26.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now look up the p-value associated</a:t>
            </a:r>
            <a:r>
              <a:rPr lang="en-US" baseline="0" dirty="0" smtClean="0"/>
              <a:t> with a t  distribution with 26 degrees of freedom.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assumption is that either sample has near normal distribution.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the table, we examine row for 26 degrees of freedom.  Because the t-statistic of 1.15 is smaller than 1.31, the value in the left column of the row, the two tailed p-value is larger than 0.200.</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the p-value is so large, we do not reject the null hypothesis.</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lecture, we have used our</a:t>
            </a:r>
            <a:r>
              <a:rPr lang="en-US" baseline="0" dirty="0" smtClean="0"/>
              <a:t> inference framework to see how to compare mean of two independent samples.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52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 implies that difference</a:t>
            </a:r>
            <a:r>
              <a:rPr lang="en-US" baseline="0" dirty="0" smtClean="0"/>
              <a:t> of the mean of the two samples also has a near normal distribution.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assumption of near normal usually translates to having</a:t>
            </a:r>
            <a:r>
              <a:rPr lang="en-US" baseline="0" dirty="0" smtClean="0"/>
              <a:t> samples larger than 30 cases and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very skewed to either left or right.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our framework for hypothesis</a:t>
            </a:r>
            <a:r>
              <a:rPr lang="en-US" baseline="0" dirty="0" smtClean="0"/>
              <a:t> testing the next step is to state the hypotheses.  </a:t>
            </a:r>
            <a:r>
              <a:rPr lang="en-US" dirty="0" smtClean="0"/>
              <a:t>The null hypothesis is</a:t>
            </a:r>
            <a:r>
              <a:rPr lang="en-US" baseline="0" dirty="0" smtClean="0"/>
              <a:t> the difference of the two independent means is zero.  The alternative hypothesis, if we are doing a two sided test, is that the difference of the two independent means are not the same.  </a:t>
            </a:r>
            <a:endParaRPr lang="en-US" dirty="0"/>
          </a:p>
        </p:txBody>
      </p:sp>
      <p:sp>
        <p:nvSpPr>
          <p:cNvPr id="4" name="Slide Number Placeholder 3"/>
          <p:cNvSpPr>
            <a:spLocks noGrp="1"/>
          </p:cNvSpPr>
          <p:nvPr>
            <p:ph type="sldNum" sz="quarter" idx="10"/>
          </p:nvPr>
        </p:nvSpPr>
        <p:spPr/>
        <p:txBody>
          <a:bodyPr/>
          <a:lstStyle/>
          <a:p>
            <a:fld id="{FE64716F-2663-4FB8-9ABC-1D4563182E3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1BCACD0-C427-402E-B385-BD1505FAF68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4EA5B-3573-4747-8E2C-85FDDAFBFB1D}"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13E023B-3686-488B-81EC-98B62DE29A5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FE11767-5BC8-4B2B-AED7-F15BF868A249}"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B5B8969-3D71-4CC3-B41B-7848FFB82634}"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4B35ED76-F287-4EB3-ACD2-76F069AD746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ransition spd="med">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FC2F2435-BD1B-4C4E-AE9F-63D25FD0F653}"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med">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657A341-10D1-46FD-B748-91BCE6CC6B0E}"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2FE79BE-4280-433C-93EB-92891FB78BF7}"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7371FFD-3BFC-431B-BC0F-A13518CB8C14}"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635496C-AA2B-4BB4-A0DA-E706EC13267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D4C30B4-2E38-44B4-AAC7-6D33706628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spd="med">
    <p:fade thruBlk="1"/>
  </p:transition>
  <p:timing>
    <p:tnLst>
      <p:par>
        <p:cTn id="1" dur="indefinite" restart="never" nodeType="tmRoot"/>
      </p:par>
    </p:tn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ln/>
        </p:spPr>
        <p:txBody>
          <a:bodyPr>
            <a:normAutofit/>
          </a:bodyPr>
          <a:lstStyle/>
          <a:p>
            <a:r>
              <a:rPr lang="en-US" dirty="0" smtClean="0"/>
              <a:t>Comparing two Independent Means</a:t>
            </a:r>
            <a:endParaRPr lang="en-US" dirty="0"/>
          </a:p>
        </p:txBody>
      </p:sp>
      <p:sp>
        <p:nvSpPr>
          <p:cNvPr id="2053" name="Rectangle 5"/>
          <p:cNvSpPr>
            <a:spLocks noGrp="1" noChangeArrowheads="1"/>
          </p:cNvSpPr>
          <p:nvPr>
            <p:ph type="subTitle" idx="1"/>
          </p:nvPr>
        </p:nvSpPr>
        <p:spPr>
          <a:ln/>
        </p:spPr>
        <p:txBody>
          <a:bodyPr>
            <a:normAutofit/>
          </a:bodyPr>
          <a:lstStyle/>
          <a:p>
            <a:pPr>
              <a:lnSpc>
                <a:spcPct val="80000"/>
              </a:lnSpc>
            </a:pPr>
            <a:r>
              <a:rPr lang="en-US" sz="3200" dirty="0"/>
              <a:t>Farrokh Alemi Ph.D</a:t>
            </a:r>
            <a:r>
              <a:rPr lang="en-US" sz="3200" dirty="0" smtClean="0"/>
              <a:t>.</a:t>
            </a:r>
            <a:endParaRPr lang="en-US" sz="3200" dirty="0"/>
          </a:p>
        </p:txBody>
      </p:sp>
    </p:spTree>
  </p:cSld>
  <p:clrMapOvr>
    <a:masterClrMapping/>
  </p:clrMapOvr>
  <p:transition spd="med" advTm="13600">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Hypotheses</a:t>
            </a:r>
            <a:endParaRPr lang="en-US" dirty="0"/>
          </a:p>
        </p:txBody>
      </p:sp>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3"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8" name="Rectangle 10"/>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9" name="Rectangle 11"/>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5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5060"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61"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5063" name="Picture 7"/>
          <p:cNvPicPr>
            <a:picLocks noChangeAspect="1" noChangeArrowheads="1"/>
          </p:cNvPicPr>
          <p:nvPr/>
        </p:nvPicPr>
        <p:blipFill>
          <a:blip r:embed="rId3" cstate="print"/>
          <a:srcRect/>
          <a:stretch>
            <a:fillRect/>
          </a:stretch>
        </p:blipFill>
        <p:spPr bwMode="auto">
          <a:xfrm>
            <a:off x="2841625" y="2743200"/>
            <a:ext cx="3459163" cy="2659062"/>
          </a:xfrm>
          <a:prstGeom prst="rect">
            <a:avLst/>
          </a:prstGeom>
          <a:noFill/>
          <a:ln w="9525">
            <a:noFill/>
            <a:miter lim="800000"/>
            <a:headEnd/>
            <a:tailEnd/>
          </a:ln>
          <a:effectLst/>
        </p:spPr>
      </p:pic>
    </p:spTree>
  </p:cSld>
  <p:clrMapOvr>
    <a:masterClrMapping/>
  </p:clrMapOvr>
  <p:transition spd="med" advTm="8960">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Hypotheses</a:t>
            </a:r>
            <a:endParaRPr lang="en-US" dirty="0"/>
          </a:p>
        </p:txBody>
      </p:sp>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3"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4"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01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3012"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013"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3015" name="Picture 7"/>
          <p:cNvPicPr>
            <a:picLocks noChangeAspect="1" noChangeArrowheads="1"/>
          </p:cNvPicPr>
          <p:nvPr/>
        </p:nvPicPr>
        <p:blipFill>
          <a:blip r:embed="rId3" cstate="print"/>
          <a:srcRect/>
          <a:stretch>
            <a:fillRect/>
          </a:stretch>
        </p:blipFill>
        <p:spPr bwMode="auto">
          <a:xfrm>
            <a:off x="2803525" y="2789238"/>
            <a:ext cx="3535363" cy="2697162"/>
          </a:xfrm>
          <a:prstGeom prst="rect">
            <a:avLst/>
          </a:prstGeom>
          <a:noFill/>
          <a:ln w="9525">
            <a:noFill/>
            <a:miter lim="800000"/>
            <a:headEnd/>
            <a:tailEnd/>
          </a:ln>
          <a:effectLst/>
        </p:spPr>
      </p:pic>
    </p:spTree>
  </p:cSld>
  <p:clrMapOvr>
    <a:masterClrMapping/>
  </p:clrMapOvr>
  <p:transition spd="med" advTm="3350">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Calculate Statistic</a:t>
            </a:r>
            <a:endParaRPr lang="en-US" dirty="0"/>
          </a:p>
        </p:txBody>
      </p:sp>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3"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4"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771" name="Rectangle 3"/>
          <p:cNvSpPr>
            <a:spLocks noChangeArrowheads="1"/>
          </p:cNvSpPr>
          <p:nvPr/>
        </p:nvSpPr>
        <p:spPr bwMode="auto">
          <a:xfrm>
            <a:off x="0" y="3000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9092" name="Picture 4"/>
          <p:cNvPicPr>
            <a:picLocks noChangeAspect="1" noChangeArrowheads="1"/>
          </p:cNvPicPr>
          <p:nvPr/>
        </p:nvPicPr>
        <p:blipFill>
          <a:blip r:embed="rId3" cstate="print"/>
          <a:srcRect/>
          <a:stretch>
            <a:fillRect/>
          </a:stretch>
        </p:blipFill>
        <p:spPr bwMode="auto">
          <a:xfrm>
            <a:off x="1443038" y="2941638"/>
            <a:ext cx="6256337" cy="1858962"/>
          </a:xfrm>
          <a:prstGeom prst="rect">
            <a:avLst/>
          </a:prstGeom>
          <a:noFill/>
          <a:ln w="9525">
            <a:noFill/>
            <a:miter lim="800000"/>
            <a:headEnd/>
            <a:tailEnd/>
          </a:ln>
          <a:effectLst/>
        </p:spPr>
      </p:pic>
    </p:spTree>
  </p:cSld>
  <p:clrMapOvr>
    <a:masterClrMapping/>
  </p:clrMapOvr>
  <p:transition spd="med" advTm="16520">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Calculate Statistic</a:t>
            </a:r>
            <a:endParaRPr lang="en-US" dirty="0"/>
          </a:p>
        </p:txBody>
      </p:sp>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3"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4"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1" name="Rectangle 3"/>
          <p:cNvSpPr>
            <a:spLocks noChangeArrowheads="1"/>
          </p:cNvSpPr>
          <p:nvPr/>
        </p:nvSpPr>
        <p:spPr bwMode="auto">
          <a:xfrm>
            <a:off x="0" y="3000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401" name="Picture 1"/>
          <p:cNvPicPr>
            <a:picLocks noChangeAspect="1" noChangeArrowheads="1"/>
          </p:cNvPicPr>
          <p:nvPr/>
        </p:nvPicPr>
        <p:blipFill>
          <a:blip r:embed="rId3" cstate="print"/>
          <a:srcRect/>
          <a:stretch>
            <a:fillRect/>
          </a:stretch>
        </p:blipFill>
        <p:spPr bwMode="auto">
          <a:xfrm>
            <a:off x="555625" y="2933700"/>
            <a:ext cx="8031163" cy="2476500"/>
          </a:xfrm>
          <a:prstGeom prst="rect">
            <a:avLst/>
          </a:prstGeom>
          <a:noFill/>
          <a:ln w="9525">
            <a:noFill/>
            <a:miter lim="800000"/>
            <a:headEnd/>
            <a:tailEnd/>
          </a:ln>
          <a:effectLst/>
        </p:spPr>
      </p:pic>
    </p:spTree>
  </p:cSld>
  <p:clrMapOvr>
    <a:masterClrMapping/>
  </p:clrMapOvr>
  <p:transition spd="med" advTm="9150">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Calculate Statistic</a:t>
            </a:r>
            <a:endParaRPr lang="en-US" dirty="0"/>
          </a:p>
        </p:txBody>
      </p:sp>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3"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4"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1" name="Rectangle 3"/>
          <p:cNvSpPr>
            <a:spLocks noChangeArrowheads="1"/>
          </p:cNvSpPr>
          <p:nvPr/>
        </p:nvSpPr>
        <p:spPr bwMode="auto">
          <a:xfrm>
            <a:off x="0" y="3000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64" name="Picture 4"/>
          <p:cNvPicPr>
            <a:picLocks noChangeAspect="1" noChangeArrowheads="1"/>
          </p:cNvPicPr>
          <p:nvPr/>
        </p:nvPicPr>
        <p:blipFill>
          <a:blip r:embed="rId3" cstate="print"/>
          <a:srcRect/>
          <a:stretch>
            <a:fillRect/>
          </a:stretch>
        </p:blipFill>
        <p:spPr bwMode="auto">
          <a:xfrm>
            <a:off x="1638300" y="2979738"/>
            <a:ext cx="5867400" cy="2735262"/>
          </a:xfrm>
          <a:prstGeom prst="rect">
            <a:avLst/>
          </a:prstGeom>
          <a:noFill/>
          <a:ln w="9525">
            <a:noFill/>
            <a:miter lim="800000"/>
            <a:headEnd/>
            <a:tailEnd/>
          </a:ln>
          <a:effectLst/>
        </p:spPr>
      </p:pic>
    </p:spTree>
  </p:cSld>
  <p:clrMapOvr>
    <a:masterClrMapping/>
  </p:clrMapOvr>
  <p:transition spd="med" advTm="5950">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Calculate Statistic</a:t>
            </a:r>
            <a:endParaRPr lang="en-US" dirty="0"/>
          </a:p>
        </p:txBody>
      </p:sp>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3"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4"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1" name="Rectangle 3"/>
          <p:cNvSpPr>
            <a:spLocks noChangeArrowheads="1"/>
          </p:cNvSpPr>
          <p:nvPr/>
        </p:nvSpPr>
        <p:spPr bwMode="auto">
          <a:xfrm>
            <a:off x="0" y="3000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8913" name="Picture 1"/>
          <p:cNvPicPr>
            <a:picLocks noChangeAspect="1" noChangeArrowheads="1"/>
          </p:cNvPicPr>
          <p:nvPr/>
        </p:nvPicPr>
        <p:blipFill>
          <a:blip r:embed="rId3" cstate="print"/>
          <a:srcRect/>
          <a:stretch>
            <a:fillRect/>
          </a:stretch>
        </p:blipFill>
        <p:spPr bwMode="auto">
          <a:xfrm>
            <a:off x="1676400" y="2971800"/>
            <a:ext cx="5791200" cy="2895600"/>
          </a:xfrm>
          <a:prstGeom prst="rect">
            <a:avLst/>
          </a:prstGeom>
          <a:noFill/>
          <a:ln w="9525">
            <a:noFill/>
            <a:miter lim="800000"/>
            <a:headEnd/>
            <a:tailEnd/>
          </a:ln>
          <a:effectLst/>
        </p:spPr>
      </p:pic>
    </p:spTree>
  </p:cSld>
  <p:clrMapOvr>
    <a:masterClrMapping/>
  </p:clrMapOvr>
  <p:transition spd="med" advTm="5000">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Calculate Statistic</a:t>
            </a:r>
            <a:endParaRPr lang="en-US" dirty="0"/>
          </a:p>
        </p:txBody>
      </p:sp>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3"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4"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1" name="Rectangle 3"/>
          <p:cNvSpPr>
            <a:spLocks noChangeArrowheads="1"/>
          </p:cNvSpPr>
          <p:nvPr/>
        </p:nvSpPr>
        <p:spPr bwMode="auto">
          <a:xfrm>
            <a:off x="0" y="3000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6865" name="Picture 1"/>
          <p:cNvPicPr>
            <a:picLocks noChangeAspect="1" noChangeArrowheads="1"/>
          </p:cNvPicPr>
          <p:nvPr/>
        </p:nvPicPr>
        <p:blipFill>
          <a:blip r:embed="rId3" cstate="print"/>
          <a:srcRect/>
          <a:stretch>
            <a:fillRect/>
          </a:stretch>
        </p:blipFill>
        <p:spPr bwMode="auto">
          <a:xfrm>
            <a:off x="1676400" y="2979738"/>
            <a:ext cx="5791200" cy="2735262"/>
          </a:xfrm>
          <a:prstGeom prst="rect">
            <a:avLst/>
          </a:prstGeom>
          <a:noFill/>
          <a:ln w="9525">
            <a:noFill/>
            <a:miter lim="800000"/>
            <a:headEnd/>
            <a:tailEnd/>
          </a:ln>
          <a:effectLst/>
        </p:spPr>
      </p:pic>
    </p:spTree>
  </p:cSld>
  <p:clrMapOvr>
    <a:masterClrMapping/>
  </p:clrMapOvr>
  <p:transition spd="med" advTm="5810">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Calculate Statistic</a:t>
            </a:r>
            <a:endParaRPr lang="en-US" dirty="0"/>
          </a:p>
        </p:txBody>
      </p:sp>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3"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4"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1" name="Rectangle 3"/>
          <p:cNvSpPr>
            <a:spLocks noChangeArrowheads="1"/>
          </p:cNvSpPr>
          <p:nvPr/>
        </p:nvSpPr>
        <p:spPr bwMode="auto">
          <a:xfrm>
            <a:off x="0" y="3000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7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4758" name="Picture 6"/>
          <p:cNvPicPr>
            <a:picLocks noChangeAspect="1" noChangeArrowheads="1"/>
          </p:cNvPicPr>
          <p:nvPr/>
        </p:nvPicPr>
        <p:blipFill>
          <a:blip r:embed="rId3" cstate="print"/>
          <a:srcRect/>
          <a:stretch>
            <a:fillRect/>
          </a:stretch>
        </p:blipFill>
        <p:spPr bwMode="auto">
          <a:xfrm>
            <a:off x="2103438" y="2941638"/>
            <a:ext cx="4937125" cy="3154362"/>
          </a:xfrm>
          <a:prstGeom prst="rect">
            <a:avLst/>
          </a:prstGeom>
          <a:noFill/>
          <a:ln w="9525">
            <a:noFill/>
            <a:miter lim="800000"/>
            <a:headEnd/>
            <a:tailEnd/>
          </a:ln>
          <a:effectLst/>
        </p:spPr>
      </p:pic>
    </p:spTree>
  </p:cSld>
  <p:clrMapOvr>
    <a:masterClrMapping/>
  </p:clrMapOvr>
  <p:transition spd="med" advTm="9550">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Calculate Statistic</a:t>
            </a:r>
            <a:endParaRPr lang="en-US" dirty="0"/>
          </a:p>
        </p:txBody>
      </p:sp>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3"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4"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1" name="Rectangle 3"/>
          <p:cNvSpPr>
            <a:spLocks noChangeArrowheads="1"/>
          </p:cNvSpPr>
          <p:nvPr/>
        </p:nvSpPr>
        <p:spPr bwMode="auto">
          <a:xfrm>
            <a:off x="0" y="3000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7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6802" name="Picture 2"/>
          <p:cNvPicPr>
            <a:picLocks noChangeAspect="1" noChangeArrowheads="1"/>
          </p:cNvPicPr>
          <p:nvPr/>
        </p:nvPicPr>
        <p:blipFill>
          <a:blip r:embed="rId3" cstate="print"/>
          <a:srcRect/>
          <a:stretch>
            <a:fillRect/>
          </a:stretch>
        </p:blipFill>
        <p:spPr bwMode="auto">
          <a:xfrm>
            <a:off x="2255838" y="2971800"/>
            <a:ext cx="4632325" cy="3429000"/>
          </a:xfrm>
          <a:prstGeom prst="rect">
            <a:avLst/>
          </a:prstGeom>
          <a:noFill/>
          <a:ln w="9525">
            <a:noFill/>
            <a:miter lim="800000"/>
            <a:headEnd/>
            <a:tailEnd/>
          </a:ln>
          <a:effectLst/>
        </p:spPr>
      </p:pic>
    </p:spTree>
  </p:cSld>
  <p:clrMapOvr>
    <a:masterClrMapping/>
  </p:clrMapOvr>
  <p:transition spd="med" advTm="9210">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Calculate Statistic</a:t>
            </a:r>
            <a:endParaRPr lang="en-US" dirty="0"/>
          </a:p>
        </p:txBody>
      </p:sp>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3"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4"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1" name="Rectangle 3"/>
          <p:cNvSpPr>
            <a:spLocks noChangeArrowheads="1"/>
          </p:cNvSpPr>
          <p:nvPr/>
        </p:nvSpPr>
        <p:spPr bwMode="auto">
          <a:xfrm>
            <a:off x="0" y="3000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7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4993" name="Picture 1"/>
          <p:cNvPicPr>
            <a:picLocks noChangeAspect="1" noChangeArrowheads="1"/>
          </p:cNvPicPr>
          <p:nvPr/>
        </p:nvPicPr>
        <p:blipFill>
          <a:blip r:embed="rId3" cstate="print"/>
          <a:srcRect/>
          <a:stretch>
            <a:fillRect/>
          </a:stretch>
        </p:blipFill>
        <p:spPr bwMode="auto">
          <a:xfrm>
            <a:off x="2716213" y="2971800"/>
            <a:ext cx="3711575" cy="3429000"/>
          </a:xfrm>
          <a:prstGeom prst="rect">
            <a:avLst/>
          </a:prstGeom>
          <a:noFill/>
          <a:ln w="9525">
            <a:noFill/>
            <a:miter lim="800000"/>
            <a:headEnd/>
            <a:tailEnd/>
          </a:ln>
          <a:effectLst/>
        </p:spPr>
      </p:pic>
    </p:spTree>
  </p:cSld>
  <p:clrMapOvr>
    <a:masterClrMapping/>
  </p:clrMapOvr>
  <p:transition spd="med" advTm="585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Framework for Hypothesis Testing</a:t>
            </a:r>
            <a:endParaRPr lang="en-US" dirty="0"/>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11113" y="2620962"/>
            <a:ext cx="9166226" cy="4084638"/>
          </a:xfrm>
          <a:prstGeom prst="rect">
            <a:avLst/>
          </a:prstGeom>
          <a:noFill/>
          <a:ln w="9525">
            <a:noFill/>
            <a:miter lim="800000"/>
            <a:headEnd/>
            <a:tailEnd/>
          </a:ln>
          <a:effectLst/>
        </p:spPr>
      </p:pic>
    </p:spTree>
  </p:cSld>
  <p:clrMapOvr>
    <a:masterClrMapping/>
  </p:clrMapOvr>
  <p:transition spd="med" advTm="18350">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Calculate Statistic</a:t>
            </a:r>
            <a:endParaRPr lang="en-US" dirty="0"/>
          </a:p>
        </p:txBody>
      </p:sp>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3"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4"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771" name="Rectangle 3"/>
          <p:cNvSpPr>
            <a:spLocks noChangeArrowheads="1"/>
          </p:cNvSpPr>
          <p:nvPr/>
        </p:nvSpPr>
        <p:spPr bwMode="auto">
          <a:xfrm>
            <a:off x="0" y="3000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7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2945" name="Picture 1"/>
          <p:cNvPicPr>
            <a:picLocks noChangeAspect="1" noChangeArrowheads="1"/>
          </p:cNvPicPr>
          <p:nvPr/>
        </p:nvPicPr>
        <p:blipFill>
          <a:blip r:embed="rId3" cstate="print"/>
          <a:srcRect/>
          <a:stretch>
            <a:fillRect/>
          </a:stretch>
        </p:blipFill>
        <p:spPr bwMode="auto">
          <a:xfrm>
            <a:off x="2255838" y="2590800"/>
            <a:ext cx="4632325" cy="4267200"/>
          </a:xfrm>
          <a:prstGeom prst="rect">
            <a:avLst/>
          </a:prstGeom>
          <a:noFill/>
          <a:ln w="9525">
            <a:noFill/>
            <a:miter lim="800000"/>
            <a:headEnd/>
            <a:tailEnd/>
          </a:ln>
          <a:effectLst/>
        </p:spPr>
      </p:pic>
    </p:spTree>
  </p:cSld>
  <p:clrMapOvr>
    <a:masterClrMapping/>
  </p:clrMapOvr>
  <p:transition spd="med" advTm="5750">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Calculate Statistic</a:t>
            </a:r>
            <a:endParaRPr lang="en-US" dirty="0"/>
          </a:p>
        </p:txBody>
      </p:sp>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3"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4"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771" name="Rectangle 3"/>
          <p:cNvSpPr>
            <a:spLocks noChangeArrowheads="1"/>
          </p:cNvSpPr>
          <p:nvPr/>
        </p:nvSpPr>
        <p:spPr bwMode="auto">
          <a:xfrm>
            <a:off x="0" y="3000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7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0897" name="Picture 1"/>
          <p:cNvPicPr>
            <a:picLocks noChangeAspect="1" noChangeArrowheads="1"/>
          </p:cNvPicPr>
          <p:nvPr/>
        </p:nvPicPr>
        <p:blipFill>
          <a:blip r:embed="rId3" cstate="print"/>
          <a:srcRect/>
          <a:stretch>
            <a:fillRect/>
          </a:stretch>
        </p:blipFill>
        <p:spPr bwMode="auto">
          <a:xfrm>
            <a:off x="2716213" y="2590800"/>
            <a:ext cx="3711575" cy="4267200"/>
          </a:xfrm>
          <a:prstGeom prst="rect">
            <a:avLst/>
          </a:prstGeom>
          <a:noFill/>
          <a:ln w="9525">
            <a:noFill/>
            <a:miter lim="800000"/>
            <a:headEnd/>
            <a:tailEnd/>
          </a:ln>
          <a:effectLst/>
        </p:spPr>
      </p:pic>
    </p:spTree>
  </p:cSld>
  <p:clrMapOvr>
    <a:masterClrMapping/>
  </p:clrMapOvr>
  <p:transition spd="med" advTm="4800">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Calculate Statistic</a:t>
            </a:r>
            <a:endParaRPr lang="en-US" dirty="0"/>
          </a:p>
        </p:txBody>
      </p:sp>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3"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4"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1" name="Rectangle 3"/>
          <p:cNvSpPr>
            <a:spLocks noChangeArrowheads="1"/>
          </p:cNvSpPr>
          <p:nvPr/>
        </p:nvSpPr>
        <p:spPr bwMode="auto">
          <a:xfrm>
            <a:off x="0" y="3000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6084" name="Picture 4"/>
          <p:cNvPicPr>
            <a:picLocks noChangeAspect="1" noChangeArrowheads="1"/>
          </p:cNvPicPr>
          <p:nvPr/>
        </p:nvPicPr>
        <p:blipFill>
          <a:blip r:embed="rId3" cstate="print"/>
          <a:srcRect/>
          <a:stretch>
            <a:fillRect/>
          </a:stretch>
        </p:blipFill>
        <p:spPr bwMode="auto">
          <a:xfrm>
            <a:off x="1390650" y="3055938"/>
            <a:ext cx="6362700" cy="2582862"/>
          </a:xfrm>
          <a:prstGeom prst="rect">
            <a:avLst/>
          </a:prstGeom>
          <a:noFill/>
          <a:ln w="9525">
            <a:noFill/>
            <a:miter lim="800000"/>
            <a:headEnd/>
            <a:tailEnd/>
          </a:ln>
          <a:effectLst/>
        </p:spPr>
      </p:pic>
    </p:spTree>
  </p:cSld>
  <p:clrMapOvr>
    <a:masterClrMapping/>
  </p:clrMapOvr>
  <p:transition spd="med" advTm="34960">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Calculate Statistic</a:t>
            </a:r>
            <a:endParaRPr lang="en-US" dirty="0"/>
          </a:p>
        </p:txBody>
      </p:sp>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3"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4"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1" name="Rectangle 3"/>
          <p:cNvSpPr>
            <a:spLocks noChangeArrowheads="1"/>
          </p:cNvSpPr>
          <p:nvPr/>
        </p:nvSpPr>
        <p:spPr bwMode="auto">
          <a:xfrm>
            <a:off x="0" y="3000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8850" name="Picture 2" descr="http://www.expertsmind.com/CMSImages/2087_t%20distribution1.png"/>
          <p:cNvPicPr>
            <a:picLocks noChangeAspect="1" noChangeArrowheads="1"/>
          </p:cNvPicPr>
          <p:nvPr/>
        </p:nvPicPr>
        <p:blipFill>
          <a:blip r:embed="rId3" cstate="print"/>
          <a:srcRect/>
          <a:stretch>
            <a:fillRect/>
          </a:stretch>
        </p:blipFill>
        <p:spPr bwMode="auto">
          <a:xfrm>
            <a:off x="1371599" y="2819400"/>
            <a:ext cx="6543891" cy="3429000"/>
          </a:xfrm>
          <a:prstGeom prst="rect">
            <a:avLst/>
          </a:prstGeom>
          <a:noFill/>
        </p:spPr>
      </p:pic>
    </p:spTree>
  </p:cSld>
  <p:clrMapOvr>
    <a:masterClrMapping/>
  </p:clrMapOvr>
  <p:transition spd="med" advTm="35220">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Calculate Statistic</a:t>
            </a:r>
            <a:endParaRPr lang="en-US" dirty="0"/>
          </a:p>
        </p:txBody>
      </p:sp>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3"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4"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1" name="Rectangle 3"/>
          <p:cNvSpPr>
            <a:spLocks noChangeArrowheads="1"/>
          </p:cNvSpPr>
          <p:nvPr/>
        </p:nvSpPr>
        <p:spPr bwMode="auto">
          <a:xfrm>
            <a:off x="0" y="3000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7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7044" name="Picture 4"/>
          <p:cNvPicPr>
            <a:picLocks noChangeAspect="1" noChangeArrowheads="1"/>
          </p:cNvPicPr>
          <p:nvPr/>
        </p:nvPicPr>
        <p:blipFill>
          <a:blip r:embed="rId3" cstate="print"/>
          <a:srcRect/>
          <a:stretch>
            <a:fillRect/>
          </a:stretch>
        </p:blipFill>
        <p:spPr bwMode="auto">
          <a:xfrm>
            <a:off x="1736725" y="2917825"/>
            <a:ext cx="5668963" cy="2720975"/>
          </a:xfrm>
          <a:prstGeom prst="rect">
            <a:avLst/>
          </a:prstGeom>
          <a:noFill/>
          <a:ln w="9525">
            <a:noFill/>
            <a:miter lim="800000"/>
            <a:headEnd/>
            <a:tailEnd/>
          </a:ln>
          <a:effectLst/>
        </p:spPr>
      </p:pic>
    </p:spTree>
  </p:cSld>
  <p:clrMapOvr>
    <a:masterClrMapping/>
  </p:clrMapOvr>
  <p:transition spd="med" advTm="13300">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Calculate Statistic</a:t>
            </a:r>
            <a:endParaRPr lang="en-US" dirty="0"/>
          </a:p>
        </p:txBody>
      </p:sp>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3"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4"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1" name="Rectangle 3"/>
          <p:cNvSpPr>
            <a:spLocks noChangeArrowheads="1"/>
          </p:cNvSpPr>
          <p:nvPr/>
        </p:nvSpPr>
        <p:spPr bwMode="auto">
          <a:xfrm>
            <a:off x="0" y="3000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7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4209" name="Picture 1"/>
          <p:cNvPicPr>
            <a:picLocks noChangeAspect="1" noChangeArrowheads="1"/>
          </p:cNvPicPr>
          <p:nvPr/>
        </p:nvPicPr>
        <p:blipFill>
          <a:blip r:embed="rId3" cstate="print"/>
          <a:srcRect/>
          <a:stretch>
            <a:fillRect/>
          </a:stretch>
        </p:blipFill>
        <p:spPr bwMode="auto">
          <a:xfrm>
            <a:off x="579438" y="2941638"/>
            <a:ext cx="7985125" cy="3535362"/>
          </a:xfrm>
          <a:prstGeom prst="rect">
            <a:avLst/>
          </a:prstGeom>
          <a:noFill/>
          <a:ln w="9525">
            <a:noFill/>
            <a:miter lim="800000"/>
            <a:headEnd/>
            <a:tailEnd/>
          </a:ln>
          <a:effectLst/>
        </p:spPr>
      </p:pic>
    </p:spTree>
  </p:cSld>
  <p:clrMapOvr>
    <a:masterClrMapping/>
  </p:clrMapOvr>
  <p:transition spd="med" advTm="9350">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Look-up P Value</a:t>
            </a:r>
            <a:endParaRPr lang="en-US" dirty="0"/>
          </a:p>
        </p:txBody>
      </p:sp>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3"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4"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1" name="Rectangle 3"/>
          <p:cNvSpPr>
            <a:spLocks noChangeArrowheads="1"/>
          </p:cNvSpPr>
          <p:nvPr/>
        </p:nvSpPr>
        <p:spPr bwMode="auto">
          <a:xfrm>
            <a:off x="0" y="3000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8914" name="Picture 2" descr="http://www.pavementinteractive.org/wp-content/uploads/2007/08/Normal_table.gif"/>
          <p:cNvPicPr>
            <a:picLocks noChangeAspect="1" noChangeArrowheads="1"/>
          </p:cNvPicPr>
          <p:nvPr/>
        </p:nvPicPr>
        <p:blipFill>
          <a:blip r:embed="rId3" cstate="print"/>
          <a:srcRect b="64722"/>
          <a:stretch>
            <a:fillRect/>
          </a:stretch>
        </p:blipFill>
        <p:spPr bwMode="auto">
          <a:xfrm>
            <a:off x="247650" y="2590800"/>
            <a:ext cx="8896350" cy="3962400"/>
          </a:xfrm>
          <a:prstGeom prst="rect">
            <a:avLst/>
          </a:prstGeom>
          <a:noFill/>
        </p:spPr>
      </p:pic>
    </p:spTree>
  </p:cSld>
  <p:clrMapOvr>
    <a:masterClrMapping/>
  </p:clrMapOvr>
  <p:transition spd="med" advTm="23750">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Look-up P Value</a:t>
            </a:r>
            <a:endParaRPr lang="en-US" dirty="0"/>
          </a:p>
        </p:txBody>
      </p:sp>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3"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4"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1" name="Rectangle 3"/>
          <p:cNvSpPr>
            <a:spLocks noChangeArrowheads="1"/>
          </p:cNvSpPr>
          <p:nvPr/>
        </p:nvSpPr>
        <p:spPr bwMode="auto">
          <a:xfrm>
            <a:off x="0" y="3000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6" name="Picture 1"/>
          <p:cNvPicPr>
            <a:picLocks noChangeAspect="1" noChangeArrowheads="1"/>
          </p:cNvPicPr>
          <p:nvPr/>
        </p:nvPicPr>
        <p:blipFill>
          <a:blip r:embed="rId3" cstate="print"/>
          <a:srcRect l="27619" t="31238" r="29048" b="30667"/>
          <a:stretch>
            <a:fillRect/>
          </a:stretch>
        </p:blipFill>
        <p:spPr bwMode="auto">
          <a:xfrm>
            <a:off x="1371600" y="2667000"/>
            <a:ext cx="6934200" cy="3810000"/>
          </a:xfrm>
          <a:prstGeom prst="rect">
            <a:avLst/>
          </a:prstGeom>
          <a:noFill/>
          <a:ln w="9525">
            <a:noFill/>
            <a:miter lim="800000"/>
            <a:headEnd/>
            <a:tailEnd/>
          </a:ln>
        </p:spPr>
      </p:pic>
    </p:spTree>
  </p:cSld>
  <p:clrMapOvr>
    <a:masterClrMapping/>
  </p:clrMapOvr>
  <p:transition spd="med" advTm="10240">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Look-up P Value</a:t>
            </a:r>
            <a:endParaRPr lang="en-US" dirty="0"/>
          </a:p>
        </p:txBody>
      </p:sp>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3"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4"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1" name="Rectangle 3"/>
          <p:cNvSpPr>
            <a:spLocks noChangeArrowheads="1"/>
          </p:cNvSpPr>
          <p:nvPr/>
        </p:nvSpPr>
        <p:spPr bwMode="auto">
          <a:xfrm>
            <a:off x="0" y="3000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8306" name="Picture 2"/>
          <p:cNvPicPr>
            <a:picLocks noChangeAspect="1" noChangeArrowheads="1"/>
          </p:cNvPicPr>
          <p:nvPr/>
        </p:nvPicPr>
        <p:blipFill>
          <a:blip r:embed="rId3" cstate="print"/>
          <a:srcRect/>
          <a:stretch>
            <a:fillRect/>
          </a:stretch>
        </p:blipFill>
        <p:spPr bwMode="auto">
          <a:xfrm>
            <a:off x="1089025" y="2789238"/>
            <a:ext cx="6964363" cy="3840162"/>
          </a:xfrm>
          <a:prstGeom prst="rect">
            <a:avLst/>
          </a:prstGeom>
          <a:noFill/>
          <a:ln w="9525">
            <a:noFill/>
            <a:miter lim="800000"/>
            <a:headEnd/>
            <a:tailEnd/>
          </a:ln>
          <a:effectLst/>
        </p:spPr>
      </p:pic>
    </p:spTree>
  </p:cSld>
  <p:clrMapOvr>
    <a:masterClrMapping/>
  </p:clrMapOvr>
  <p:transition spd="med" advTm="43660">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Make Inference</a:t>
            </a:r>
            <a:endParaRPr lang="en-US" dirty="0"/>
          </a:p>
        </p:txBody>
      </p:sp>
      <p:pic>
        <p:nvPicPr>
          <p:cNvPr id="44034" name="Picture 2"/>
          <p:cNvPicPr>
            <a:picLocks noChangeAspect="1" noChangeArrowheads="1"/>
          </p:cNvPicPr>
          <p:nvPr/>
        </p:nvPicPr>
        <p:blipFill>
          <a:blip r:embed="rId3" cstate="print"/>
          <a:srcRect t="15711"/>
          <a:stretch>
            <a:fillRect/>
          </a:stretch>
        </p:blipFill>
        <p:spPr bwMode="auto">
          <a:xfrm>
            <a:off x="762000" y="2914650"/>
            <a:ext cx="7185025" cy="3943350"/>
          </a:xfrm>
          <a:prstGeom prst="rect">
            <a:avLst/>
          </a:prstGeom>
          <a:noFill/>
          <a:ln w="9525">
            <a:noFill/>
            <a:miter lim="800000"/>
            <a:headEnd/>
            <a:tailEnd/>
          </a:ln>
          <a:effectLst/>
        </p:spPr>
      </p:pic>
    </p:spTree>
  </p:cSld>
  <p:clrMapOvr>
    <a:masterClrMapping/>
  </p:clrMapOvr>
  <p:transition spd="med" advTm="10560">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Framework for Hypothesis Testing</a:t>
            </a:r>
            <a:endParaRPr lang="en-US" dirty="0"/>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5297" name="Picture 1"/>
          <p:cNvPicPr>
            <a:picLocks noChangeAspect="1" noChangeArrowheads="1"/>
          </p:cNvPicPr>
          <p:nvPr/>
        </p:nvPicPr>
        <p:blipFill>
          <a:blip r:embed="rId3" cstate="print"/>
          <a:srcRect/>
          <a:stretch>
            <a:fillRect/>
          </a:stretch>
        </p:blipFill>
        <p:spPr bwMode="auto">
          <a:xfrm>
            <a:off x="-14288" y="2667000"/>
            <a:ext cx="9174163" cy="4098925"/>
          </a:xfrm>
          <a:prstGeom prst="rect">
            <a:avLst/>
          </a:prstGeom>
          <a:noFill/>
          <a:ln w="9525">
            <a:noFill/>
            <a:miter lim="800000"/>
            <a:headEnd/>
            <a:tailEnd/>
          </a:ln>
          <a:effectLst/>
        </p:spPr>
      </p:pic>
    </p:spTree>
  </p:cSld>
  <p:clrMapOvr>
    <a:masterClrMapping/>
  </p:clrMapOvr>
  <p:transition spd="med" advTm="15500">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a:t>
            </a:r>
            <a:endParaRPr lang="en-US" dirty="0"/>
          </a:p>
        </p:txBody>
      </p:sp>
      <p:pic>
        <p:nvPicPr>
          <p:cNvPr id="28675" name="Picture 3"/>
          <p:cNvPicPr>
            <a:picLocks noChangeAspect="1" noChangeArrowheads="1"/>
          </p:cNvPicPr>
          <p:nvPr/>
        </p:nvPicPr>
        <p:blipFill>
          <a:blip r:embed="rId3" cstate="print"/>
          <a:srcRect/>
          <a:stretch>
            <a:fillRect/>
          </a:stretch>
        </p:blipFill>
        <p:spPr bwMode="auto">
          <a:xfrm>
            <a:off x="193675" y="2651125"/>
            <a:ext cx="8755063" cy="2454275"/>
          </a:xfrm>
          <a:prstGeom prst="rect">
            <a:avLst/>
          </a:prstGeom>
          <a:noFill/>
          <a:ln w="9525">
            <a:noFill/>
            <a:miter lim="800000"/>
            <a:headEnd/>
            <a:tailEnd/>
          </a:ln>
          <a:effectLst/>
        </p:spPr>
      </p:pic>
    </p:spTree>
  </p:cSld>
  <p:clrMapOvr>
    <a:masterClrMapping/>
  </p:clrMapOvr>
  <p:transition spd="med" advTm="19700">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a:t>
            </a:r>
            <a:endParaRPr lang="en-US" dirty="0"/>
          </a:p>
        </p:txBody>
      </p:sp>
      <p:pic>
        <p:nvPicPr>
          <p:cNvPr id="95234" name="Picture 2"/>
          <p:cNvPicPr>
            <a:picLocks noChangeAspect="1" noChangeArrowheads="1"/>
          </p:cNvPicPr>
          <p:nvPr/>
        </p:nvPicPr>
        <p:blipFill>
          <a:blip r:embed="rId3" cstate="print"/>
          <a:srcRect l="34286" t="76952" r="36667" b="7810"/>
          <a:stretch>
            <a:fillRect/>
          </a:stretch>
        </p:blipFill>
        <p:spPr bwMode="auto">
          <a:xfrm>
            <a:off x="1371600" y="2743200"/>
            <a:ext cx="6416040" cy="2103620"/>
          </a:xfrm>
          <a:prstGeom prst="rect">
            <a:avLst/>
          </a:prstGeom>
          <a:noFill/>
          <a:ln w="9525">
            <a:noFill/>
            <a:miter lim="800000"/>
            <a:headEnd/>
            <a:tailEnd/>
          </a:ln>
        </p:spPr>
      </p:pic>
    </p:spTree>
  </p:cSld>
  <p:clrMapOvr>
    <a:masterClrMapping/>
  </p:clrMapOvr>
  <p:transition spd="med" advTm="12310">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Assumptions</a:t>
            </a:r>
            <a:endParaRPr lang="en-US" dirty="0"/>
          </a:p>
        </p:txBody>
      </p:sp>
      <p:pic>
        <p:nvPicPr>
          <p:cNvPr id="26625" name="Picture 1"/>
          <p:cNvPicPr>
            <a:picLocks noChangeAspect="1" noChangeArrowheads="1"/>
          </p:cNvPicPr>
          <p:nvPr/>
        </p:nvPicPr>
        <p:blipFill>
          <a:blip r:embed="rId3" cstate="print"/>
          <a:srcRect/>
          <a:stretch>
            <a:fillRect/>
          </a:stretch>
        </p:blipFill>
        <p:spPr bwMode="auto">
          <a:xfrm>
            <a:off x="109538" y="2682875"/>
            <a:ext cx="8923337" cy="4098925"/>
          </a:xfrm>
          <a:prstGeom prst="rect">
            <a:avLst/>
          </a:prstGeom>
          <a:noFill/>
          <a:ln w="9525">
            <a:noFill/>
            <a:miter lim="800000"/>
            <a:headEnd/>
            <a:tailEnd/>
          </a:ln>
          <a:effectLst/>
        </p:spPr>
      </p:pic>
    </p:spTree>
  </p:cSld>
  <p:clrMapOvr>
    <a:masterClrMapping/>
  </p:clrMapOvr>
  <p:transition spd="med" advTm="19160">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Assumptions</a:t>
            </a:r>
            <a:endParaRPr lang="en-US" dirty="0"/>
          </a:p>
        </p:txBody>
      </p:sp>
      <p:pic>
        <p:nvPicPr>
          <p:cNvPr id="22529" name="Picture 1"/>
          <p:cNvPicPr>
            <a:picLocks noChangeAspect="1" noChangeArrowheads="1"/>
          </p:cNvPicPr>
          <p:nvPr/>
        </p:nvPicPr>
        <p:blipFill>
          <a:blip r:embed="rId3" cstate="print"/>
          <a:srcRect/>
          <a:stretch>
            <a:fillRect/>
          </a:stretch>
        </p:blipFill>
        <p:spPr bwMode="auto">
          <a:xfrm>
            <a:off x="-3175" y="2682875"/>
            <a:ext cx="9151938" cy="4098925"/>
          </a:xfrm>
          <a:prstGeom prst="rect">
            <a:avLst/>
          </a:prstGeom>
          <a:noFill/>
          <a:ln w="9525">
            <a:noFill/>
            <a:miter lim="800000"/>
            <a:headEnd/>
            <a:tailEnd/>
          </a:ln>
          <a:effectLst/>
        </p:spPr>
      </p:pic>
    </p:spTree>
  </p:cSld>
  <p:clrMapOvr>
    <a:masterClrMapping/>
  </p:clrMapOvr>
  <p:transition spd="med" advTm="32570">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Hypotheses</a:t>
            </a:r>
            <a:endParaRPr lang="en-US" dirty="0"/>
          </a:p>
        </p:txBody>
      </p:sp>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4"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5"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486" name="Picture 6"/>
          <p:cNvPicPr>
            <a:picLocks noChangeAspect="1" noChangeArrowheads="1"/>
          </p:cNvPicPr>
          <p:nvPr/>
        </p:nvPicPr>
        <p:blipFill>
          <a:blip r:embed="rId3" cstate="print"/>
          <a:srcRect/>
          <a:stretch>
            <a:fillRect/>
          </a:stretch>
        </p:blipFill>
        <p:spPr bwMode="auto">
          <a:xfrm>
            <a:off x="2933700" y="2705100"/>
            <a:ext cx="3276600" cy="1714500"/>
          </a:xfrm>
          <a:prstGeom prst="rect">
            <a:avLst/>
          </a:prstGeom>
          <a:noFill/>
          <a:ln w="9525">
            <a:noFill/>
            <a:miter lim="800000"/>
            <a:headEnd/>
            <a:tailEnd/>
          </a:ln>
          <a:effectLst/>
        </p:spPr>
      </p:pic>
    </p:spTree>
  </p:cSld>
  <p:clrMapOvr>
    <a:masterClrMapping/>
  </p:clrMapOvr>
  <p:transition spd="med" advTm="19410">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Calculate Statistic</a:t>
            </a:r>
            <a:endParaRPr lang="en-US" dirty="0"/>
          </a:p>
        </p:txBody>
      </p:sp>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3"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4"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1" name="Rectangle 3"/>
          <p:cNvSpPr>
            <a:spLocks noChangeArrowheads="1"/>
          </p:cNvSpPr>
          <p:nvPr/>
        </p:nvSpPr>
        <p:spPr bwMode="auto">
          <a:xfrm>
            <a:off x="0" y="3000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43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8436" name="Picture 4"/>
          <p:cNvPicPr>
            <a:picLocks noChangeAspect="1" noChangeArrowheads="1"/>
          </p:cNvPicPr>
          <p:nvPr/>
        </p:nvPicPr>
        <p:blipFill>
          <a:blip r:embed="rId3" cstate="print"/>
          <a:srcRect/>
          <a:stretch>
            <a:fillRect/>
          </a:stretch>
        </p:blipFill>
        <p:spPr bwMode="auto">
          <a:xfrm>
            <a:off x="2563813" y="2571750"/>
            <a:ext cx="4016375" cy="1722438"/>
          </a:xfrm>
          <a:prstGeom prst="rect">
            <a:avLst/>
          </a:prstGeom>
          <a:noFill/>
          <a:ln w="9525">
            <a:noFill/>
            <a:miter lim="800000"/>
            <a:headEnd/>
            <a:tailEnd/>
          </a:ln>
          <a:effectLst/>
        </p:spPr>
      </p:pic>
    </p:spTree>
  </p:cSld>
  <p:clrMapOvr>
    <a:masterClrMapping/>
  </p:clrMapOvr>
  <p:transition spd="med" advTm="16160">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Calculate Statistic</a:t>
            </a:r>
            <a:endParaRPr lang="en-US" dirty="0"/>
          </a:p>
        </p:txBody>
      </p:sp>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3"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4"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1" name="Rectangle 3"/>
          <p:cNvSpPr>
            <a:spLocks noChangeArrowheads="1"/>
          </p:cNvSpPr>
          <p:nvPr/>
        </p:nvSpPr>
        <p:spPr bwMode="auto">
          <a:xfrm>
            <a:off x="0" y="3000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43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5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56" name="Rectangle 8"/>
          <p:cNvSpPr>
            <a:spLocks noChangeArrowheads="1"/>
          </p:cNvSpPr>
          <p:nvPr/>
        </p:nvSpPr>
        <p:spPr bwMode="auto">
          <a:xfrm>
            <a:off x="0" y="2162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57" name="Rectangle 9"/>
          <p:cNvSpPr>
            <a:spLocks noChangeArrowheads="1"/>
          </p:cNvSpPr>
          <p:nvPr/>
        </p:nvSpPr>
        <p:spPr bwMode="auto">
          <a:xfrm>
            <a:off x="0" y="3305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4458" name="Picture 10"/>
          <p:cNvPicPr>
            <a:picLocks noChangeAspect="1" noChangeArrowheads="1"/>
          </p:cNvPicPr>
          <p:nvPr/>
        </p:nvPicPr>
        <p:blipFill>
          <a:blip r:embed="rId3" cstate="print"/>
          <a:srcRect/>
          <a:stretch>
            <a:fillRect/>
          </a:stretch>
        </p:blipFill>
        <p:spPr bwMode="auto">
          <a:xfrm>
            <a:off x="1371600" y="2773362"/>
            <a:ext cx="5181600" cy="2865438"/>
          </a:xfrm>
          <a:prstGeom prst="rect">
            <a:avLst/>
          </a:prstGeom>
          <a:noFill/>
          <a:ln w="9525">
            <a:noFill/>
            <a:miter lim="800000"/>
            <a:headEnd/>
            <a:tailEnd/>
          </a:ln>
          <a:effectLst/>
        </p:spPr>
      </p:pic>
    </p:spTree>
  </p:cSld>
  <p:clrMapOvr>
    <a:masterClrMapping/>
  </p:clrMapOvr>
  <p:transition spd="med" advTm="14460">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Calculate Statistic</a:t>
            </a:r>
            <a:endParaRPr lang="en-US" dirty="0"/>
          </a:p>
        </p:txBody>
      </p:sp>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3"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4"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1" name="Rectangle 3"/>
          <p:cNvSpPr>
            <a:spLocks noChangeArrowheads="1"/>
          </p:cNvSpPr>
          <p:nvPr/>
        </p:nvSpPr>
        <p:spPr bwMode="auto">
          <a:xfrm>
            <a:off x="0" y="3000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43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5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56" name="Rectangle 8"/>
          <p:cNvSpPr>
            <a:spLocks noChangeArrowheads="1"/>
          </p:cNvSpPr>
          <p:nvPr/>
        </p:nvSpPr>
        <p:spPr bwMode="auto">
          <a:xfrm>
            <a:off x="0" y="2162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57" name="Rectangle 9"/>
          <p:cNvSpPr>
            <a:spLocks noChangeArrowheads="1"/>
          </p:cNvSpPr>
          <p:nvPr/>
        </p:nvSpPr>
        <p:spPr bwMode="auto">
          <a:xfrm>
            <a:off x="0" y="3305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4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499" name="Rectangle 3"/>
          <p:cNvSpPr>
            <a:spLocks noChangeArrowheads="1"/>
          </p:cNvSpPr>
          <p:nvPr/>
        </p:nvSpPr>
        <p:spPr bwMode="auto">
          <a:xfrm>
            <a:off x="0" y="18002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50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50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6504" name="Picture 8"/>
          <p:cNvPicPr>
            <a:picLocks noChangeAspect="1" noChangeArrowheads="1"/>
          </p:cNvPicPr>
          <p:nvPr/>
        </p:nvPicPr>
        <p:blipFill>
          <a:blip r:embed="rId3" cstate="print"/>
          <a:srcRect/>
          <a:stretch>
            <a:fillRect/>
          </a:stretch>
        </p:blipFill>
        <p:spPr bwMode="auto">
          <a:xfrm>
            <a:off x="1371600" y="2835275"/>
            <a:ext cx="5913437" cy="2803525"/>
          </a:xfrm>
          <a:prstGeom prst="rect">
            <a:avLst/>
          </a:prstGeom>
          <a:noFill/>
          <a:ln w="9525">
            <a:noFill/>
            <a:miter lim="800000"/>
            <a:headEnd/>
            <a:tailEnd/>
          </a:ln>
          <a:effectLst/>
        </p:spPr>
      </p:pic>
    </p:spTree>
  </p:cSld>
  <p:clrMapOvr>
    <a:masterClrMapping/>
  </p:clrMapOvr>
  <p:transition spd="med" advTm="23950">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Calculate p Value</a:t>
            </a:r>
            <a:endParaRPr lang="en-US" dirty="0"/>
          </a:p>
        </p:txBody>
      </p:sp>
      <p:pic>
        <p:nvPicPr>
          <p:cNvPr id="14338" name="Picture 2"/>
          <p:cNvPicPr>
            <a:picLocks noChangeAspect="1" noChangeArrowheads="1"/>
          </p:cNvPicPr>
          <p:nvPr/>
        </p:nvPicPr>
        <p:blipFill>
          <a:blip r:embed="rId3" cstate="print"/>
          <a:srcRect/>
          <a:stretch>
            <a:fillRect/>
          </a:stretch>
        </p:blipFill>
        <p:spPr bwMode="auto">
          <a:xfrm>
            <a:off x="1096963" y="2865438"/>
            <a:ext cx="6950075" cy="3459162"/>
          </a:xfrm>
          <a:prstGeom prst="rect">
            <a:avLst/>
          </a:prstGeom>
          <a:noFill/>
          <a:ln w="9525">
            <a:noFill/>
            <a:miter lim="800000"/>
            <a:headEnd/>
            <a:tailEnd/>
          </a:ln>
          <a:effectLst/>
        </p:spPr>
      </p:pic>
    </p:spTree>
  </p:cSld>
  <p:clrMapOvr>
    <a:masterClrMapping/>
  </p:clrMapOvr>
  <p:transition spd="med" advTm="17460">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Calculate p Value</a:t>
            </a:r>
            <a:endParaRPr lang="en-US" dirty="0"/>
          </a:p>
        </p:txBody>
      </p:sp>
      <p:pic>
        <p:nvPicPr>
          <p:cNvPr id="131073" name="Picture 1"/>
          <p:cNvPicPr>
            <a:picLocks noChangeAspect="1" noChangeArrowheads="1"/>
          </p:cNvPicPr>
          <p:nvPr/>
        </p:nvPicPr>
        <p:blipFill>
          <a:blip r:embed="rId3" cstate="print"/>
          <a:srcRect/>
          <a:stretch>
            <a:fillRect/>
          </a:stretch>
        </p:blipFill>
        <p:spPr bwMode="auto">
          <a:xfrm>
            <a:off x="982663" y="3017838"/>
            <a:ext cx="7178675" cy="3459162"/>
          </a:xfrm>
          <a:prstGeom prst="rect">
            <a:avLst/>
          </a:prstGeom>
          <a:noFill/>
          <a:ln w="9525">
            <a:noFill/>
            <a:miter lim="800000"/>
            <a:headEnd/>
            <a:tailEnd/>
          </a:ln>
          <a:effectLst/>
        </p:spPr>
      </p:pic>
    </p:spTree>
  </p:cSld>
  <p:clrMapOvr>
    <a:masterClrMapping/>
  </p:clrMapOvr>
  <p:transition spd="med" advTm="11510">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Assumptions</a:t>
            </a:r>
            <a:endParaRPr lang="en-US" dirty="0"/>
          </a:p>
        </p:txBody>
      </p:sp>
      <p:pic>
        <p:nvPicPr>
          <p:cNvPr id="53249" name="Picture 1"/>
          <p:cNvPicPr>
            <a:picLocks noChangeAspect="1" noChangeArrowheads="1"/>
          </p:cNvPicPr>
          <p:nvPr/>
        </p:nvPicPr>
        <p:blipFill>
          <a:blip r:embed="rId3" cstate="print"/>
          <a:srcRect/>
          <a:stretch>
            <a:fillRect/>
          </a:stretch>
        </p:blipFill>
        <p:spPr bwMode="auto">
          <a:xfrm>
            <a:off x="109538" y="2606675"/>
            <a:ext cx="8923337" cy="4098925"/>
          </a:xfrm>
          <a:prstGeom prst="rect">
            <a:avLst/>
          </a:prstGeom>
          <a:noFill/>
          <a:ln w="9525">
            <a:noFill/>
            <a:miter lim="800000"/>
            <a:headEnd/>
            <a:tailEnd/>
          </a:ln>
          <a:effectLst/>
        </p:spPr>
      </p:pic>
    </p:spTree>
  </p:cSld>
  <p:clrMapOvr>
    <a:masterClrMapping/>
  </p:clrMapOvr>
  <p:transition spd="med" advTm="17700">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Make Inference</a:t>
            </a:r>
            <a:endParaRPr lang="en-US" dirty="0"/>
          </a:p>
        </p:txBody>
      </p:sp>
      <p:pic>
        <p:nvPicPr>
          <p:cNvPr id="10241" name="Picture 1"/>
          <p:cNvPicPr>
            <a:picLocks noChangeAspect="1" noChangeArrowheads="1"/>
          </p:cNvPicPr>
          <p:nvPr/>
        </p:nvPicPr>
        <p:blipFill>
          <a:blip r:embed="rId3" cstate="print"/>
          <a:srcRect/>
          <a:stretch>
            <a:fillRect/>
          </a:stretch>
        </p:blipFill>
        <p:spPr bwMode="auto">
          <a:xfrm>
            <a:off x="971550" y="2925762"/>
            <a:ext cx="7200900" cy="3398838"/>
          </a:xfrm>
          <a:prstGeom prst="rect">
            <a:avLst/>
          </a:prstGeom>
          <a:noFill/>
          <a:ln w="9525">
            <a:noFill/>
            <a:miter lim="800000"/>
            <a:headEnd/>
            <a:tailEnd/>
          </a:ln>
          <a:effectLst/>
        </p:spPr>
      </p:pic>
    </p:spTree>
  </p:cSld>
  <p:clrMapOvr>
    <a:masterClrMapping/>
  </p:clrMapOvr>
  <p:transition spd="med" advTm="12660">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a:t>
            </a:r>
            <a:endParaRPr lang="en-US" dirty="0"/>
          </a:p>
        </p:txBody>
      </p:sp>
      <p:pic>
        <p:nvPicPr>
          <p:cNvPr id="107522" name="Picture 2"/>
          <p:cNvPicPr>
            <a:picLocks noChangeAspect="1" noChangeArrowheads="1"/>
          </p:cNvPicPr>
          <p:nvPr/>
        </p:nvPicPr>
        <p:blipFill>
          <a:blip r:embed="rId3" cstate="print"/>
          <a:srcRect l="31429" t="21333" r="32857" b="45143"/>
          <a:stretch>
            <a:fillRect/>
          </a:stretch>
        </p:blipFill>
        <p:spPr bwMode="auto">
          <a:xfrm>
            <a:off x="1447800" y="2971800"/>
            <a:ext cx="5715000" cy="3352800"/>
          </a:xfrm>
          <a:prstGeom prst="rect">
            <a:avLst/>
          </a:prstGeom>
          <a:noFill/>
          <a:ln w="9525">
            <a:noFill/>
            <a:miter lim="800000"/>
            <a:headEnd/>
            <a:tailEnd/>
          </a:ln>
        </p:spPr>
      </p:pic>
    </p:spTree>
  </p:cSld>
  <p:clrMapOvr>
    <a:masterClrMapping/>
  </p:clrMapOvr>
  <p:transition spd="med" advTm="25900">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a:t>
            </a:r>
            <a:endParaRPr lang="en-US" dirty="0"/>
          </a:p>
        </p:txBody>
      </p:sp>
      <p:pic>
        <p:nvPicPr>
          <p:cNvPr id="108547" name="Picture 3"/>
          <p:cNvPicPr>
            <a:picLocks noChangeAspect="1" noChangeArrowheads="1"/>
          </p:cNvPicPr>
          <p:nvPr/>
        </p:nvPicPr>
        <p:blipFill>
          <a:blip r:embed="rId3" cstate="print"/>
          <a:srcRect l="33809" t="67524" r="34762" b="19524"/>
          <a:stretch>
            <a:fillRect/>
          </a:stretch>
        </p:blipFill>
        <p:spPr bwMode="auto">
          <a:xfrm>
            <a:off x="1219200" y="2895600"/>
            <a:ext cx="6508376" cy="1676400"/>
          </a:xfrm>
          <a:prstGeom prst="rect">
            <a:avLst/>
          </a:prstGeom>
          <a:noFill/>
          <a:ln w="9525">
            <a:noFill/>
            <a:miter lim="800000"/>
            <a:headEnd/>
            <a:tailEnd/>
          </a:ln>
        </p:spPr>
      </p:pic>
    </p:spTree>
  </p:cSld>
  <p:clrMapOvr>
    <a:masterClrMapping/>
  </p:clrMapOvr>
  <p:transition spd="med" advTm="11860">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Assumptions</a:t>
            </a:r>
            <a:endParaRPr lang="en-US" dirty="0"/>
          </a:p>
        </p:txBody>
      </p:sp>
      <p:pic>
        <p:nvPicPr>
          <p:cNvPr id="126977" name="Picture 1"/>
          <p:cNvPicPr>
            <a:picLocks noChangeAspect="1" noChangeArrowheads="1"/>
          </p:cNvPicPr>
          <p:nvPr/>
        </p:nvPicPr>
        <p:blipFill>
          <a:blip r:embed="rId3" cstate="print"/>
          <a:srcRect/>
          <a:stretch>
            <a:fillRect/>
          </a:stretch>
        </p:blipFill>
        <p:spPr bwMode="auto">
          <a:xfrm>
            <a:off x="109538" y="2682875"/>
            <a:ext cx="8923337" cy="4098925"/>
          </a:xfrm>
          <a:prstGeom prst="rect">
            <a:avLst/>
          </a:prstGeom>
          <a:noFill/>
          <a:ln w="9525">
            <a:noFill/>
            <a:miter lim="800000"/>
            <a:headEnd/>
            <a:tailEnd/>
          </a:ln>
          <a:effectLst/>
        </p:spPr>
      </p:pic>
    </p:spTree>
  </p:cSld>
  <p:clrMapOvr>
    <a:masterClrMapping/>
  </p:clrMapOvr>
  <p:transition spd="med" advTm="16011">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Assumptions</a:t>
            </a:r>
            <a:endParaRPr lang="en-US" dirty="0"/>
          </a:p>
        </p:txBody>
      </p:sp>
      <p:pic>
        <p:nvPicPr>
          <p:cNvPr id="124929" name="Picture 1"/>
          <p:cNvPicPr>
            <a:picLocks noChangeAspect="1" noChangeArrowheads="1"/>
          </p:cNvPicPr>
          <p:nvPr/>
        </p:nvPicPr>
        <p:blipFill>
          <a:blip r:embed="rId3" cstate="print"/>
          <a:srcRect/>
          <a:stretch>
            <a:fillRect/>
          </a:stretch>
        </p:blipFill>
        <p:spPr bwMode="auto">
          <a:xfrm>
            <a:off x="-3175" y="2682875"/>
            <a:ext cx="9151938" cy="4098925"/>
          </a:xfrm>
          <a:prstGeom prst="rect">
            <a:avLst/>
          </a:prstGeom>
          <a:noFill/>
          <a:ln w="9525">
            <a:noFill/>
            <a:miter lim="800000"/>
            <a:headEnd/>
            <a:tailEnd/>
          </a:ln>
          <a:effectLst/>
        </p:spPr>
      </p:pic>
    </p:spTree>
  </p:cSld>
  <p:clrMapOvr>
    <a:masterClrMapping/>
  </p:clrMapOvr>
  <p:transition spd="med" advTm="18910">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Hypotheses</a:t>
            </a:r>
            <a:endParaRPr lang="en-US" dirty="0"/>
          </a:p>
        </p:txBody>
      </p:sp>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4"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5"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4"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5"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2886" name="Picture 6"/>
          <p:cNvPicPr>
            <a:picLocks noChangeAspect="1" noChangeArrowheads="1"/>
          </p:cNvPicPr>
          <p:nvPr/>
        </p:nvPicPr>
        <p:blipFill>
          <a:blip r:embed="rId3" cstate="print"/>
          <a:srcRect/>
          <a:stretch>
            <a:fillRect/>
          </a:stretch>
        </p:blipFill>
        <p:spPr bwMode="auto">
          <a:xfrm>
            <a:off x="2890838" y="2574925"/>
            <a:ext cx="3360737" cy="1714500"/>
          </a:xfrm>
          <a:prstGeom prst="rect">
            <a:avLst/>
          </a:prstGeom>
          <a:noFill/>
          <a:ln w="9525">
            <a:noFill/>
            <a:miter lim="800000"/>
            <a:headEnd/>
            <a:tailEnd/>
          </a:ln>
          <a:effectLst/>
        </p:spPr>
      </p:pic>
    </p:spTree>
  </p:cSld>
  <p:clrMapOvr>
    <a:masterClrMapping/>
  </p:clrMapOvr>
  <p:transition spd="med" advTm="18560">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Calculate Statistic</a:t>
            </a:r>
            <a:endParaRPr lang="en-US" dirty="0"/>
          </a:p>
        </p:txBody>
      </p:sp>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3"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4"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1" name="Rectangle 3"/>
          <p:cNvSpPr>
            <a:spLocks noChangeArrowheads="1"/>
          </p:cNvSpPr>
          <p:nvPr/>
        </p:nvSpPr>
        <p:spPr bwMode="auto">
          <a:xfrm>
            <a:off x="0" y="3000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43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5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56" name="Rectangle 8"/>
          <p:cNvSpPr>
            <a:spLocks noChangeArrowheads="1"/>
          </p:cNvSpPr>
          <p:nvPr/>
        </p:nvSpPr>
        <p:spPr bwMode="auto">
          <a:xfrm>
            <a:off x="0" y="2162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57" name="Rectangle 9"/>
          <p:cNvSpPr>
            <a:spLocks noChangeArrowheads="1"/>
          </p:cNvSpPr>
          <p:nvPr/>
        </p:nvSpPr>
        <p:spPr bwMode="auto">
          <a:xfrm>
            <a:off x="0" y="3305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78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8788" name="Rectangle 4"/>
          <p:cNvSpPr>
            <a:spLocks noChangeArrowheads="1"/>
          </p:cNvSpPr>
          <p:nvPr/>
        </p:nvSpPr>
        <p:spPr bwMode="auto">
          <a:xfrm>
            <a:off x="0" y="2162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789" name="Rectangle 5"/>
          <p:cNvSpPr>
            <a:spLocks noChangeArrowheads="1"/>
          </p:cNvSpPr>
          <p:nvPr/>
        </p:nvSpPr>
        <p:spPr bwMode="auto">
          <a:xfrm>
            <a:off x="0" y="3305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79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8793" name="Rectangle 9"/>
          <p:cNvSpPr>
            <a:spLocks noChangeArrowheads="1"/>
          </p:cNvSpPr>
          <p:nvPr/>
        </p:nvSpPr>
        <p:spPr bwMode="auto">
          <a:xfrm>
            <a:off x="0" y="2162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794" name="Rectangle 10"/>
          <p:cNvSpPr>
            <a:spLocks noChangeArrowheads="1"/>
          </p:cNvSpPr>
          <p:nvPr/>
        </p:nvSpPr>
        <p:spPr bwMode="auto">
          <a:xfrm>
            <a:off x="0" y="3305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8795" name="Picture 11"/>
          <p:cNvPicPr>
            <a:picLocks noChangeAspect="1" noChangeArrowheads="1"/>
          </p:cNvPicPr>
          <p:nvPr/>
        </p:nvPicPr>
        <p:blipFill>
          <a:blip r:embed="rId3" cstate="print"/>
          <a:srcRect/>
          <a:stretch>
            <a:fillRect/>
          </a:stretch>
        </p:blipFill>
        <p:spPr bwMode="auto">
          <a:xfrm>
            <a:off x="1387475" y="2773362"/>
            <a:ext cx="4632325" cy="2865438"/>
          </a:xfrm>
          <a:prstGeom prst="rect">
            <a:avLst/>
          </a:prstGeom>
          <a:noFill/>
          <a:ln w="9525">
            <a:noFill/>
            <a:miter lim="800000"/>
            <a:headEnd/>
            <a:tailEnd/>
          </a:ln>
          <a:effectLst/>
        </p:spPr>
      </p:pic>
    </p:spTree>
  </p:cSld>
  <p:clrMapOvr>
    <a:masterClrMapping/>
  </p:clrMapOvr>
  <p:transition spd="med" advTm="16210">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Calculate Statistic</a:t>
            </a:r>
            <a:endParaRPr lang="en-US" dirty="0"/>
          </a:p>
        </p:txBody>
      </p:sp>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3"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4"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1" name="Rectangle 3"/>
          <p:cNvSpPr>
            <a:spLocks noChangeArrowheads="1"/>
          </p:cNvSpPr>
          <p:nvPr/>
        </p:nvSpPr>
        <p:spPr bwMode="auto">
          <a:xfrm>
            <a:off x="0" y="3000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43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5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56" name="Rectangle 8"/>
          <p:cNvSpPr>
            <a:spLocks noChangeArrowheads="1"/>
          </p:cNvSpPr>
          <p:nvPr/>
        </p:nvSpPr>
        <p:spPr bwMode="auto">
          <a:xfrm>
            <a:off x="0" y="2162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57" name="Rectangle 9"/>
          <p:cNvSpPr>
            <a:spLocks noChangeArrowheads="1"/>
          </p:cNvSpPr>
          <p:nvPr/>
        </p:nvSpPr>
        <p:spPr bwMode="auto">
          <a:xfrm>
            <a:off x="0" y="3305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4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499" name="Rectangle 3"/>
          <p:cNvSpPr>
            <a:spLocks noChangeArrowheads="1"/>
          </p:cNvSpPr>
          <p:nvPr/>
        </p:nvSpPr>
        <p:spPr bwMode="auto">
          <a:xfrm>
            <a:off x="0" y="18002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50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50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67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6742" name="Rectangle 6"/>
          <p:cNvSpPr>
            <a:spLocks noChangeArrowheads="1"/>
          </p:cNvSpPr>
          <p:nvPr/>
        </p:nvSpPr>
        <p:spPr bwMode="auto">
          <a:xfrm>
            <a:off x="0" y="1333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743" name="Rectangle 7"/>
          <p:cNvSpPr>
            <a:spLocks noChangeArrowheads="1"/>
          </p:cNvSpPr>
          <p:nvPr/>
        </p:nvSpPr>
        <p:spPr bwMode="auto">
          <a:xfrm>
            <a:off x="0" y="2667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6744" name="Picture 8"/>
          <p:cNvPicPr>
            <a:picLocks noChangeAspect="1" noChangeArrowheads="1"/>
          </p:cNvPicPr>
          <p:nvPr/>
        </p:nvPicPr>
        <p:blipFill>
          <a:blip r:embed="rId3" cstate="print"/>
          <a:srcRect/>
          <a:stretch>
            <a:fillRect/>
          </a:stretch>
        </p:blipFill>
        <p:spPr bwMode="auto">
          <a:xfrm>
            <a:off x="1801813" y="2955925"/>
            <a:ext cx="5540375" cy="2149475"/>
          </a:xfrm>
          <a:prstGeom prst="rect">
            <a:avLst/>
          </a:prstGeom>
          <a:noFill/>
          <a:ln w="9525">
            <a:noFill/>
            <a:miter lim="800000"/>
            <a:headEnd/>
            <a:tailEnd/>
          </a:ln>
          <a:effectLst/>
        </p:spPr>
      </p:pic>
    </p:spTree>
  </p:cSld>
  <p:clrMapOvr>
    <a:masterClrMapping/>
  </p:clrMapOvr>
  <p:transition spd="med" advTm="19100">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Calculate p Value</a:t>
            </a:r>
            <a:endParaRPr lang="en-US" dirty="0"/>
          </a:p>
        </p:txBody>
      </p:sp>
      <p:pic>
        <p:nvPicPr>
          <p:cNvPr id="114690" name="Picture 2"/>
          <p:cNvPicPr>
            <a:picLocks noChangeAspect="1" noChangeArrowheads="1"/>
          </p:cNvPicPr>
          <p:nvPr/>
        </p:nvPicPr>
        <p:blipFill>
          <a:blip r:embed="rId3" cstate="print"/>
          <a:srcRect/>
          <a:stretch>
            <a:fillRect/>
          </a:stretch>
        </p:blipFill>
        <p:spPr bwMode="auto">
          <a:xfrm>
            <a:off x="220663" y="2987675"/>
            <a:ext cx="8702675" cy="1660525"/>
          </a:xfrm>
          <a:prstGeom prst="rect">
            <a:avLst/>
          </a:prstGeom>
          <a:noFill/>
          <a:ln w="9525">
            <a:noFill/>
            <a:miter lim="800000"/>
            <a:headEnd/>
            <a:tailEnd/>
          </a:ln>
          <a:effectLst/>
        </p:spPr>
      </p:pic>
    </p:spTree>
  </p:cSld>
  <p:clrMapOvr>
    <a:masterClrMapping/>
  </p:clrMapOvr>
  <p:transition spd="med" advTm="14760">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Calculate p Value</a:t>
            </a:r>
            <a:endParaRPr lang="en-US" dirty="0"/>
          </a:p>
        </p:txBody>
      </p:sp>
      <p:pic>
        <p:nvPicPr>
          <p:cNvPr id="114689" name="Picture 1"/>
          <p:cNvPicPr>
            <a:picLocks noChangeAspect="1" noChangeArrowheads="1"/>
          </p:cNvPicPr>
          <p:nvPr/>
        </p:nvPicPr>
        <p:blipFill>
          <a:blip r:embed="rId3" cstate="print"/>
          <a:srcRect l="25714" t="8381" r="27143" b="61143"/>
          <a:stretch>
            <a:fillRect/>
          </a:stretch>
        </p:blipFill>
        <p:spPr bwMode="auto">
          <a:xfrm>
            <a:off x="914400" y="2667000"/>
            <a:ext cx="7543800" cy="3048000"/>
          </a:xfrm>
          <a:prstGeom prst="rect">
            <a:avLst/>
          </a:prstGeom>
          <a:noFill/>
          <a:ln w="9525">
            <a:noFill/>
            <a:miter lim="800000"/>
            <a:headEnd/>
            <a:tailEnd/>
          </a:ln>
        </p:spPr>
      </p:pic>
    </p:spTree>
  </p:cSld>
  <p:clrMapOvr>
    <a:masterClrMapping/>
  </p:clrMapOvr>
  <p:transition spd="med" advTm="8100">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Assumptions</a:t>
            </a:r>
            <a:endParaRPr lang="en-US" dirty="0"/>
          </a:p>
        </p:txBody>
      </p:sp>
      <p:pic>
        <p:nvPicPr>
          <p:cNvPr id="51201" name="Picture 1"/>
          <p:cNvPicPr>
            <a:picLocks noChangeAspect="1" noChangeArrowheads="1"/>
          </p:cNvPicPr>
          <p:nvPr/>
        </p:nvPicPr>
        <p:blipFill>
          <a:blip r:embed="rId3" cstate="print"/>
          <a:srcRect/>
          <a:stretch>
            <a:fillRect/>
          </a:stretch>
        </p:blipFill>
        <p:spPr bwMode="auto">
          <a:xfrm>
            <a:off x="-3175" y="2682875"/>
            <a:ext cx="9151938" cy="4098925"/>
          </a:xfrm>
          <a:prstGeom prst="rect">
            <a:avLst/>
          </a:prstGeom>
          <a:noFill/>
          <a:ln w="9525">
            <a:noFill/>
            <a:miter lim="800000"/>
            <a:headEnd/>
            <a:tailEnd/>
          </a:ln>
          <a:effectLst/>
        </p:spPr>
      </p:pic>
    </p:spTree>
  </p:cSld>
  <p:clrMapOvr>
    <a:masterClrMapping/>
  </p:clrMapOvr>
  <p:transition spd="med" advTm="8110">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Calculate p Value</a:t>
            </a:r>
            <a:endParaRPr lang="en-US" dirty="0"/>
          </a:p>
        </p:txBody>
      </p:sp>
      <p:pic>
        <p:nvPicPr>
          <p:cNvPr id="132099" name="Picture 3"/>
          <p:cNvPicPr>
            <a:picLocks noChangeAspect="1" noChangeArrowheads="1"/>
          </p:cNvPicPr>
          <p:nvPr/>
        </p:nvPicPr>
        <p:blipFill>
          <a:blip r:embed="rId3" cstate="print"/>
          <a:srcRect/>
          <a:stretch>
            <a:fillRect/>
          </a:stretch>
        </p:blipFill>
        <p:spPr bwMode="auto">
          <a:xfrm>
            <a:off x="563563" y="2697162"/>
            <a:ext cx="8016875" cy="4008438"/>
          </a:xfrm>
          <a:prstGeom prst="rect">
            <a:avLst/>
          </a:prstGeom>
          <a:noFill/>
          <a:ln w="9525">
            <a:noFill/>
            <a:miter lim="800000"/>
            <a:headEnd/>
            <a:tailEnd/>
          </a:ln>
          <a:effectLst/>
        </p:spPr>
      </p:pic>
    </p:spTree>
  </p:cSld>
  <p:clrMapOvr>
    <a:masterClrMapping/>
  </p:clrMapOvr>
  <p:transition spd="med" advTm="21650">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Make Inference</a:t>
            </a:r>
            <a:endParaRPr lang="en-US" dirty="0"/>
          </a:p>
        </p:txBody>
      </p:sp>
      <p:pic>
        <p:nvPicPr>
          <p:cNvPr id="110593" name="Picture 1"/>
          <p:cNvPicPr>
            <a:picLocks noChangeAspect="1" noChangeArrowheads="1"/>
          </p:cNvPicPr>
          <p:nvPr/>
        </p:nvPicPr>
        <p:blipFill>
          <a:blip r:embed="rId3" cstate="print"/>
          <a:srcRect/>
          <a:stretch>
            <a:fillRect/>
          </a:stretch>
        </p:blipFill>
        <p:spPr bwMode="auto">
          <a:xfrm>
            <a:off x="971550" y="2925762"/>
            <a:ext cx="7200900" cy="3398838"/>
          </a:xfrm>
          <a:prstGeom prst="rect">
            <a:avLst/>
          </a:prstGeom>
          <a:noFill/>
          <a:ln w="9525">
            <a:noFill/>
            <a:miter lim="800000"/>
            <a:headEnd/>
            <a:tailEnd/>
          </a:ln>
          <a:effectLst/>
        </p:spPr>
      </p:pic>
    </p:spTree>
  </p:cSld>
  <p:clrMapOvr>
    <a:masterClrMapping/>
  </p:clrMapOvr>
  <p:transition spd="med" advTm="8660">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Take Home Lesson</a:t>
            </a:r>
            <a:endParaRPr lang="en-US" dirty="0"/>
          </a:p>
        </p:txBody>
      </p:sp>
      <p:pic>
        <p:nvPicPr>
          <p:cNvPr id="8193" name="Picture 1"/>
          <p:cNvPicPr>
            <a:picLocks noChangeAspect="1" noChangeArrowheads="1"/>
          </p:cNvPicPr>
          <p:nvPr/>
        </p:nvPicPr>
        <p:blipFill>
          <a:blip r:embed="rId3" cstate="print"/>
          <a:srcRect/>
          <a:stretch>
            <a:fillRect/>
          </a:stretch>
        </p:blipFill>
        <p:spPr bwMode="auto">
          <a:xfrm>
            <a:off x="735013" y="2797175"/>
            <a:ext cx="7673975" cy="2994025"/>
          </a:xfrm>
          <a:prstGeom prst="rect">
            <a:avLst/>
          </a:prstGeom>
          <a:noFill/>
          <a:ln w="9525">
            <a:noFill/>
            <a:miter lim="800000"/>
            <a:headEnd/>
            <a:tailEnd/>
          </a:ln>
          <a:effectLst/>
        </p:spPr>
      </p:pic>
    </p:spTree>
  </p:cSld>
  <p:clrMapOvr>
    <a:masterClrMapping/>
  </p:clrMapOvr>
  <p:transition spd="med" advTm="8510">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Assumptions</a:t>
            </a:r>
            <a:endParaRPr lang="en-US" dirty="0"/>
          </a:p>
        </p:txBody>
      </p:sp>
      <p:pic>
        <p:nvPicPr>
          <p:cNvPr id="6145" name="Picture 1"/>
          <p:cNvPicPr>
            <a:picLocks noChangeAspect="1" noChangeArrowheads="1"/>
          </p:cNvPicPr>
          <p:nvPr/>
        </p:nvPicPr>
        <p:blipFill>
          <a:blip r:embed="rId3" cstate="print"/>
          <a:srcRect/>
          <a:stretch>
            <a:fillRect/>
          </a:stretch>
        </p:blipFill>
        <p:spPr bwMode="auto">
          <a:xfrm>
            <a:off x="-3175" y="2682875"/>
            <a:ext cx="9151938" cy="4098925"/>
          </a:xfrm>
          <a:prstGeom prst="rect">
            <a:avLst/>
          </a:prstGeom>
          <a:noFill/>
          <a:ln w="9525">
            <a:noFill/>
            <a:miter lim="800000"/>
            <a:headEnd/>
            <a:tailEnd/>
          </a:ln>
          <a:effectLst/>
        </p:spPr>
      </p:pic>
    </p:spTree>
  </p:cSld>
  <p:clrMapOvr>
    <a:masterClrMapping/>
  </p:clrMapOvr>
  <p:transition spd="med" advTm="825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Assumptions</a:t>
            </a:r>
            <a:endParaRPr lang="en-US" dirty="0"/>
          </a:p>
        </p:txBody>
      </p:sp>
      <p:pic>
        <p:nvPicPr>
          <p:cNvPr id="4097" name="Picture 1"/>
          <p:cNvPicPr>
            <a:picLocks noChangeAspect="1" noChangeArrowheads="1"/>
          </p:cNvPicPr>
          <p:nvPr/>
        </p:nvPicPr>
        <p:blipFill>
          <a:blip r:embed="rId3" cstate="print"/>
          <a:srcRect/>
          <a:stretch>
            <a:fillRect/>
          </a:stretch>
        </p:blipFill>
        <p:spPr bwMode="auto">
          <a:xfrm>
            <a:off x="109538" y="2606675"/>
            <a:ext cx="8923337" cy="4098925"/>
          </a:xfrm>
          <a:prstGeom prst="rect">
            <a:avLst/>
          </a:prstGeom>
          <a:noFill/>
          <a:ln w="9525">
            <a:noFill/>
            <a:miter lim="800000"/>
            <a:headEnd/>
            <a:tailEnd/>
          </a:ln>
          <a:effectLst/>
        </p:spPr>
      </p:pic>
    </p:spTree>
  </p:cSld>
  <p:clrMapOvr>
    <a:masterClrMapping/>
  </p:clrMapOvr>
  <p:transition spd="med" advTm="821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Assumptions</a:t>
            </a:r>
            <a:endParaRPr lang="en-US" dirty="0"/>
          </a:p>
        </p:txBody>
      </p:sp>
      <p:pic>
        <p:nvPicPr>
          <p:cNvPr id="2052" name="Picture 4"/>
          <p:cNvPicPr>
            <a:picLocks noChangeAspect="1" noChangeArrowheads="1"/>
          </p:cNvPicPr>
          <p:nvPr/>
        </p:nvPicPr>
        <p:blipFill>
          <a:blip r:embed="rId3" cstate="print"/>
          <a:srcRect/>
          <a:stretch>
            <a:fillRect/>
          </a:stretch>
        </p:blipFill>
        <p:spPr bwMode="auto">
          <a:xfrm>
            <a:off x="109538" y="2720975"/>
            <a:ext cx="8923337" cy="4137025"/>
          </a:xfrm>
          <a:prstGeom prst="rect">
            <a:avLst/>
          </a:prstGeom>
          <a:noFill/>
          <a:ln w="9525">
            <a:noFill/>
            <a:miter lim="800000"/>
            <a:headEnd/>
            <a:tailEnd/>
          </a:ln>
          <a:effectLst/>
        </p:spPr>
      </p:pic>
    </p:spTree>
  </p:cSld>
  <p:clrMapOvr>
    <a:masterClrMapping/>
  </p:clrMapOvr>
  <p:transition spd="med" advTm="8310">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Hypotheses</a:t>
            </a:r>
            <a:endParaRPr lang="en-US" dirty="0"/>
          </a:p>
        </p:txBody>
      </p:sp>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10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108" name="Rectangle 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109" name="Rectangle 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7110" name="Picture 6"/>
          <p:cNvPicPr>
            <a:picLocks noChangeAspect="1" noChangeArrowheads="1"/>
          </p:cNvPicPr>
          <p:nvPr/>
        </p:nvPicPr>
        <p:blipFill>
          <a:blip r:embed="rId3" cstate="print"/>
          <a:srcRect/>
          <a:stretch>
            <a:fillRect/>
          </a:stretch>
        </p:blipFill>
        <p:spPr bwMode="auto">
          <a:xfrm>
            <a:off x="2922588" y="2857500"/>
            <a:ext cx="3298825" cy="1714500"/>
          </a:xfrm>
          <a:prstGeom prst="rect">
            <a:avLst/>
          </a:prstGeom>
          <a:noFill/>
          <a:ln w="9525">
            <a:noFill/>
            <a:miter lim="800000"/>
            <a:headEnd/>
            <a:tailEnd/>
          </a:ln>
          <a:effectLst/>
        </p:spPr>
      </p:pic>
    </p:spTree>
  </p:cSld>
  <p:clrMapOvr>
    <a:masterClrMapping/>
  </p:clrMapOvr>
  <p:transition spd="med" advTm="22260">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5467</TotalTime>
  <Words>1880</Words>
  <Application>Microsoft Office PowerPoint</Application>
  <PresentationFormat>On-screen Show (4:3)</PresentationFormat>
  <Paragraphs>158</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Median</vt:lpstr>
      <vt:lpstr>Comparing two Independent Means</vt:lpstr>
      <vt:lpstr>Framework for Hypothesis Testing</vt:lpstr>
      <vt:lpstr>Framework for Hypothesis Testing</vt:lpstr>
      <vt:lpstr>Assumptions</vt:lpstr>
      <vt:lpstr>Assumptions</vt:lpstr>
      <vt:lpstr>Assumptions</vt:lpstr>
      <vt:lpstr>Assumptions</vt:lpstr>
      <vt:lpstr>Assumptions</vt:lpstr>
      <vt:lpstr>Hypotheses</vt:lpstr>
      <vt:lpstr>Hypotheses</vt:lpstr>
      <vt:lpstr>Hypotheses</vt:lpstr>
      <vt:lpstr>Calculate Statistic</vt:lpstr>
      <vt:lpstr>Calculate Statistic</vt:lpstr>
      <vt:lpstr>Calculate Statistic</vt:lpstr>
      <vt:lpstr>Calculate Statistic</vt:lpstr>
      <vt:lpstr>Calculate Statistic</vt:lpstr>
      <vt:lpstr>Calculate Statistic</vt:lpstr>
      <vt:lpstr>Calculate Statistic</vt:lpstr>
      <vt:lpstr>Calculate Statistic</vt:lpstr>
      <vt:lpstr>Calculate Statistic</vt:lpstr>
      <vt:lpstr>Calculate Statistic</vt:lpstr>
      <vt:lpstr>Calculate Statistic</vt:lpstr>
      <vt:lpstr>Calculate Statistic</vt:lpstr>
      <vt:lpstr>Calculate Statistic</vt:lpstr>
      <vt:lpstr>Calculate Statistic</vt:lpstr>
      <vt:lpstr>Look-up P Value</vt:lpstr>
      <vt:lpstr>Look-up P Value</vt:lpstr>
      <vt:lpstr>Look-up P Value</vt:lpstr>
      <vt:lpstr>Make Inference</vt:lpstr>
      <vt:lpstr>Example</vt:lpstr>
      <vt:lpstr>Example</vt:lpstr>
      <vt:lpstr>Assumptions</vt:lpstr>
      <vt:lpstr>Assumptions</vt:lpstr>
      <vt:lpstr>Hypotheses</vt:lpstr>
      <vt:lpstr>Calculate Statistic</vt:lpstr>
      <vt:lpstr>Calculate Statistic</vt:lpstr>
      <vt:lpstr>Calculate Statistic</vt:lpstr>
      <vt:lpstr>Calculate p Value</vt:lpstr>
      <vt:lpstr>Calculate p Value</vt:lpstr>
      <vt:lpstr>Make Inference</vt:lpstr>
      <vt:lpstr>Example</vt:lpstr>
      <vt:lpstr>Example</vt:lpstr>
      <vt:lpstr>Assumptions</vt:lpstr>
      <vt:lpstr>Assumptions</vt:lpstr>
      <vt:lpstr>Hypotheses</vt:lpstr>
      <vt:lpstr>Calculate Statistic</vt:lpstr>
      <vt:lpstr>Calculate Statistic</vt:lpstr>
      <vt:lpstr>Calculate p Value</vt:lpstr>
      <vt:lpstr>Calculate p Value</vt:lpstr>
      <vt:lpstr>Calculate p Value</vt:lpstr>
      <vt:lpstr>Make Inference</vt:lpstr>
      <vt:lpstr>Take Home Lesson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Mastee</dc:creator>
  <cp:lastModifiedBy>Farrokh</cp:lastModifiedBy>
  <cp:revision>87</cp:revision>
  <dcterms:created xsi:type="dcterms:W3CDTF">2006-09-27T15:17:03Z</dcterms:created>
  <dcterms:modified xsi:type="dcterms:W3CDTF">2013-06-30T21:57:24Z</dcterms:modified>
</cp:coreProperties>
</file>