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72" r:id="rId1"/>
  </p:sldMasterIdLst>
  <p:notesMasterIdLst>
    <p:notesMasterId r:id="rId27"/>
  </p:notesMasterIdLst>
  <p:sldIdLst>
    <p:sldId id="268" r:id="rId2"/>
    <p:sldId id="410" r:id="rId3"/>
    <p:sldId id="453" r:id="rId4"/>
    <p:sldId id="445" r:id="rId5"/>
    <p:sldId id="441" r:id="rId6"/>
    <p:sldId id="449" r:id="rId7"/>
    <p:sldId id="450" r:id="rId8"/>
    <p:sldId id="467" r:id="rId9"/>
    <p:sldId id="471" r:id="rId10"/>
    <p:sldId id="468" r:id="rId11"/>
    <p:sldId id="473" r:id="rId12"/>
    <p:sldId id="469" r:id="rId13"/>
    <p:sldId id="470" r:id="rId14"/>
    <p:sldId id="472" r:id="rId15"/>
    <p:sldId id="465" r:id="rId16"/>
    <p:sldId id="446" r:id="rId17"/>
    <p:sldId id="474" r:id="rId18"/>
    <p:sldId id="475" r:id="rId19"/>
    <p:sldId id="476" r:id="rId20"/>
    <p:sldId id="477" r:id="rId21"/>
    <p:sldId id="455" r:id="rId22"/>
    <p:sldId id="459" r:id="rId23"/>
    <p:sldId id="458" r:id="rId24"/>
    <p:sldId id="462" r:id="rId25"/>
    <p:sldId id="26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FFCC"/>
    <a:srgbClr val="66FFCC"/>
    <a:srgbClr val="FFFF00"/>
    <a:srgbClr val="7D1219"/>
    <a:srgbClr val="006873"/>
    <a:srgbClr val="00FF00"/>
    <a:srgbClr val="FFFF66"/>
    <a:srgbClr val="FFCC33"/>
    <a:srgbClr val="006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64"/>
    <p:restoredTop sz="71201" autoAdjust="0"/>
  </p:normalViewPr>
  <p:slideViewPr>
    <p:cSldViewPr snapToGrid="0" snapToObjects="1">
      <p:cViewPr varScale="1">
        <p:scale>
          <a:sx n="47" d="100"/>
          <a:sy n="47" d="100"/>
        </p:scale>
        <p:origin x="118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11A40-E5A1-4AC3-BB8C-E70DC803907B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CA3DE-F054-4279-AD1E-75CF0FCB9B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51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This brief presentation was organized by Dr. Alemi.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50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05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56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87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6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14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29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77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34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effect of interaction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between the two variables,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X1</a:t>
                </a:r>
                <a:r>
                  <a:rPr lang="en-US" sz="1200" b="0" i="0" kern="120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 and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X_(2</a:t>
                </a:r>
                <a:r>
                  <a:rPr lang="en-US" sz="1200" b="0" i="0" kern="120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en-US" sz="1200" b="0" i="0" kern="120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 𝑖𝑠 𝑐𝑎𝑝𝑡𝑢𝑟𝑒𝑑 𝑏𝑦 the parameter b3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r>
                  <a:rPr lang="en-US" sz="1200" b="0" i="0" kern="120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interaction term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X_1 X_2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the product of the two variables. 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9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76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effect of interaction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between the two variables,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X1</a:t>
                </a:r>
                <a:r>
                  <a:rPr lang="en-US" sz="1200" b="0" i="0" kern="120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 and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X_(2</a:t>
                </a:r>
                <a:r>
                  <a:rPr lang="en-US" sz="1200" b="0" i="0" kern="120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en-US" sz="1200" b="0" i="0" kern="120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 𝑖𝑠 𝑐𝑎𝑝𝑡𝑢𝑟𝑒𝑑 𝑏𝑦 the parameter b3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r>
                  <a:rPr lang="en-US" sz="1200" b="0" i="0" kern="120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interaction term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X_1 X_2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the product of the two variables. 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4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432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49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82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example+ consider two binary variables+ where when the variable is present it is coded as 1 and 0 otherwise. The product of two binary variables is another binary variable which is 1 when both variables are present and 0 otherwise. With two binary variables four situations are possible and the only time the product is 1 is when both variables are present.  If one variable is binary and another continuous+ the product of the variable will be 0 when the binary variable or the continuous variable is 0 and otherwise same as the continuous variable. If both variables are continuous then the product of both variables will be continuous and a larger number than the sum of the two variables. Including interaction terms in regression expands our ability to model events.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75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37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21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3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03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assume that Y value when all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not present is 0.  When all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present the value is 1.  In other words, Y is standardized to go between 0 and 1.  We assume that Y is monotonely, and positively related to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40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008919-68F2-482F-A03E-DE1EFBAE2574}"/>
              </a:ext>
            </a:extLst>
          </p:cNvPr>
          <p:cNvSpPr/>
          <p:nvPr userDrawn="1"/>
        </p:nvSpPr>
        <p:spPr>
          <a:xfrm>
            <a:off x="8935656" y="5231757"/>
            <a:ext cx="3256344" cy="1626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8" descr="GMUgreengold.eps">
            <a:extLst>
              <a:ext uri="{FF2B5EF4-FFF2-40B4-BE49-F238E27FC236}">
                <a16:creationId xmlns:a16="http://schemas.microsoft.com/office/drawing/2014/main" id="{CDBFBABF-9963-4FA6-9F42-C471F9F704B4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7" y="5334000"/>
            <a:ext cx="2075688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4">
            <a:extLst>
              <a:ext uri="{FF2B5EF4-FFF2-40B4-BE49-F238E27FC236}">
                <a16:creationId xmlns:a16="http://schemas.microsoft.com/office/drawing/2014/main" id="{81D61894-07CA-4A1C-82D6-ED7F312F69BF}"/>
              </a:ext>
            </a:extLst>
          </p:cNvPr>
          <p:cNvSpPr txBox="1">
            <a:spLocks/>
          </p:cNvSpPr>
          <p:nvPr userDrawn="1"/>
        </p:nvSpPr>
        <p:spPr>
          <a:xfrm>
            <a:off x="279721" y="5435280"/>
            <a:ext cx="4350152" cy="142272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spc="150" dirty="0">
                <a:solidFill>
                  <a:srgbClr val="00673B"/>
                </a:solidFill>
              </a:rPr>
              <a:t>Health Informatics Program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spc="150" dirty="0">
                <a:solidFill>
                  <a:srgbClr val="00673B"/>
                </a:solidFill>
              </a:rPr>
              <a:t>HI.GMU.EDU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23331" y="536575"/>
            <a:ext cx="4648200" cy="2409825"/>
          </a:xfrm>
        </p:spPr>
        <p:txBody>
          <a:bodyPr/>
          <a:lstStyle>
            <a:lvl1pPr>
              <a:defRPr sz="4000" baseline="0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 sz="3200"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 sz="3200"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 sz="3200"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 sz="3200"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title text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823913" y="3287713"/>
            <a:ext cx="4648200" cy="1362075"/>
          </a:xfrm>
        </p:spPr>
        <p:txBody>
          <a:bodyPr/>
          <a:lstStyle>
            <a:lvl1pPr>
              <a:defRPr sz="2400">
                <a:solidFill>
                  <a:srgbClr val="FFCC33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r>
              <a:rPr lang="en-US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49390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&amp;W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04800" y="41148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304800" y="4706112"/>
            <a:ext cx="92456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3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20FB55CB-28CF-4BA5-A14C-68AAF2C69257}"/>
              </a:ext>
            </a:extLst>
          </p:cNvPr>
          <p:cNvSpPr txBox="1">
            <a:spLocks/>
          </p:cNvSpPr>
          <p:nvPr userDrawn="1"/>
        </p:nvSpPr>
        <p:spPr>
          <a:xfrm>
            <a:off x="279721" y="5435280"/>
            <a:ext cx="4350152" cy="142272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spc="150" dirty="0">
                <a:solidFill>
                  <a:srgbClr val="00673B"/>
                </a:solidFill>
              </a:rPr>
              <a:t>Health Informatics Program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spc="150" dirty="0">
                <a:solidFill>
                  <a:srgbClr val="00673B"/>
                </a:solidFill>
              </a:rPr>
              <a:t>HI.GMU.EDU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udents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04800" y="41148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304800" y="4706112"/>
            <a:ext cx="92456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3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E5CF39DD-EB27-458E-B080-C2C095C05281}"/>
              </a:ext>
            </a:extLst>
          </p:cNvPr>
          <p:cNvSpPr txBox="1">
            <a:spLocks/>
          </p:cNvSpPr>
          <p:nvPr userDrawn="1"/>
        </p:nvSpPr>
        <p:spPr>
          <a:xfrm>
            <a:off x="279721" y="5435280"/>
            <a:ext cx="4350152" cy="142272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spc="150" dirty="0">
                <a:solidFill>
                  <a:srgbClr val="00673B"/>
                </a:solidFill>
              </a:rPr>
              <a:t>Health Informatics Program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spc="150" dirty="0">
                <a:solidFill>
                  <a:srgbClr val="00673B"/>
                </a:solidFill>
              </a:rPr>
              <a:t>HI.GMU.EDU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838200"/>
            <a:ext cx="4876800" cy="518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38200"/>
            <a:ext cx="5003800" cy="518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/>
          </p:nvPr>
        </p:nvSpPr>
        <p:spPr>
          <a:xfrm>
            <a:off x="812800" y="381000"/>
            <a:ext cx="10363200" cy="2286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>
              <a:defRPr lang="en-US" sz="1400" b="1" i="0" cap="all" spc="120" dirty="0" smtClean="0">
                <a:solidFill>
                  <a:schemeClr val="tx2"/>
                </a:solidFill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Graphic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2800" y="4343400"/>
            <a:ext cx="10363200" cy="1981200"/>
          </a:xfrm>
        </p:spPr>
        <p:txBody>
          <a:bodyPr numCol="3"/>
          <a:lstStyle>
            <a:lvl1pPr>
              <a:defRPr baseline="0">
                <a:solidFill>
                  <a:schemeClr val="tx2"/>
                </a:solidFill>
              </a:defRPr>
            </a:lvl1pPr>
            <a:lvl2pPr marL="0" indent="0"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12800" y="838200"/>
            <a:ext cx="10363200" cy="3200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Rectangle 8"/>
          <p:cNvSpPr>
            <a:spLocks noGrp="1"/>
          </p:cNvSpPr>
          <p:nvPr>
            <p:ph type="body" sz="quarter" idx="15"/>
          </p:nvPr>
        </p:nvSpPr>
        <p:spPr>
          <a:xfrm>
            <a:off x="812800" y="381000"/>
            <a:ext cx="10363200" cy="228600"/>
          </a:xfrm>
          <a:solidFill>
            <a:schemeClr val="bg1">
              <a:lumMod val="85000"/>
            </a:schemeClr>
          </a:solidFill>
        </p:spPr>
        <p:txBody>
          <a:bodyPr tIns="0" bIns="0" anchor="t" anchorCtr="0"/>
          <a:lstStyle>
            <a:lvl1pPr marL="0" indent="0">
              <a:spcBef>
                <a:spcPts val="0"/>
              </a:spcBef>
              <a:defRPr sz="1400" b="1" i="0" cap="all" spc="120">
                <a:solidFill>
                  <a:schemeClr val="tx2"/>
                </a:solidFill>
              </a:defRPr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w/single 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812800" y="381000"/>
            <a:ext cx="10363200" cy="2286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>
              <a:defRPr lang="en-US" sz="1400" b="1" i="0" cap="all" spc="120" smtClean="0">
                <a:solidFill>
                  <a:schemeClr val="tx2"/>
                </a:solidFill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12800" y="838200"/>
            <a:ext cx="10363200" cy="518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Element (text, graphic, vide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81000"/>
            <a:ext cx="103632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812800" y="533400"/>
            <a:ext cx="10363200" cy="5715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chart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11785600" y="0"/>
            <a:ext cx="40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508000" y="381000"/>
            <a:ext cx="10668000" cy="5867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01600" cy="6858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3" name="Rectangle 34"/>
          <p:cNvSpPr txBox="1">
            <a:spLocks/>
          </p:cNvSpPr>
          <p:nvPr/>
        </p:nvSpPr>
        <p:spPr>
          <a:xfrm>
            <a:off x="9028252" y="6477000"/>
            <a:ext cx="2147747" cy="30480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spc="150" dirty="0">
                <a:solidFill>
                  <a:srgbClr val="000000"/>
                </a:solidFill>
              </a:rPr>
              <a:t>GEORGE MASON UNIVERSITY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894A7767-E094-483E-9582-5A512B559400}"/>
              </a:ext>
            </a:extLst>
          </p:cNvPr>
          <p:cNvSpPr txBox="1">
            <a:spLocks/>
          </p:cNvSpPr>
          <p:nvPr/>
        </p:nvSpPr>
        <p:spPr>
          <a:xfrm>
            <a:off x="754292" y="6477000"/>
            <a:ext cx="2324583" cy="30480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spc="150" dirty="0">
                <a:solidFill>
                  <a:srgbClr val="000000"/>
                </a:solidFill>
              </a:rPr>
              <a:t>Health Informatics Program</a:t>
            </a:r>
          </a:p>
        </p:txBody>
      </p:sp>
    </p:spTree>
    <p:extLst>
      <p:ext uri="{BB962C8B-B14F-4D97-AF65-F5344CB8AC3E}">
        <p14:creationId xmlns:p14="http://schemas.microsoft.com/office/powerpoint/2010/main" val="147250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3" r:id="rId2"/>
    <p:sldLayoutId id="214748367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cap="small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  <a:extLst/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100">
          <a:solidFill>
            <a:srgbClr val="000000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100">
          <a:solidFill>
            <a:srgbClr val="000000"/>
          </a:solidFill>
          <a:latin typeface="+mn-lt"/>
          <a:ea typeface="ＭＳ Ｐゴシック" charset="0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23331" y="536575"/>
            <a:ext cx="6247170" cy="2409825"/>
          </a:xfrm>
        </p:spPr>
        <p:txBody>
          <a:bodyPr/>
          <a:lstStyle/>
          <a:p>
            <a:pPr marL="0" indent="0"/>
            <a:r>
              <a:rPr lang="en-US" sz="4800" dirty="0"/>
              <a:t>Rethinking Logistic Regression through Corner Cases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23912" y="3287713"/>
            <a:ext cx="6246589" cy="1362075"/>
          </a:xfrm>
        </p:spPr>
        <p:txBody>
          <a:bodyPr/>
          <a:lstStyle/>
          <a:p>
            <a:r>
              <a:rPr lang="en-US" sz="2800" dirty="0"/>
              <a:t>Farrokh Alemi+ Ph.D.</a:t>
            </a:r>
          </a:p>
        </p:txBody>
      </p:sp>
    </p:spTree>
    <p:extLst>
      <p:ext uri="{BB962C8B-B14F-4D97-AF65-F5344CB8AC3E}">
        <p14:creationId xmlns:p14="http://schemas.microsoft.com/office/powerpoint/2010/main" val="1184826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1906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524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Sun 22">
            <a:extLst>
              <a:ext uri="{FF2B5EF4-FFF2-40B4-BE49-F238E27FC236}">
                <a16:creationId xmlns:a16="http://schemas.microsoft.com/office/drawing/2014/main" id="{3B2BD3D0-7BF3-4AF1-A074-62E3288FB91C}"/>
              </a:ext>
            </a:extLst>
          </p:cNvPr>
          <p:cNvSpPr/>
          <p:nvPr/>
        </p:nvSpPr>
        <p:spPr>
          <a:xfrm>
            <a:off x="6096000" y="1190625"/>
            <a:ext cx="5054221" cy="4886319"/>
          </a:xfrm>
          <a:prstGeom prst="su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What is approx. value for coefficient of X1?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BBEA5D1-A057-4015-864D-E6256FD62E60}"/>
                  </a:ext>
                </a:extLst>
              </p:cNvPr>
              <p:cNvSpPr txBox="1"/>
              <p:nvPr/>
            </p:nvSpPr>
            <p:spPr>
              <a:xfrm>
                <a:off x="346044" y="3218619"/>
                <a:ext cx="6325736" cy="670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Search</m:t>
                    </m:r>
                    <m:r>
                      <a:rPr lang="en-US" sz="3600" b="0" i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data</m:t>
                    </m:r>
                    <m:r>
                      <a:rPr lang="en-US" sz="3600" b="0" i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sz="3600" b="0" i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/>
                  <a:t>?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BBEA5D1-A057-4015-864D-E6256FD62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44" y="3218619"/>
                <a:ext cx="6325736" cy="670696"/>
              </a:xfrm>
              <a:prstGeom prst="rect">
                <a:avLst/>
              </a:prstGeom>
              <a:blipFill>
                <a:blip r:embed="rId3"/>
                <a:stretch>
                  <a:fillRect t="-1454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F0777D2B-1985-4555-B120-D91FF2368C2B}"/>
              </a:ext>
            </a:extLst>
          </p:cNvPr>
          <p:cNvSpPr/>
          <p:nvPr/>
        </p:nvSpPr>
        <p:spPr>
          <a:xfrm>
            <a:off x="457200" y="967427"/>
            <a:ext cx="771099" cy="209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4BE5D50-A52A-44FA-8130-76AA87AA74AA}"/>
                  </a:ext>
                </a:extLst>
              </p:cNvPr>
              <p:cNvSpPr txBox="1"/>
              <p:nvPr/>
            </p:nvSpPr>
            <p:spPr>
              <a:xfrm>
                <a:off x="173441" y="194954"/>
                <a:ext cx="8601501" cy="22045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𝐿𝑜𝑔𝑖𝑡𝑌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4BE5D50-A52A-44FA-8130-76AA87AA7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41" y="194954"/>
                <a:ext cx="8601501" cy="22045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0170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1906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524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Sun 22">
            <a:extLst>
              <a:ext uri="{FF2B5EF4-FFF2-40B4-BE49-F238E27FC236}">
                <a16:creationId xmlns:a16="http://schemas.microsoft.com/office/drawing/2014/main" id="{3B2BD3D0-7BF3-4AF1-A074-62E3288FB91C}"/>
              </a:ext>
            </a:extLst>
          </p:cNvPr>
          <p:cNvSpPr/>
          <p:nvPr/>
        </p:nvSpPr>
        <p:spPr>
          <a:xfrm>
            <a:off x="6096000" y="1190625"/>
            <a:ext cx="5054221" cy="4886319"/>
          </a:xfrm>
          <a:prstGeom prst="su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Observed Value for Case: X1=1 X2=X3=0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B89C530-3329-44AB-887D-5C822EA5021E}"/>
              </a:ext>
            </a:extLst>
          </p:cNvPr>
          <p:cNvGrpSpPr/>
          <p:nvPr/>
        </p:nvGrpSpPr>
        <p:grpSpPr>
          <a:xfrm>
            <a:off x="243684" y="634046"/>
            <a:ext cx="6428096" cy="2202180"/>
            <a:chOff x="270980" y="3581969"/>
            <a:chExt cx="6428096" cy="220218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DDC9D29-C9BD-4449-BA4B-5F55E13767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034" r="9930"/>
            <a:stretch/>
          </p:blipFill>
          <p:spPr>
            <a:xfrm>
              <a:off x="270980" y="3581969"/>
              <a:ext cx="6428096" cy="2202180"/>
            </a:xfrm>
            <a:prstGeom prst="rect">
              <a:avLst/>
            </a:prstGeom>
          </p:spPr>
        </p:pic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E434276-AF6E-4965-872C-3ED40F63FF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57062" y="3702446"/>
              <a:ext cx="200652" cy="602003"/>
            </a:xfrm>
            <a:prstGeom prst="straightConnector1">
              <a:avLst/>
            </a:prstGeom>
            <a:ln w="762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92DC48B-8EC6-4F57-ACAB-C0B7566F5C2E}"/>
                </a:ext>
              </a:extLst>
            </p:cNvPr>
            <p:cNvCxnSpPr/>
            <p:nvPr/>
          </p:nvCxnSpPr>
          <p:spPr>
            <a:xfrm flipH="1">
              <a:off x="6101396" y="3684815"/>
              <a:ext cx="200652" cy="602003"/>
            </a:xfrm>
            <a:prstGeom prst="straightConnector1">
              <a:avLst/>
            </a:prstGeom>
            <a:ln w="762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E7EC0D2-CC97-4E58-845A-859966B880AA}"/>
                </a:ext>
              </a:extLst>
            </p:cNvPr>
            <p:cNvCxnSpPr/>
            <p:nvPr/>
          </p:nvCxnSpPr>
          <p:spPr>
            <a:xfrm flipH="1">
              <a:off x="1770637" y="4345777"/>
              <a:ext cx="200652" cy="602003"/>
            </a:xfrm>
            <a:prstGeom prst="straightConnector1">
              <a:avLst/>
            </a:prstGeom>
            <a:ln w="762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58FAD1D-5AC2-42E0-AB06-D73186129FF6}"/>
                </a:ext>
              </a:extLst>
            </p:cNvPr>
            <p:cNvCxnSpPr/>
            <p:nvPr/>
          </p:nvCxnSpPr>
          <p:spPr>
            <a:xfrm flipH="1">
              <a:off x="3499895" y="4382057"/>
              <a:ext cx="200652" cy="602003"/>
            </a:xfrm>
            <a:prstGeom prst="straightConnector1">
              <a:avLst/>
            </a:prstGeom>
            <a:ln w="762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7ED19D0-1777-4D48-888B-1A7396ECB489}"/>
                </a:ext>
              </a:extLst>
            </p:cNvPr>
            <p:cNvCxnSpPr/>
            <p:nvPr/>
          </p:nvCxnSpPr>
          <p:spPr>
            <a:xfrm flipH="1">
              <a:off x="5518883" y="4382057"/>
              <a:ext cx="200652" cy="602003"/>
            </a:xfrm>
            <a:prstGeom prst="straightConnector1">
              <a:avLst/>
            </a:prstGeom>
            <a:ln w="762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6F580F8-279F-4BF5-9302-BF23003E4675}"/>
                </a:ext>
              </a:extLst>
            </p:cNvPr>
            <p:cNvCxnSpPr/>
            <p:nvPr/>
          </p:nvCxnSpPr>
          <p:spPr>
            <a:xfrm flipH="1">
              <a:off x="3499895" y="4956977"/>
              <a:ext cx="200652" cy="602003"/>
            </a:xfrm>
            <a:prstGeom prst="straightConnector1">
              <a:avLst/>
            </a:prstGeom>
            <a:ln w="762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BBEA5D1-A057-4015-864D-E6256FD62E60}"/>
                  </a:ext>
                </a:extLst>
              </p:cNvPr>
              <p:cNvSpPr txBox="1"/>
              <p:nvPr/>
            </p:nvSpPr>
            <p:spPr>
              <a:xfrm>
                <a:off x="-1054290" y="3150551"/>
                <a:ext cx="6325736" cy="670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3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600" i="0">
                                  <a:latin typeface="Cambria Math" panose="02040503050406030204" pitchFamily="18" charset="0"/>
                                </a:rPr>
                                <m:t>1,0,0</m:t>
                              </m:r>
                            </m:sub>
                          </m:sSub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6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BBEA5D1-A057-4015-864D-E6256FD62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4290" y="3150551"/>
                <a:ext cx="6325736" cy="6706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85AF4E0-F039-461B-8801-DDBE85D09527}"/>
                  </a:ext>
                </a:extLst>
              </p:cNvPr>
              <p:cNvSpPr txBox="1"/>
              <p:nvPr/>
            </p:nvSpPr>
            <p:spPr>
              <a:xfrm>
                <a:off x="-1536527" y="4058792"/>
                <a:ext cx="6851176" cy="670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1,0,0</m:t>
                          </m:r>
                        </m:sub>
                      </m:sSub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0+</m:t>
                          </m:r>
                          <m:r>
                            <a:rPr lang="en-US" sz="3600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85AF4E0-F039-461B-8801-DDBE85D09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36527" y="4058792"/>
                <a:ext cx="6851176" cy="6706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FAFF813-77CF-4067-8977-A1C37E94F8C7}"/>
                  </a:ext>
                </a:extLst>
              </p:cNvPr>
              <p:cNvSpPr txBox="1"/>
              <p:nvPr/>
            </p:nvSpPr>
            <p:spPr>
              <a:xfrm>
                <a:off x="-1520607" y="4866290"/>
                <a:ext cx="6851176" cy="670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1,0,0</m:t>
                          </m:r>
                        </m:sub>
                      </m:sSub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FAFF813-77CF-4067-8977-A1C37E94F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0607" y="4866290"/>
                <a:ext cx="6851176" cy="6706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762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1906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524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Sun 22">
            <a:extLst>
              <a:ext uri="{FF2B5EF4-FFF2-40B4-BE49-F238E27FC236}">
                <a16:creationId xmlns:a16="http://schemas.microsoft.com/office/drawing/2014/main" id="{3B2BD3D0-7BF3-4AF1-A074-62E3288FB91C}"/>
              </a:ext>
            </a:extLst>
          </p:cNvPr>
          <p:cNvSpPr/>
          <p:nvPr/>
        </p:nvSpPr>
        <p:spPr>
          <a:xfrm>
            <a:off x="6096000" y="1190625"/>
            <a:ext cx="5054221" cy="4886319"/>
          </a:xfrm>
          <a:prstGeom prst="su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Observed Value for Case: X2=1 X1=X3=0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63DFDA-66B5-47AE-B691-57A1CD95F8AE}"/>
              </a:ext>
            </a:extLst>
          </p:cNvPr>
          <p:cNvGrpSpPr/>
          <p:nvPr/>
        </p:nvGrpSpPr>
        <p:grpSpPr>
          <a:xfrm>
            <a:off x="197891" y="754117"/>
            <a:ext cx="6489510" cy="2202180"/>
            <a:chOff x="457200" y="3674745"/>
            <a:chExt cx="6489510" cy="22021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F1A512A-4920-4D19-8220-EA4F93116D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632" r="9558"/>
            <a:stretch/>
          </p:blipFill>
          <p:spPr>
            <a:xfrm>
              <a:off x="457200" y="3674745"/>
              <a:ext cx="6489510" cy="2202180"/>
            </a:xfrm>
            <a:prstGeom prst="rect">
              <a:avLst/>
            </a:prstGeom>
          </p:spPr>
        </p:pic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E434276-AF6E-4965-872C-3ED40F63FF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0667" y="3770998"/>
              <a:ext cx="200652" cy="602003"/>
            </a:xfrm>
            <a:prstGeom prst="straightConnector1">
              <a:avLst/>
            </a:prstGeom>
            <a:ln w="762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92DC48B-8EC6-4F57-ACAB-C0B7566F5C2E}"/>
                </a:ext>
              </a:extLst>
            </p:cNvPr>
            <p:cNvCxnSpPr/>
            <p:nvPr/>
          </p:nvCxnSpPr>
          <p:spPr>
            <a:xfrm flipH="1">
              <a:off x="6352548" y="3770998"/>
              <a:ext cx="200652" cy="602003"/>
            </a:xfrm>
            <a:prstGeom prst="straightConnector1">
              <a:avLst/>
            </a:prstGeom>
            <a:ln w="762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E7EC0D2-CC97-4E58-845A-859966B880AA}"/>
                </a:ext>
              </a:extLst>
            </p:cNvPr>
            <p:cNvCxnSpPr/>
            <p:nvPr/>
          </p:nvCxnSpPr>
          <p:spPr>
            <a:xfrm flipH="1">
              <a:off x="2017516" y="4476072"/>
              <a:ext cx="200652" cy="602003"/>
            </a:xfrm>
            <a:prstGeom prst="straightConnector1">
              <a:avLst/>
            </a:prstGeom>
            <a:ln w="762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58FAD1D-5AC2-42E0-AB06-D73186129FF6}"/>
                </a:ext>
              </a:extLst>
            </p:cNvPr>
            <p:cNvCxnSpPr/>
            <p:nvPr/>
          </p:nvCxnSpPr>
          <p:spPr>
            <a:xfrm flipH="1">
              <a:off x="4003590" y="4484546"/>
              <a:ext cx="200652" cy="602003"/>
            </a:xfrm>
            <a:prstGeom prst="straightConnector1">
              <a:avLst/>
            </a:prstGeom>
            <a:ln w="762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7ED19D0-1777-4D48-888B-1A7396ECB489}"/>
                </a:ext>
              </a:extLst>
            </p:cNvPr>
            <p:cNvCxnSpPr/>
            <p:nvPr/>
          </p:nvCxnSpPr>
          <p:spPr>
            <a:xfrm flipH="1">
              <a:off x="5889338" y="4474833"/>
              <a:ext cx="200652" cy="602003"/>
            </a:xfrm>
            <a:prstGeom prst="straightConnector1">
              <a:avLst/>
            </a:prstGeom>
            <a:ln w="762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6F580F8-279F-4BF5-9302-BF23003E4675}"/>
                </a:ext>
              </a:extLst>
            </p:cNvPr>
            <p:cNvCxnSpPr/>
            <p:nvPr/>
          </p:nvCxnSpPr>
          <p:spPr>
            <a:xfrm flipH="1">
              <a:off x="3903264" y="5171636"/>
              <a:ext cx="200652" cy="602003"/>
            </a:xfrm>
            <a:prstGeom prst="straightConnector1">
              <a:avLst/>
            </a:prstGeom>
            <a:ln w="762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9664684-4F15-42DB-B857-6468E9362368}"/>
                  </a:ext>
                </a:extLst>
              </p:cNvPr>
              <p:cNvSpPr txBox="1"/>
              <p:nvPr/>
            </p:nvSpPr>
            <p:spPr>
              <a:xfrm>
                <a:off x="-1536527" y="4058792"/>
                <a:ext cx="6851176" cy="670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9664684-4F15-42DB-B857-6468E9362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36527" y="4058792"/>
                <a:ext cx="6851176" cy="6706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6708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6267B2-32B9-4574-B189-C98A72124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69706"/>
            <a:ext cx="6324600" cy="2179320"/>
          </a:xfrm>
          <a:prstGeom prst="rect">
            <a:avLst/>
          </a:prstGeom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1906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524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Sun 22">
            <a:extLst>
              <a:ext uri="{FF2B5EF4-FFF2-40B4-BE49-F238E27FC236}">
                <a16:creationId xmlns:a16="http://schemas.microsoft.com/office/drawing/2014/main" id="{36AEE1C6-F95D-40AF-8B8F-C33477EE9C30}"/>
              </a:ext>
            </a:extLst>
          </p:cNvPr>
          <p:cNvSpPr/>
          <p:nvPr/>
        </p:nvSpPr>
        <p:spPr>
          <a:xfrm>
            <a:off x="6096000" y="1190625"/>
            <a:ext cx="5054221" cy="4886319"/>
          </a:xfrm>
          <a:prstGeom prst="su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Observed Value for Case X3=0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X2 =X1=1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AD44F47-5738-4BF3-AAB6-43FD9FD68FFA}"/>
              </a:ext>
            </a:extLst>
          </p:cNvPr>
          <p:cNvCxnSpPr>
            <a:cxnSpLocks/>
          </p:cNvCxnSpPr>
          <p:nvPr/>
        </p:nvCxnSpPr>
        <p:spPr>
          <a:xfrm flipH="1">
            <a:off x="5995674" y="818885"/>
            <a:ext cx="200652" cy="602003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946E54C-0194-4E8C-9D9B-01F0408F6DDB}"/>
              </a:ext>
            </a:extLst>
          </p:cNvPr>
          <p:cNvCxnSpPr>
            <a:cxnSpLocks/>
          </p:cNvCxnSpPr>
          <p:nvPr/>
        </p:nvCxnSpPr>
        <p:spPr>
          <a:xfrm flipH="1">
            <a:off x="5666748" y="1602067"/>
            <a:ext cx="200652" cy="602003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E55E867-F7CA-4365-882E-5DEF3B1FAC0E}"/>
              </a:ext>
            </a:extLst>
          </p:cNvPr>
          <p:cNvCxnSpPr>
            <a:cxnSpLocks/>
          </p:cNvCxnSpPr>
          <p:nvPr/>
        </p:nvCxnSpPr>
        <p:spPr>
          <a:xfrm flipH="1">
            <a:off x="3725532" y="2186878"/>
            <a:ext cx="200652" cy="602003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162FB67-0EA4-4292-A5E2-1A0A937A6A9A}"/>
              </a:ext>
            </a:extLst>
          </p:cNvPr>
          <p:cNvCxnSpPr>
            <a:cxnSpLocks/>
          </p:cNvCxnSpPr>
          <p:nvPr/>
        </p:nvCxnSpPr>
        <p:spPr>
          <a:xfrm flipH="1">
            <a:off x="3725532" y="1507355"/>
            <a:ext cx="200652" cy="602003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902C71D-18F4-424B-AE5B-ED2084079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56" y="900114"/>
            <a:ext cx="868680" cy="4419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C3C9B41-CFA1-427A-9948-95CE5B18A0B2}"/>
                  </a:ext>
                </a:extLst>
              </p:cNvPr>
              <p:cNvSpPr txBox="1"/>
              <p:nvPr/>
            </p:nvSpPr>
            <p:spPr>
              <a:xfrm>
                <a:off x="-805339" y="3661833"/>
                <a:ext cx="6851176" cy="670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36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h𝑎𝑡</m:t>
                      </m:r>
                      <m:r>
                        <a:rPr lang="en-US" sz="36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36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600" i="1"/>
                          </m:ctrlPr>
                        </m:sSubPr>
                        <m:e>
                          <m:r>
                            <a:rPr lang="en-US" sz="3600" i="1"/>
                            <m:t>𝛽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C3C9B41-CFA1-427A-9948-95CE5B18A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05339" y="3661833"/>
                <a:ext cx="6851176" cy="6706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1486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6267B2-32B9-4574-B189-C98A72124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69706"/>
            <a:ext cx="6324600" cy="2179320"/>
          </a:xfrm>
          <a:prstGeom prst="rect">
            <a:avLst/>
          </a:prstGeom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1906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524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Sun 22">
            <a:extLst>
              <a:ext uri="{FF2B5EF4-FFF2-40B4-BE49-F238E27FC236}">
                <a16:creationId xmlns:a16="http://schemas.microsoft.com/office/drawing/2014/main" id="{36AEE1C6-F95D-40AF-8B8F-C33477EE9C30}"/>
              </a:ext>
            </a:extLst>
          </p:cNvPr>
          <p:cNvSpPr/>
          <p:nvPr/>
        </p:nvSpPr>
        <p:spPr>
          <a:xfrm>
            <a:off x="6096000" y="1190625"/>
            <a:ext cx="5054221" cy="4886319"/>
          </a:xfrm>
          <a:prstGeom prst="su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Estimation of Interaction Coefficient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AD44F47-5738-4BF3-AAB6-43FD9FD68FFA}"/>
              </a:ext>
            </a:extLst>
          </p:cNvPr>
          <p:cNvCxnSpPr>
            <a:cxnSpLocks/>
          </p:cNvCxnSpPr>
          <p:nvPr/>
        </p:nvCxnSpPr>
        <p:spPr>
          <a:xfrm flipH="1">
            <a:off x="5995674" y="818885"/>
            <a:ext cx="200652" cy="602003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946E54C-0194-4E8C-9D9B-01F0408F6DDB}"/>
              </a:ext>
            </a:extLst>
          </p:cNvPr>
          <p:cNvCxnSpPr>
            <a:cxnSpLocks/>
          </p:cNvCxnSpPr>
          <p:nvPr/>
        </p:nvCxnSpPr>
        <p:spPr>
          <a:xfrm flipH="1">
            <a:off x="5666748" y="1602067"/>
            <a:ext cx="200652" cy="602003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E55E867-F7CA-4365-882E-5DEF3B1FAC0E}"/>
              </a:ext>
            </a:extLst>
          </p:cNvPr>
          <p:cNvCxnSpPr>
            <a:cxnSpLocks/>
          </p:cNvCxnSpPr>
          <p:nvPr/>
        </p:nvCxnSpPr>
        <p:spPr>
          <a:xfrm flipH="1">
            <a:off x="3725532" y="2186878"/>
            <a:ext cx="200652" cy="602003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162FB67-0EA4-4292-A5E2-1A0A937A6A9A}"/>
              </a:ext>
            </a:extLst>
          </p:cNvPr>
          <p:cNvCxnSpPr>
            <a:cxnSpLocks/>
          </p:cNvCxnSpPr>
          <p:nvPr/>
        </p:nvCxnSpPr>
        <p:spPr>
          <a:xfrm flipH="1">
            <a:off x="3725532" y="1507355"/>
            <a:ext cx="200652" cy="602003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902C71D-18F4-424B-AE5B-ED2084079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56" y="900114"/>
            <a:ext cx="868680" cy="4419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C3C9B41-CFA1-427A-9948-95CE5B18A0B2}"/>
                  </a:ext>
                </a:extLst>
              </p:cNvPr>
              <p:cNvSpPr txBox="1"/>
              <p:nvPr/>
            </p:nvSpPr>
            <p:spPr>
              <a:xfrm>
                <a:off x="-805339" y="3661833"/>
                <a:ext cx="6851176" cy="670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C3C9B41-CFA1-427A-9948-95CE5B18A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05339" y="3661833"/>
                <a:ext cx="6851176" cy="6706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349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966F5-D48B-4DB3-B0D5-957A4DB433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solidFill>
                  <a:schemeClr val="tx1">
                    <a:lumMod val="75000"/>
                  </a:schemeClr>
                </a:solidFill>
              </a:rPr>
              <a:t>Specifying Models by Search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1A504C-F8FB-470C-992C-476B449CCB24}"/>
              </a:ext>
            </a:extLst>
          </p:cNvPr>
          <p:cNvSpPr txBox="1"/>
          <p:nvPr/>
        </p:nvSpPr>
        <p:spPr>
          <a:xfrm>
            <a:off x="548640" y="1478280"/>
            <a:ext cx="106527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/>
              <a:t>Standardize data to range 0 to 1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Check monotone and positive relation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Stratify data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Ignore stratum less than 30 repetitions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Select strata where X</a:t>
            </a:r>
            <a:r>
              <a:rPr lang="en-US" sz="4000" baseline="-25000" dirty="0"/>
              <a:t>i </a:t>
            </a:r>
            <a:r>
              <a:rPr lang="en-US" sz="4000" dirty="0"/>
              <a:t>changes from 0 to 1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Plot existence of interactions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Estimate the coefficient from corner cases</a:t>
            </a:r>
          </a:p>
        </p:txBody>
      </p:sp>
    </p:spTree>
    <p:extLst>
      <p:ext uri="{BB962C8B-B14F-4D97-AF65-F5344CB8AC3E}">
        <p14:creationId xmlns:p14="http://schemas.microsoft.com/office/powerpoint/2010/main" val="2269516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5951" y="1450666"/>
            <a:ext cx="90283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Visualizing Interactions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5956" y="26933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41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CA1E4-D63E-4703-9997-5ABE6E051C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</a:schemeClr>
                </a:solidFill>
              </a:rPr>
              <a:t>Parallel Lines indicate no Interactions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CA64B6-1855-45A4-94B3-DED9B11E8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503" y="1280405"/>
            <a:ext cx="7983941" cy="464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55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CA1E4-D63E-4703-9997-5ABE6E051C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</a:schemeClr>
                </a:solidFill>
              </a:rPr>
              <a:t>Funnel indicates Interactions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31C950-0BC0-4E16-9297-3CB2DF726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788" y="1501255"/>
            <a:ext cx="7809426" cy="454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82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CA1E4-D63E-4703-9997-5ABE6E051C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</a:schemeClr>
                </a:solidFill>
              </a:rPr>
              <a:t>Funnel indicates Interactions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C9F31D-7FF1-4B48-8784-944532382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62" y="1501255"/>
            <a:ext cx="7967952" cy="464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65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5951" y="1450666"/>
            <a:ext cx="10144059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Building Accurate Models </a:t>
            </a:r>
          </a:p>
          <a:p>
            <a:r>
              <a:rPr lang="en-US" sz="7200" b="1" dirty="0"/>
              <a:t>Requires Including </a:t>
            </a:r>
          </a:p>
          <a:p>
            <a:r>
              <a:rPr lang="en-US" sz="7200" b="1" dirty="0"/>
              <a:t>Interactions &amp; Corner </a:t>
            </a:r>
          </a:p>
          <a:p>
            <a:r>
              <a:rPr lang="en-US" sz="7200" b="1" dirty="0"/>
              <a:t>Cases Can Guide 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5956" y="26933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64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CA1E4-D63E-4703-9997-5ABE6E051C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</a:schemeClr>
                </a:solidFill>
              </a:rPr>
              <a:t>Crossing indicates Non-Mathematical Interaction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79E7DE-C5C6-414B-BB98-B0660150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423" y="1417451"/>
            <a:ext cx="7956645" cy="463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38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524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3091" y="247650"/>
            <a:ext cx="873463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Possible Contour Plots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6C3CB2-D711-42D5-8B5A-082B363431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72" t="48159" r="11567" b="17361"/>
          <a:stretch/>
        </p:blipFill>
        <p:spPr>
          <a:xfrm>
            <a:off x="1064526" y="1917695"/>
            <a:ext cx="9717206" cy="37496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4F75AE-5688-4428-B2C4-D2C47E1B524E}"/>
              </a:ext>
            </a:extLst>
          </p:cNvPr>
          <p:cNvSpPr/>
          <p:nvPr/>
        </p:nvSpPr>
        <p:spPr>
          <a:xfrm>
            <a:off x="1883391" y="5667375"/>
            <a:ext cx="320722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Levels of Cardiovascular Illness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39B6B3C-34AF-4F49-96EC-E0825D3336DE}"/>
              </a:ext>
            </a:extLst>
          </p:cNvPr>
          <p:cNvSpPr/>
          <p:nvPr/>
        </p:nvSpPr>
        <p:spPr>
          <a:xfrm rot="16200000">
            <a:off x="4305871" y="3185756"/>
            <a:ext cx="3207224" cy="846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6-Month Mortality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F11E15-7B71-4D38-8801-709CC07963A6}"/>
              </a:ext>
            </a:extLst>
          </p:cNvPr>
          <p:cNvSpPr/>
          <p:nvPr/>
        </p:nvSpPr>
        <p:spPr>
          <a:xfrm rot="16200000">
            <a:off x="-905313" y="3215326"/>
            <a:ext cx="3207224" cy="846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6-Month Survival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D7CEB6-BFDE-4BCA-B3D2-BD2836789367}"/>
              </a:ext>
            </a:extLst>
          </p:cNvPr>
          <p:cNvSpPr/>
          <p:nvPr/>
        </p:nvSpPr>
        <p:spPr>
          <a:xfrm>
            <a:off x="6044582" y="1632619"/>
            <a:ext cx="4068408" cy="457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Low+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Med</a:t>
            </a:r>
            <a:r>
              <a:rPr lang="en-US" b="1" dirty="0">
                <a:solidFill>
                  <a:schemeClr val="tx2"/>
                </a:solidFill>
              </a:rPr>
              <a:t>+ </a:t>
            </a:r>
            <a:r>
              <a:rPr lang="en-US" b="1" dirty="0">
                <a:solidFill>
                  <a:srgbClr val="00B050"/>
                </a:solidFill>
              </a:rPr>
              <a:t>High </a:t>
            </a:r>
            <a:r>
              <a:rPr lang="en-US" b="1" dirty="0">
                <a:solidFill>
                  <a:schemeClr val="tx2"/>
                </a:solidFill>
              </a:rPr>
              <a:t>Levels of Infection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105D65-04AA-4DF6-BD04-7AFB8B56AB93}"/>
              </a:ext>
            </a:extLst>
          </p:cNvPr>
          <p:cNvSpPr/>
          <p:nvPr/>
        </p:nvSpPr>
        <p:spPr>
          <a:xfrm>
            <a:off x="6812519" y="5669647"/>
            <a:ext cx="320722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Levels of Cardiovascular Illness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705F2A6-8763-4AC8-A4DA-2183E9DAFC1E}"/>
              </a:ext>
            </a:extLst>
          </p:cNvPr>
          <p:cNvSpPr/>
          <p:nvPr/>
        </p:nvSpPr>
        <p:spPr>
          <a:xfrm>
            <a:off x="901635" y="1621243"/>
            <a:ext cx="4068408" cy="457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Low+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High</a:t>
            </a:r>
            <a:r>
              <a:rPr lang="en-US" b="1" dirty="0">
                <a:solidFill>
                  <a:schemeClr val="tx2"/>
                </a:solidFill>
              </a:rPr>
              <a:t> years of Education</a:t>
            </a:r>
          </a:p>
        </p:txBody>
      </p:sp>
    </p:spTree>
    <p:extLst>
      <p:ext uri="{BB962C8B-B14F-4D97-AF65-F5344CB8AC3E}">
        <p14:creationId xmlns:p14="http://schemas.microsoft.com/office/powerpoint/2010/main" val="2633024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5951" y="1450666"/>
            <a:ext cx="10279417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Estimating Regression </a:t>
            </a:r>
          </a:p>
          <a:p>
            <a:r>
              <a:rPr lang="en-US" sz="7200" b="1" dirty="0"/>
              <a:t>Coefficients from Contour </a:t>
            </a:r>
          </a:p>
          <a:p>
            <a:r>
              <a:rPr lang="en-US" sz="7200" b="1" dirty="0"/>
              <a:t>Plots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5956" y="26933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67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3091" y="165762"/>
            <a:ext cx="103995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Strata Based Contour Plots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5D88A7-598F-4843-AD8C-02317E1012D1}"/>
              </a:ext>
            </a:extLst>
          </p:cNvPr>
          <p:cNvGrpSpPr/>
          <p:nvPr/>
        </p:nvGrpSpPr>
        <p:grpSpPr>
          <a:xfrm>
            <a:off x="457199" y="1386136"/>
            <a:ext cx="10605469" cy="4490790"/>
            <a:chOff x="457199" y="1386136"/>
            <a:chExt cx="10605469" cy="449079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5DDFB7A-8664-4C73-A16D-0F6EB9E693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43" t="51116" r="56119" b="17916"/>
            <a:stretch/>
          </p:blipFill>
          <p:spPr>
            <a:xfrm>
              <a:off x="457199" y="1386136"/>
              <a:ext cx="10605469" cy="44907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299CEC6-BA7E-451C-8AC2-2DA30DF85B2F}"/>
                </a:ext>
              </a:extLst>
            </p:cNvPr>
            <p:cNvSpPr txBox="1"/>
            <p:nvPr/>
          </p:nvSpPr>
          <p:spPr>
            <a:xfrm>
              <a:off x="457201" y="5453001"/>
              <a:ext cx="1035182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Comorbidity Strata Arranged in Order of Death in 6 Months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92CC285-0537-452C-B2DA-1F51DECBC965}"/>
                </a:ext>
              </a:extLst>
            </p:cNvPr>
            <p:cNvSpPr txBox="1"/>
            <p:nvPr/>
          </p:nvSpPr>
          <p:spPr>
            <a:xfrm rot="16200000">
              <a:off x="-1045428" y="3099206"/>
              <a:ext cx="3622598" cy="369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Probability of Death in 6 Months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0265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3091" y="165762"/>
            <a:ext cx="103995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Strata Based Contour Plots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5D88A7-598F-4843-AD8C-02317E1012D1}"/>
              </a:ext>
            </a:extLst>
          </p:cNvPr>
          <p:cNvGrpSpPr/>
          <p:nvPr/>
        </p:nvGrpSpPr>
        <p:grpSpPr>
          <a:xfrm>
            <a:off x="457199" y="1386136"/>
            <a:ext cx="10605469" cy="4490790"/>
            <a:chOff x="457199" y="1386136"/>
            <a:chExt cx="10605469" cy="449079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5DDFB7A-8664-4C73-A16D-0F6EB9E693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43" t="51116" r="56119" b="17916"/>
            <a:stretch/>
          </p:blipFill>
          <p:spPr>
            <a:xfrm>
              <a:off x="457199" y="1386136"/>
              <a:ext cx="10605469" cy="44907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299CEC6-BA7E-451C-8AC2-2DA30DF85B2F}"/>
                </a:ext>
              </a:extLst>
            </p:cNvPr>
            <p:cNvSpPr txBox="1"/>
            <p:nvPr/>
          </p:nvSpPr>
          <p:spPr>
            <a:xfrm>
              <a:off x="457201" y="5453001"/>
              <a:ext cx="1035182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Comorbidity Strata Arranged in Order of Death in 6 Months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92CC285-0537-452C-B2DA-1F51DECBC965}"/>
                </a:ext>
              </a:extLst>
            </p:cNvPr>
            <p:cNvSpPr txBox="1"/>
            <p:nvPr/>
          </p:nvSpPr>
          <p:spPr>
            <a:xfrm rot="16200000">
              <a:off x="-1045428" y="3099206"/>
              <a:ext cx="3622598" cy="369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Probability of Death in 6 Months</a:t>
              </a:r>
            </a:p>
          </p:txBody>
        </p:sp>
      </p:grpSp>
      <p:sp>
        <p:nvSpPr>
          <p:cNvPr id="20" name="Sun 19">
            <a:extLst>
              <a:ext uri="{FF2B5EF4-FFF2-40B4-BE49-F238E27FC236}">
                <a16:creationId xmlns:a16="http://schemas.microsoft.com/office/drawing/2014/main" id="{A07214C6-3796-416A-B623-4258AB6A0469}"/>
              </a:ext>
            </a:extLst>
          </p:cNvPr>
          <p:cNvSpPr/>
          <p:nvPr/>
        </p:nvSpPr>
        <p:spPr>
          <a:xfrm>
            <a:off x="8393373" y="3328002"/>
            <a:ext cx="4599296" cy="4249997"/>
          </a:xfrm>
          <a:prstGeom prst="su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Does cancer interact with strata?</a:t>
            </a:r>
          </a:p>
        </p:txBody>
      </p:sp>
    </p:spTree>
    <p:extLst>
      <p:ext uri="{BB962C8B-B14F-4D97-AF65-F5344CB8AC3E}">
        <p14:creationId xmlns:p14="http://schemas.microsoft.com/office/powerpoint/2010/main" val="3795676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1946" y="1983355"/>
            <a:ext cx="9908875" cy="289991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Search for Corner Cases can Estimate Coefficients of Regression Equations and Detect Need for Interaction Terms</a:t>
            </a:r>
          </a:p>
        </p:txBody>
      </p:sp>
    </p:spTree>
    <p:extLst>
      <p:ext uri="{BB962C8B-B14F-4D97-AF65-F5344CB8AC3E}">
        <p14:creationId xmlns:p14="http://schemas.microsoft.com/office/powerpoint/2010/main" val="256421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75956" y="26933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1" name="Sun 20">
            <a:extLst>
              <a:ext uri="{FF2B5EF4-FFF2-40B4-BE49-F238E27FC236}">
                <a16:creationId xmlns:a16="http://schemas.microsoft.com/office/drawing/2014/main" id="{D3F9FE47-117A-4342-AF68-79A313725D8F}"/>
              </a:ext>
            </a:extLst>
          </p:cNvPr>
          <p:cNvSpPr/>
          <p:nvPr/>
        </p:nvSpPr>
        <p:spPr>
          <a:xfrm>
            <a:off x="3120044" y="457200"/>
            <a:ext cx="6096000" cy="5619744"/>
          </a:xfrm>
          <a:prstGeom prst="su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Overlooked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Too Many</a:t>
            </a:r>
          </a:p>
        </p:txBody>
      </p:sp>
    </p:spTree>
    <p:extLst>
      <p:ext uri="{BB962C8B-B14F-4D97-AF65-F5344CB8AC3E}">
        <p14:creationId xmlns:p14="http://schemas.microsoft.com/office/powerpoint/2010/main" val="106321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1906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6429" y="228600"/>
            <a:ext cx="911826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Interactions </a:t>
            </a:r>
          </a:p>
          <a:p>
            <a:r>
              <a:rPr lang="en-US" sz="7200" b="1" dirty="0"/>
              <a:t>in Two Binary Variables</a:t>
            </a:r>
            <a:endParaRPr lang="en-US" sz="72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18364" y="2828836"/>
                <a:ext cx="8925636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𝑡h𝑒𝑛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𝑡h𝑒𝑛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𝑡h𝑒𝑛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𝑡h𝑒𝑛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64" y="2828836"/>
                <a:ext cx="8925636" cy="23083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163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1906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524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26987" y="1600021"/>
            <a:ext cx="6503896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Regress Y on one or more </a:t>
            </a:r>
          </a:p>
          <a:p>
            <a:r>
              <a:rPr lang="en-US" sz="3600" b="1" dirty="0"/>
              <a:t>independent variables X</a:t>
            </a:r>
            <a:r>
              <a:rPr lang="en-US" sz="3600" b="1" baseline="-25000" dirty="0"/>
              <a:t>1</a:t>
            </a:r>
            <a:r>
              <a:rPr lang="en-US" sz="3600" b="1" dirty="0"/>
              <a:t>+ …+ </a:t>
            </a:r>
            <a:r>
              <a:rPr lang="en-US" sz="3600" b="1" dirty="0" err="1"/>
              <a:t>X</a:t>
            </a:r>
            <a:r>
              <a:rPr lang="en-US" sz="3600" b="1" baseline="-25000" dirty="0" err="1"/>
              <a:t>n</a:t>
            </a:r>
            <a:r>
              <a:rPr lang="en-US" sz="3600" b="1" dirty="0"/>
              <a:t> </a:t>
            </a:r>
          </a:p>
          <a:p>
            <a:r>
              <a:rPr lang="en-US" sz="3600" b="1" dirty="0"/>
              <a:t>plus: </a:t>
            </a:r>
          </a:p>
          <a:p>
            <a:r>
              <a:rPr lang="en-US" sz="3600" b="1" dirty="0"/>
              <a:t>X</a:t>
            </a:r>
            <a:r>
              <a:rPr lang="en-US" sz="3600" b="1" baseline="-25000" dirty="0"/>
              <a:t>1</a:t>
            </a:r>
            <a:r>
              <a:rPr lang="en-US" sz="3600" b="1" dirty="0"/>
              <a:t>X</a:t>
            </a:r>
            <a:r>
              <a:rPr lang="en-US" sz="3600" b="1" baseline="-25000" dirty="0"/>
              <a:t>2</a:t>
            </a:r>
            <a:r>
              <a:rPr lang="en-US" sz="3600" b="1" dirty="0"/>
              <a:t>+ X</a:t>
            </a:r>
            <a:r>
              <a:rPr lang="en-US" sz="3600" b="1" baseline="-25000" dirty="0"/>
              <a:t>1</a:t>
            </a:r>
            <a:r>
              <a:rPr lang="en-US" sz="3600" b="1" dirty="0"/>
              <a:t>X</a:t>
            </a:r>
            <a:r>
              <a:rPr lang="en-US" sz="3600" b="1" baseline="-25000" dirty="0"/>
              <a:t>3</a:t>
            </a:r>
            <a:r>
              <a:rPr lang="en-US" sz="3600" b="1" dirty="0"/>
              <a:t>+ …+ X</a:t>
            </a:r>
            <a:r>
              <a:rPr lang="en-US" sz="3600" b="1" baseline="-25000" dirty="0"/>
              <a:t>1</a:t>
            </a:r>
            <a:r>
              <a:rPr lang="en-US" sz="3600" b="1" dirty="0"/>
              <a:t>X</a:t>
            </a:r>
            <a:r>
              <a:rPr lang="en-US" sz="3600" b="1" baseline="-25000" dirty="0"/>
              <a:t>n</a:t>
            </a:r>
            <a:r>
              <a:rPr lang="en-US" sz="3600" b="1" dirty="0"/>
              <a:t>+ </a:t>
            </a:r>
          </a:p>
          <a:p>
            <a:r>
              <a:rPr lang="en-US" sz="3600" b="1" dirty="0"/>
              <a:t>X</a:t>
            </a:r>
            <a:r>
              <a:rPr lang="en-US" sz="3600" b="1" baseline="-25000" dirty="0"/>
              <a:t>1</a:t>
            </a:r>
            <a:r>
              <a:rPr lang="en-US" sz="3600" b="1" dirty="0"/>
              <a:t>X</a:t>
            </a:r>
            <a:r>
              <a:rPr lang="en-US" sz="3600" b="1" baseline="-25000" dirty="0"/>
              <a:t>2</a:t>
            </a:r>
            <a:r>
              <a:rPr lang="en-US" sz="3600" b="1" dirty="0"/>
              <a:t>X</a:t>
            </a:r>
            <a:r>
              <a:rPr lang="en-US" sz="3600" b="1" baseline="-25000" dirty="0"/>
              <a:t>3</a:t>
            </a:r>
            <a:r>
              <a:rPr lang="en-US" sz="3600" b="1" dirty="0"/>
              <a:t>+ X</a:t>
            </a:r>
            <a:r>
              <a:rPr lang="en-US" sz="3600" b="1" baseline="-25000" dirty="0"/>
              <a:t>2</a:t>
            </a:r>
            <a:r>
              <a:rPr lang="en-US" sz="3600" b="1" dirty="0"/>
              <a:t>X</a:t>
            </a:r>
            <a:r>
              <a:rPr lang="en-US" sz="3600" b="1" baseline="-25000" dirty="0"/>
              <a:t>3</a:t>
            </a:r>
            <a:r>
              <a:rPr lang="en-US" sz="3600" b="1" dirty="0"/>
              <a:t>X</a:t>
            </a:r>
            <a:r>
              <a:rPr lang="en-US" sz="3600" b="1" baseline="-25000" dirty="0"/>
              <a:t>4</a:t>
            </a:r>
            <a:r>
              <a:rPr lang="en-US" sz="3600" b="1" dirty="0"/>
              <a:t>+ …+ X</a:t>
            </a:r>
            <a:r>
              <a:rPr lang="en-US" sz="3600" b="1" baseline="-25000" dirty="0"/>
              <a:t>n-2</a:t>
            </a:r>
            <a:r>
              <a:rPr lang="en-US" sz="3600" b="1" dirty="0"/>
              <a:t>+X</a:t>
            </a:r>
            <a:r>
              <a:rPr lang="en-US" sz="3600" b="1" baseline="-25000" dirty="0"/>
              <a:t>n-1</a:t>
            </a:r>
            <a:r>
              <a:rPr lang="en-US" sz="3600" b="1" dirty="0"/>
              <a:t>+X</a:t>
            </a:r>
            <a:r>
              <a:rPr lang="en-US" sz="3600" b="1" baseline="-25000" dirty="0"/>
              <a:t>n</a:t>
            </a:r>
          </a:p>
          <a:p>
            <a:r>
              <a:rPr lang="en-US" sz="3600" b="1" dirty="0"/>
              <a:t>X</a:t>
            </a:r>
            <a:r>
              <a:rPr lang="en-US" sz="3600" b="1" baseline="-25000" dirty="0"/>
              <a:t>1</a:t>
            </a:r>
            <a:r>
              <a:rPr lang="en-US" sz="3600" b="1" dirty="0"/>
              <a:t>X</a:t>
            </a:r>
            <a:r>
              <a:rPr lang="en-US" sz="3600" b="1" baseline="-25000" dirty="0"/>
              <a:t>2</a:t>
            </a:r>
            <a:r>
              <a:rPr lang="en-US" sz="3600" b="1" dirty="0"/>
              <a:t>X</a:t>
            </a:r>
            <a:r>
              <a:rPr lang="en-US" sz="3600" b="1" baseline="-25000" dirty="0"/>
              <a:t>3</a:t>
            </a:r>
            <a:r>
              <a:rPr lang="en-US" sz="3600" b="1" dirty="0"/>
              <a:t>X</a:t>
            </a:r>
            <a:r>
              <a:rPr lang="en-US" sz="3600" b="1" baseline="-25000" dirty="0"/>
              <a:t>4</a:t>
            </a:r>
            <a:r>
              <a:rPr lang="en-US" sz="3600" b="1" dirty="0"/>
              <a:t>+ …  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26189AB5-EF5A-4636-8BDB-13AE21C31CAD}"/>
              </a:ext>
            </a:extLst>
          </p:cNvPr>
          <p:cNvSpPr/>
          <p:nvPr/>
        </p:nvSpPr>
        <p:spPr>
          <a:xfrm rot="19608997">
            <a:off x="-266508" y="3966031"/>
            <a:ext cx="2152661" cy="1310863"/>
          </a:xfrm>
          <a:prstGeom prst="righ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Interactions</a:t>
            </a:r>
          </a:p>
        </p:txBody>
      </p:sp>
    </p:spTree>
    <p:extLst>
      <p:ext uri="{BB962C8B-B14F-4D97-AF65-F5344CB8AC3E}">
        <p14:creationId xmlns:p14="http://schemas.microsoft.com/office/powerpoint/2010/main" val="1798746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1906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524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26987" y="1600021"/>
            <a:ext cx="6503896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Regress Y on one or more </a:t>
            </a:r>
          </a:p>
          <a:p>
            <a:r>
              <a:rPr lang="en-US" sz="3600" b="1" dirty="0"/>
              <a:t>independent variables X</a:t>
            </a:r>
            <a:r>
              <a:rPr lang="en-US" sz="3600" b="1" baseline="-25000" dirty="0"/>
              <a:t>1</a:t>
            </a:r>
            <a:r>
              <a:rPr lang="en-US" sz="3600" b="1" dirty="0"/>
              <a:t>+ …+ </a:t>
            </a:r>
            <a:r>
              <a:rPr lang="en-US" sz="3600" b="1" dirty="0" err="1"/>
              <a:t>X</a:t>
            </a:r>
            <a:r>
              <a:rPr lang="en-US" sz="3600" b="1" baseline="-25000" dirty="0" err="1"/>
              <a:t>n</a:t>
            </a:r>
            <a:r>
              <a:rPr lang="en-US" sz="3600" b="1" dirty="0"/>
              <a:t> </a:t>
            </a:r>
          </a:p>
          <a:p>
            <a:r>
              <a:rPr lang="en-US" sz="3600" b="1" dirty="0"/>
              <a:t>plus: </a:t>
            </a:r>
          </a:p>
          <a:p>
            <a:r>
              <a:rPr lang="en-US" sz="3600" b="1" dirty="0"/>
              <a:t>X</a:t>
            </a:r>
            <a:r>
              <a:rPr lang="en-US" sz="3600" b="1" baseline="-25000" dirty="0"/>
              <a:t>1</a:t>
            </a:r>
            <a:r>
              <a:rPr lang="en-US" sz="3600" b="1" dirty="0"/>
              <a:t>X</a:t>
            </a:r>
            <a:r>
              <a:rPr lang="en-US" sz="3600" b="1" baseline="-25000" dirty="0"/>
              <a:t>2</a:t>
            </a:r>
            <a:r>
              <a:rPr lang="en-US" sz="3600" b="1" dirty="0"/>
              <a:t>+ X</a:t>
            </a:r>
            <a:r>
              <a:rPr lang="en-US" sz="3600" b="1" baseline="-25000" dirty="0"/>
              <a:t>1</a:t>
            </a:r>
            <a:r>
              <a:rPr lang="en-US" sz="3600" b="1" dirty="0"/>
              <a:t>X</a:t>
            </a:r>
            <a:r>
              <a:rPr lang="en-US" sz="3600" b="1" baseline="-25000" dirty="0"/>
              <a:t>3</a:t>
            </a:r>
            <a:r>
              <a:rPr lang="en-US" sz="3600" b="1" dirty="0"/>
              <a:t>+ …+ X</a:t>
            </a:r>
            <a:r>
              <a:rPr lang="en-US" sz="3600" b="1" baseline="-25000" dirty="0"/>
              <a:t>1</a:t>
            </a:r>
            <a:r>
              <a:rPr lang="en-US" sz="3600" b="1" dirty="0"/>
              <a:t>X</a:t>
            </a:r>
            <a:r>
              <a:rPr lang="en-US" sz="3600" b="1" baseline="-25000" dirty="0"/>
              <a:t>n</a:t>
            </a:r>
            <a:r>
              <a:rPr lang="en-US" sz="3600" b="1" dirty="0"/>
              <a:t>+ </a:t>
            </a:r>
          </a:p>
          <a:p>
            <a:r>
              <a:rPr lang="en-US" sz="3600" b="1" dirty="0"/>
              <a:t>X</a:t>
            </a:r>
            <a:r>
              <a:rPr lang="en-US" sz="3600" b="1" baseline="-25000" dirty="0"/>
              <a:t>1</a:t>
            </a:r>
            <a:r>
              <a:rPr lang="en-US" sz="3600" b="1" dirty="0"/>
              <a:t>X</a:t>
            </a:r>
            <a:r>
              <a:rPr lang="en-US" sz="3600" b="1" baseline="-25000" dirty="0"/>
              <a:t>2</a:t>
            </a:r>
            <a:r>
              <a:rPr lang="en-US" sz="3600" b="1" dirty="0"/>
              <a:t>X</a:t>
            </a:r>
            <a:r>
              <a:rPr lang="en-US" sz="3600" b="1" baseline="-25000" dirty="0"/>
              <a:t>3</a:t>
            </a:r>
            <a:r>
              <a:rPr lang="en-US" sz="3600" b="1" dirty="0"/>
              <a:t>+ X</a:t>
            </a:r>
            <a:r>
              <a:rPr lang="en-US" sz="3600" b="1" baseline="-25000" dirty="0"/>
              <a:t>2</a:t>
            </a:r>
            <a:r>
              <a:rPr lang="en-US" sz="3600" b="1" dirty="0"/>
              <a:t>X</a:t>
            </a:r>
            <a:r>
              <a:rPr lang="en-US" sz="3600" b="1" baseline="-25000" dirty="0"/>
              <a:t>3</a:t>
            </a:r>
            <a:r>
              <a:rPr lang="en-US" sz="3600" b="1" dirty="0"/>
              <a:t>X</a:t>
            </a:r>
            <a:r>
              <a:rPr lang="en-US" sz="3600" b="1" baseline="-25000" dirty="0"/>
              <a:t>4</a:t>
            </a:r>
            <a:r>
              <a:rPr lang="en-US" sz="3600" b="1" dirty="0"/>
              <a:t>+ …+ X</a:t>
            </a:r>
            <a:r>
              <a:rPr lang="en-US" sz="3600" b="1" baseline="-25000" dirty="0"/>
              <a:t>n-2</a:t>
            </a:r>
            <a:r>
              <a:rPr lang="en-US" sz="3600" b="1" dirty="0"/>
              <a:t>+X</a:t>
            </a:r>
            <a:r>
              <a:rPr lang="en-US" sz="3600" b="1" baseline="-25000" dirty="0"/>
              <a:t>n-1</a:t>
            </a:r>
            <a:r>
              <a:rPr lang="en-US" sz="3600" b="1" dirty="0"/>
              <a:t>+X</a:t>
            </a:r>
            <a:r>
              <a:rPr lang="en-US" sz="3600" b="1" baseline="-25000" dirty="0"/>
              <a:t>n</a:t>
            </a:r>
          </a:p>
          <a:p>
            <a:r>
              <a:rPr lang="en-US" sz="3600" b="1" dirty="0"/>
              <a:t>X</a:t>
            </a:r>
            <a:r>
              <a:rPr lang="en-US" sz="3600" b="1" baseline="-25000" dirty="0"/>
              <a:t>1</a:t>
            </a:r>
            <a:r>
              <a:rPr lang="en-US" sz="3600" b="1" dirty="0"/>
              <a:t>X</a:t>
            </a:r>
            <a:r>
              <a:rPr lang="en-US" sz="3600" b="1" baseline="-25000" dirty="0"/>
              <a:t>2</a:t>
            </a:r>
            <a:r>
              <a:rPr lang="en-US" sz="3600" b="1" dirty="0"/>
              <a:t>X</a:t>
            </a:r>
            <a:r>
              <a:rPr lang="en-US" sz="3600" b="1" baseline="-25000" dirty="0"/>
              <a:t>3</a:t>
            </a:r>
            <a:r>
              <a:rPr lang="en-US" sz="3600" b="1" dirty="0"/>
              <a:t>X</a:t>
            </a:r>
            <a:r>
              <a:rPr lang="en-US" sz="3600" b="1" baseline="-25000" dirty="0"/>
              <a:t>4</a:t>
            </a:r>
            <a:r>
              <a:rPr lang="en-US" sz="3600" b="1" dirty="0"/>
              <a:t>+ … </a:t>
            </a:r>
          </a:p>
          <a:p>
            <a:r>
              <a:rPr lang="en-US" sz="3600" b="1" dirty="0"/>
              <a:t>???? 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32287EA5-753D-4261-982E-54C9D6132E50}"/>
              </a:ext>
            </a:extLst>
          </p:cNvPr>
          <p:cNvSpPr/>
          <p:nvPr/>
        </p:nvSpPr>
        <p:spPr>
          <a:xfrm>
            <a:off x="109182" y="4581881"/>
            <a:ext cx="1517805" cy="1217987"/>
          </a:xfrm>
          <a:prstGeom prst="righ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Highest Level</a:t>
            </a:r>
          </a:p>
        </p:txBody>
      </p:sp>
    </p:spTree>
    <p:extLst>
      <p:ext uri="{BB962C8B-B14F-4D97-AF65-F5344CB8AC3E}">
        <p14:creationId xmlns:p14="http://schemas.microsoft.com/office/powerpoint/2010/main" val="3254579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1906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524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26987" y="1600021"/>
            <a:ext cx="6503896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Regress Y on one or more </a:t>
            </a:r>
          </a:p>
          <a:p>
            <a:r>
              <a:rPr lang="en-US" sz="3600" b="1" dirty="0"/>
              <a:t>independent variables X</a:t>
            </a:r>
            <a:r>
              <a:rPr lang="en-US" sz="3600" b="1" baseline="-25000" dirty="0"/>
              <a:t>1</a:t>
            </a:r>
            <a:r>
              <a:rPr lang="en-US" sz="3600" b="1" dirty="0"/>
              <a:t>+ …+ </a:t>
            </a:r>
            <a:r>
              <a:rPr lang="en-US" sz="3600" b="1" dirty="0" err="1"/>
              <a:t>X</a:t>
            </a:r>
            <a:r>
              <a:rPr lang="en-US" sz="3600" b="1" baseline="-25000" dirty="0" err="1"/>
              <a:t>n</a:t>
            </a:r>
            <a:r>
              <a:rPr lang="en-US" sz="3600" b="1" dirty="0"/>
              <a:t> </a:t>
            </a:r>
          </a:p>
          <a:p>
            <a:r>
              <a:rPr lang="en-US" sz="3600" b="1" dirty="0"/>
              <a:t>plus: </a:t>
            </a:r>
          </a:p>
          <a:p>
            <a:r>
              <a:rPr lang="en-US" sz="3600" b="1" dirty="0"/>
              <a:t>X</a:t>
            </a:r>
            <a:r>
              <a:rPr lang="en-US" sz="3600" b="1" baseline="-25000" dirty="0"/>
              <a:t>1</a:t>
            </a:r>
            <a:r>
              <a:rPr lang="en-US" sz="3600" b="1" dirty="0"/>
              <a:t>X</a:t>
            </a:r>
            <a:r>
              <a:rPr lang="en-US" sz="3600" b="1" baseline="-25000" dirty="0"/>
              <a:t>2</a:t>
            </a:r>
            <a:r>
              <a:rPr lang="en-US" sz="3600" b="1" dirty="0"/>
              <a:t>+ X</a:t>
            </a:r>
            <a:r>
              <a:rPr lang="en-US" sz="3600" b="1" baseline="-25000" dirty="0"/>
              <a:t>1</a:t>
            </a:r>
            <a:r>
              <a:rPr lang="en-US" sz="3600" b="1" dirty="0"/>
              <a:t>X</a:t>
            </a:r>
            <a:r>
              <a:rPr lang="en-US" sz="3600" b="1" baseline="-25000" dirty="0"/>
              <a:t>3</a:t>
            </a:r>
            <a:r>
              <a:rPr lang="en-US" sz="3600" b="1" dirty="0"/>
              <a:t>+ …+ X</a:t>
            </a:r>
            <a:r>
              <a:rPr lang="en-US" sz="3600" b="1" baseline="-25000" dirty="0"/>
              <a:t>1</a:t>
            </a:r>
            <a:r>
              <a:rPr lang="en-US" sz="3600" b="1" dirty="0"/>
              <a:t>X</a:t>
            </a:r>
            <a:r>
              <a:rPr lang="en-US" sz="3600" b="1" baseline="-25000" dirty="0"/>
              <a:t>n</a:t>
            </a:r>
            <a:r>
              <a:rPr lang="en-US" sz="3600" b="1" dirty="0"/>
              <a:t>+ </a:t>
            </a:r>
          </a:p>
          <a:p>
            <a:r>
              <a:rPr lang="en-US" sz="3600" b="1" dirty="0"/>
              <a:t>X</a:t>
            </a:r>
            <a:r>
              <a:rPr lang="en-US" sz="3600" b="1" baseline="-25000" dirty="0"/>
              <a:t>1</a:t>
            </a:r>
            <a:r>
              <a:rPr lang="en-US" sz="3600" b="1" dirty="0"/>
              <a:t>X</a:t>
            </a:r>
            <a:r>
              <a:rPr lang="en-US" sz="3600" b="1" baseline="-25000" dirty="0"/>
              <a:t>2</a:t>
            </a:r>
            <a:r>
              <a:rPr lang="en-US" sz="3600" b="1" dirty="0"/>
              <a:t>X</a:t>
            </a:r>
            <a:r>
              <a:rPr lang="en-US" sz="3600" b="1" baseline="-25000" dirty="0"/>
              <a:t>3</a:t>
            </a:r>
            <a:r>
              <a:rPr lang="en-US" sz="3600" b="1" dirty="0"/>
              <a:t>+ X</a:t>
            </a:r>
            <a:r>
              <a:rPr lang="en-US" sz="3600" b="1" baseline="-25000" dirty="0"/>
              <a:t>2</a:t>
            </a:r>
            <a:r>
              <a:rPr lang="en-US" sz="3600" b="1" dirty="0"/>
              <a:t>X</a:t>
            </a:r>
            <a:r>
              <a:rPr lang="en-US" sz="3600" b="1" baseline="-25000" dirty="0"/>
              <a:t>3</a:t>
            </a:r>
            <a:r>
              <a:rPr lang="en-US" sz="3600" b="1" dirty="0"/>
              <a:t>X</a:t>
            </a:r>
            <a:r>
              <a:rPr lang="en-US" sz="3600" b="1" baseline="-25000" dirty="0"/>
              <a:t>4</a:t>
            </a:r>
            <a:r>
              <a:rPr lang="en-US" sz="3600" b="1" dirty="0"/>
              <a:t>+ …+ X</a:t>
            </a:r>
            <a:r>
              <a:rPr lang="en-US" sz="3600" b="1" baseline="-25000" dirty="0"/>
              <a:t>n-2</a:t>
            </a:r>
            <a:r>
              <a:rPr lang="en-US" sz="3600" b="1" dirty="0"/>
              <a:t>+X</a:t>
            </a:r>
            <a:r>
              <a:rPr lang="en-US" sz="3600" b="1" baseline="-25000" dirty="0"/>
              <a:t>n-1</a:t>
            </a:r>
            <a:r>
              <a:rPr lang="en-US" sz="3600" b="1" dirty="0"/>
              <a:t>+X</a:t>
            </a:r>
            <a:r>
              <a:rPr lang="en-US" sz="3600" b="1" baseline="-25000" dirty="0"/>
              <a:t>n</a:t>
            </a:r>
          </a:p>
          <a:p>
            <a:r>
              <a:rPr lang="en-US" sz="3600" b="1" dirty="0"/>
              <a:t>X</a:t>
            </a:r>
            <a:r>
              <a:rPr lang="en-US" sz="3600" b="1" baseline="-25000" dirty="0"/>
              <a:t>1</a:t>
            </a:r>
            <a:r>
              <a:rPr lang="en-US" sz="3600" b="1" dirty="0"/>
              <a:t>X</a:t>
            </a:r>
            <a:r>
              <a:rPr lang="en-US" sz="3600" b="1" baseline="-25000" dirty="0"/>
              <a:t>2</a:t>
            </a:r>
            <a:r>
              <a:rPr lang="en-US" sz="3600" b="1" dirty="0"/>
              <a:t>X</a:t>
            </a:r>
            <a:r>
              <a:rPr lang="en-US" sz="3600" b="1" baseline="-25000" dirty="0"/>
              <a:t>3</a:t>
            </a:r>
            <a:r>
              <a:rPr lang="en-US" sz="3600" b="1" dirty="0"/>
              <a:t>X</a:t>
            </a:r>
            <a:r>
              <a:rPr lang="en-US" sz="3600" b="1" baseline="-25000" dirty="0"/>
              <a:t>4</a:t>
            </a:r>
            <a:r>
              <a:rPr lang="en-US" sz="3600" b="1" dirty="0"/>
              <a:t>+ … </a:t>
            </a:r>
          </a:p>
          <a:p>
            <a:r>
              <a:rPr lang="en-US" sz="3600" b="1" dirty="0"/>
              <a:t>X</a:t>
            </a:r>
            <a:r>
              <a:rPr lang="en-US" sz="3600" b="1" baseline="-25000" dirty="0"/>
              <a:t>1</a:t>
            </a:r>
            <a:r>
              <a:rPr lang="en-US" sz="3600" b="1" dirty="0"/>
              <a:t>X</a:t>
            </a:r>
            <a:r>
              <a:rPr lang="en-US" sz="3600" b="1" baseline="-25000" dirty="0"/>
              <a:t>2</a:t>
            </a:r>
            <a:r>
              <a:rPr lang="en-US" sz="3600" b="1" dirty="0"/>
              <a:t>X</a:t>
            </a:r>
            <a:r>
              <a:rPr lang="en-US" sz="3600" b="1" baseline="-25000" dirty="0"/>
              <a:t>3</a:t>
            </a:r>
            <a:r>
              <a:rPr lang="en-US" sz="3600" b="1" dirty="0"/>
              <a:t>…</a:t>
            </a:r>
            <a:r>
              <a:rPr lang="en-US" sz="3600" b="1" dirty="0" err="1"/>
              <a:t>X</a:t>
            </a:r>
            <a:r>
              <a:rPr lang="en-US" sz="3600" b="1" baseline="-25000" dirty="0" err="1"/>
              <a:t>n</a:t>
            </a:r>
            <a:endParaRPr lang="en-US" sz="3600" b="1" baseline="-25000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32287EA5-753D-4261-982E-54C9D6132E50}"/>
              </a:ext>
            </a:extLst>
          </p:cNvPr>
          <p:cNvSpPr/>
          <p:nvPr/>
        </p:nvSpPr>
        <p:spPr>
          <a:xfrm>
            <a:off x="109182" y="4581881"/>
            <a:ext cx="1517805" cy="1217987"/>
          </a:xfrm>
          <a:prstGeom prst="righ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Highest Level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4A87E803-AA76-4A87-928E-C8F8AF95CA00}"/>
              </a:ext>
            </a:extLst>
          </p:cNvPr>
          <p:cNvSpPr/>
          <p:nvPr/>
        </p:nvSpPr>
        <p:spPr>
          <a:xfrm rot="18673953">
            <a:off x="734022" y="5365808"/>
            <a:ext cx="1517805" cy="1217987"/>
          </a:xfrm>
          <a:prstGeom prst="righ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Describes a case</a:t>
            </a:r>
          </a:p>
        </p:txBody>
      </p:sp>
    </p:spTree>
    <p:extLst>
      <p:ext uri="{BB962C8B-B14F-4D97-AF65-F5344CB8AC3E}">
        <p14:creationId xmlns:p14="http://schemas.microsoft.com/office/powerpoint/2010/main" val="2151732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1906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524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26987" y="1600021"/>
            <a:ext cx="6503896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Regress Y on one or more </a:t>
            </a:r>
          </a:p>
          <a:p>
            <a:r>
              <a:rPr lang="en-US" sz="3600" b="1" dirty="0"/>
              <a:t>independent variables X</a:t>
            </a:r>
            <a:r>
              <a:rPr lang="en-US" sz="3600" b="1" baseline="-25000" dirty="0"/>
              <a:t>1</a:t>
            </a:r>
            <a:r>
              <a:rPr lang="en-US" sz="3600" b="1" dirty="0"/>
              <a:t>+ …+ </a:t>
            </a:r>
            <a:r>
              <a:rPr lang="en-US" sz="3600" b="1" dirty="0" err="1"/>
              <a:t>X</a:t>
            </a:r>
            <a:r>
              <a:rPr lang="en-US" sz="3600" b="1" baseline="-25000" dirty="0" err="1"/>
              <a:t>n</a:t>
            </a:r>
            <a:r>
              <a:rPr lang="en-US" sz="3600" b="1" dirty="0"/>
              <a:t> </a:t>
            </a:r>
          </a:p>
          <a:p>
            <a:r>
              <a:rPr lang="en-US" sz="3600" b="1" dirty="0"/>
              <a:t>plus: </a:t>
            </a:r>
          </a:p>
          <a:p>
            <a:r>
              <a:rPr lang="en-US" sz="3600" b="1" dirty="0"/>
              <a:t>X</a:t>
            </a:r>
            <a:r>
              <a:rPr lang="en-US" sz="3600" b="1" baseline="-25000" dirty="0"/>
              <a:t>1</a:t>
            </a:r>
            <a:r>
              <a:rPr lang="en-US" sz="3600" b="1" dirty="0"/>
              <a:t>X</a:t>
            </a:r>
            <a:r>
              <a:rPr lang="en-US" sz="3600" b="1" baseline="-25000" dirty="0"/>
              <a:t>2</a:t>
            </a:r>
            <a:r>
              <a:rPr lang="en-US" sz="3600" b="1" dirty="0"/>
              <a:t>+ X</a:t>
            </a:r>
            <a:r>
              <a:rPr lang="en-US" sz="3600" b="1" baseline="-25000" dirty="0"/>
              <a:t>1</a:t>
            </a:r>
            <a:r>
              <a:rPr lang="en-US" sz="3600" b="1" dirty="0"/>
              <a:t>X</a:t>
            </a:r>
            <a:r>
              <a:rPr lang="en-US" sz="3600" b="1" baseline="-25000" dirty="0"/>
              <a:t>3</a:t>
            </a:r>
            <a:r>
              <a:rPr lang="en-US" sz="3600" b="1" dirty="0"/>
              <a:t>+ …+ X</a:t>
            </a:r>
            <a:r>
              <a:rPr lang="en-US" sz="3600" b="1" baseline="-25000" dirty="0"/>
              <a:t>1</a:t>
            </a:r>
            <a:r>
              <a:rPr lang="en-US" sz="3600" b="1" dirty="0"/>
              <a:t>X</a:t>
            </a:r>
            <a:r>
              <a:rPr lang="en-US" sz="3600" b="1" baseline="-25000" dirty="0"/>
              <a:t>n</a:t>
            </a:r>
            <a:r>
              <a:rPr lang="en-US" sz="3600" b="1" dirty="0"/>
              <a:t>+ </a:t>
            </a:r>
          </a:p>
          <a:p>
            <a:r>
              <a:rPr lang="en-US" sz="3600" b="1" dirty="0"/>
              <a:t>X</a:t>
            </a:r>
            <a:r>
              <a:rPr lang="en-US" sz="3600" b="1" baseline="-25000" dirty="0"/>
              <a:t>1</a:t>
            </a:r>
            <a:r>
              <a:rPr lang="en-US" sz="3600" b="1" dirty="0"/>
              <a:t>X</a:t>
            </a:r>
            <a:r>
              <a:rPr lang="en-US" sz="3600" b="1" baseline="-25000" dirty="0"/>
              <a:t>2</a:t>
            </a:r>
            <a:r>
              <a:rPr lang="en-US" sz="3600" b="1" dirty="0"/>
              <a:t>X</a:t>
            </a:r>
            <a:r>
              <a:rPr lang="en-US" sz="3600" b="1" baseline="-25000" dirty="0"/>
              <a:t>3</a:t>
            </a:r>
            <a:r>
              <a:rPr lang="en-US" sz="3600" b="1" dirty="0"/>
              <a:t>+ X</a:t>
            </a:r>
            <a:r>
              <a:rPr lang="en-US" sz="3600" b="1" baseline="-25000" dirty="0"/>
              <a:t>2</a:t>
            </a:r>
            <a:r>
              <a:rPr lang="en-US" sz="3600" b="1" dirty="0"/>
              <a:t>X</a:t>
            </a:r>
            <a:r>
              <a:rPr lang="en-US" sz="3600" b="1" baseline="-25000" dirty="0"/>
              <a:t>3</a:t>
            </a:r>
            <a:r>
              <a:rPr lang="en-US" sz="3600" b="1" dirty="0"/>
              <a:t>X</a:t>
            </a:r>
            <a:r>
              <a:rPr lang="en-US" sz="3600" b="1" baseline="-25000" dirty="0"/>
              <a:t>4</a:t>
            </a:r>
            <a:r>
              <a:rPr lang="en-US" sz="3600" b="1" dirty="0"/>
              <a:t>+ …+ X</a:t>
            </a:r>
            <a:r>
              <a:rPr lang="en-US" sz="3600" b="1" baseline="-25000" dirty="0"/>
              <a:t>n-2</a:t>
            </a:r>
            <a:r>
              <a:rPr lang="en-US" sz="3600" b="1" dirty="0"/>
              <a:t>+X</a:t>
            </a:r>
            <a:r>
              <a:rPr lang="en-US" sz="3600" b="1" baseline="-25000" dirty="0"/>
              <a:t>n-1</a:t>
            </a:r>
            <a:r>
              <a:rPr lang="en-US" sz="3600" b="1" dirty="0"/>
              <a:t>+X</a:t>
            </a:r>
            <a:r>
              <a:rPr lang="en-US" sz="3600" b="1" baseline="-25000" dirty="0"/>
              <a:t>n</a:t>
            </a:r>
          </a:p>
          <a:p>
            <a:r>
              <a:rPr lang="en-US" sz="3600" b="1" dirty="0"/>
              <a:t>X</a:t>
            </a:r>
            <a:r>
              <a:rPr lang="en-US" sz="3600" b="1" baseline="-25000" dirty="0"/>
              <a:t>1</a:t>
            </a:r>
            <a:r>
              <a:rPr lang="en-US" sz="3600" b="1" dirty="0"/>
              <a:t>X</a:t>
            </a:r>
            <a:r>
              <a:rPr lang="en-US" sz="3600" b="1" baseline="-25000" dirty="0"/>
              <a:t>2</a:t>
            </a:r>
            <a:r>
              <a:rPr lang="en-US" sz="3600" b="1" dirty="0"/>
              <a:t>X</a:t>
            </a:r>
            <a:r>
              <a:rPr lang="en-US" sz="3600" b="1" baseline="-25000" dirty="0"/>
              <a:t>3</a:t>
            </a:r>
            <a:r>
              <a:rPr lang="en-US" sz="3600" b="1" dirty="0"/>
              <a:t>X</a:t>
            </a:r>
            <a:r>
              <a:rPr lang="en-US" sz="3600" b="1" baseline="-25000" dirty="0"/>
              <a:t>4</a:t>
            </a:r>
            <a:r>
              <a:rPr lang="en-US" sz="3600" b="1" dirty="0"/>
              <a:t>+ … </a:t>
            </a:r>
          </a:p>
          <a:p>
            <a:r>
              <a:rPr lang="en-US" sz="3600" b="1" dirty="0"/>
              <a:t>X</a:t>
            </a:r>
            <a:r>
              <a:rPr lang="en-US" sz="3600" b="1" baseline="-25000" dirty="0"/>
              <a:t>1</a:t>
            </a:r>
            <a:r>
              <a:rPr lang="en-US" sz="3600" b="1" dirty="0"/>
              <a:t>X</a:t>
            </a:r>
            <a:r>
              <a:rPr lang="en-US" sz="3600" b="1" baseline="-25000" dirty="0"/>
              <a:t>2</a:t>
            </a:r>
            <a:r>
              <a:rPr lang="en-US" sz="3600" b="1" dirty="0"/>
              <a:t>X</a:t>
            </a:r>
            <a:r>
              <a:rPr lang="en-US" sz="3600" b="1" baseline="-25000" dirty="0"/>
              <a:t>3</a:t>
            </a:r>
            <a:r>
              <a:rPr lang="en-US" sz="3600" b="1" dirty="0"/>
              <a:t>…</a:t>
            </a:r>
            <a:r>
              <a:rPr lang="en-US" sz="3600" b="1" dirty="0" err="1"/>
              <a:t>X</a:t>
            </a:r>
            <a:r>
              <a:rPr lang="en-US" sz="3600" b="1" baseline="-25000" dirty="0" err="1"/>
              <a:t>n</a:t>
            </a:r>
            <a:endParaRPr lang="en-US" sz="3600" b="1" baseline="-25000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32287EA5-753D-4261-982E-54C9D6132E50}"/>
              </a:ext>
            </a:extLst>
          </p:cNvPr>
          <p:cNvSpPr/>
          <p:nvPr/>
        </p:nvSpPr>
        <p:spPr>
          <a:xfrm>
            <a:off x="109182" y="4581881"/>
            <a:ext cx="1517805" cy="1217987"/>
          </a:xfrm>
          <a:prstGeom prst="righ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Highest Level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4A87E803-AA76-4A87-928E-C8F8AF95CA00}"/>
              </a:ext>
            </a:extLst>
          </p:cNvPr>
          <p:cNvSpPr/>
          <p:nvPr/>
        </p:nvSpPr>
        <p:spPr>
          <a:xfrm rot="18673953">
            <a:off x="734022" y="5365808"/>
            <a:ext cx="1517805" cy="1217987"/>
          </a:xfrm>
          <a:prstGeom prst="righ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Describes a case</a:t>
            </a:r>
          </a:p>
        </p:txBody>
      </p:sp>
      <p:sp>
        <p:nvSpPr>
          <p:cNvPr id="26" name="Sun 25">
            <a:extLst>
              <a:ext uri="{FF2B5EF4-FFF2-40B4-BE49-F238E27FC236}">
                <a16:creationId xmlns:a16="http://schemas.microsoft.com/office/drawing/2014/main" id="{358A6AE7-81BE-4924-9E33-0CEFD91128B7}"/>
              </a:ext>
            </a:extLst>
          </p:cNvPr>
          <p:cNvSpPr/>
          <p:nvPr/>
        </p:nvSpPr>
        <p:spPr>
          <a:xfrm>
            <a:off x="4373253" y="1181100"/>
            <a:ext cx="5054221" cy="4886319"/>
          </a:xfrm>
          <a:prstGeom prst="su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Interactions Can be Observed in the Case Data</a:t>
            </a:r>
          </a:p>
        </p:txBody>
      </p:sp>
    </p:spTree>
    <p:extLst>
      <p:ext uri="{BB962C8B-B14F-4D97-AF65-F5344CB8AC3E}">
        <p14:creationId xmlns:p14="http://schemas.microsoft.com/office/powerpoint/2010/main" val="161789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1906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524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0981AD-79A9-4283-8E1E-460E1ADDDAAD}"/>
                  </a:ext>
                </a:extLst>
              </p:cNvPr>
              <p:cNvSpPr txBox="1"/>
              <p:nvPr/>
            </p:nvSpPr>
            <p:spPr>
              <a:xfrm>
                <a:off x="1699145" y="452793"/>
                <a:ext cx="7936173" cy="2178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𝐿𝑜𝑔𝑖𝑡</m:t>
                          </m:r>
                          <m:r>
                            <a:rPr lang="en-US" sz="36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𝑌</m:t>
                          </m:r>
                          <m:r>
                            <a:rPr lang="en-US" sz="36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=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0981AD-79A9-4283-8E1E-460E1ADDD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145" y="452793"/>
                <a:ext cx="7936173" cy="21784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641E62B-622B-4C13-BC6A-B74473FA9273}"/>
                  </a:ext>
                </a:extLst>
              </p:cNvPr>
              <p:cNvSpPr txBox="1"/>
              <p:nvPr/>
            </p:nvSpPr>
            <p:spPr>
              <a:xfrm>
                <a:off x="2711357" y="4283417"/>
                <a:ext cx="6325736" cy="18030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0,0,0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0 </m:t>
                      </m:r>
                    </m:oMath>
                  </m:oMathPara>
                </a14:m>
                <a:endParaRPr lang="en-US" sz="3600" b="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6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1,1,1</m:t>
                          </m:r>
                        </m:sub>
                      </m:sSub>
                      <m:r>
                        <a:rPr lang="en-US" sz="36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 </m:t>
                      </m:r>
                    </m:oMath>
                  </m:oMathPara>
                </a14:m>
                <a:endParaRPr lang="en-US" sz="3600" b="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3600" b="0" dirty="0">
                    <a:effectLst/>
                    <a:ea typeface="Cambria Math" panose="02040503050406030204" pitchFamily="18" charset="0"/>
                    <a:cs typeface="Times New Roman" panose="02020603050405020304" pitchFamily="18" charset="0"/>
                  </a:rPr>
                  <a:t>Increase in X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3600" b="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Decrease in Y</a:t>
                </a: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641E62B-622B-4C13-BC6A-B74473FA9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357" y="4283417"/>
                <a:ext cx="6325736" cy="1803058"/>
              </a:xfrm>
              <a:prstGeom prst="rect">
                <a:avLst/>
              </a:prstGeom>
              <a:blipFill>
                <a:blip r:embed="rId4"/>
                <a:stretch>
                  <a:fillRect b="-12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CBFDA13-DF3B-498B-BD5B-17013DC91559}"/>
              </a:ext>
            </a:extLst>
          </p:cNvPr>
          <p:cNvSpPr txBox="1"/>
          <p:nvPr/>
        </p:nvSpPr>
        <p:spPr>
          <a:xfrm>
            <a:off x="266130" y="2932251"/>
            <a:ext cx="3964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Assumptions </a:t>
            </a:r>
          </a:p>
        </p:txBody>
      </p:sp>
    </p:spTree>
    <p:extLst>
      <p:ext uri="{BB962C8B-B14F-4D97-AF65-F5344CB8AC3E}">
        <p14:creationId xmlns:p14="http://schemas.microsoft.com/office/powerpoint/2010/main" val="514916234"/>
      </p:ext>
    </p:extLst>
  </p:cSld>
  <p:clrMapOvr>
    <a:masterClrMapping/>
  </p:clrMapOvr>
</p:sld>
</file>

<file path=ppt/theme/theme1.xml><?xml version="1.0" encoding="utf-8"?>
<a:theme xmlns:a="http://schemas.openxmlformats.org/drawingml/2006/main" name="George Mason University 2.0">
  <a:themeElements>
    <a:clrScheme name="George Mason University">
      <a:dk1>
        <a:srgbClr val="006633"/>
      </a:dk1>
      <a:lt1>
        <a:srgbClr val="FFFFFF"/>
      </a:lt1>
      <a:dk2>
        <a:srgbClr val="000000"/>
      </a:dk2>
      <a:lt2>
        <a:srgbClr val="FFCC33"/>
      </a:lt2>
      <a:accent1>
        <a:srgbClr val="00909E"/>
      </a:accent1>
      <a:accent2>
        <a:srgbClr val="415195"/>
      </a:accent2>
      <a:accent3>
        <a:srgbClr val="81902B"/>
      </a:accent3>
      <a:accent4>
        <a:srgbClr val="F7931E"/>
      </a:accent4>
      <a:accent5>
        <a:srgbClr val="AC1D37"/>
      </a:accent5>
      <a:accent6>
        <a:srgbClr val="D8D8C1"/>
      </a:accent6>
      <a:hlink>
        <a:srgbClr val="00909E"/>
      </a:hlink>
      <a:folHlink>
        <a:srgbClr val="41519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rge Mason University 2.0" id="{AE27463A-FAD6-034C-8FDD-9E4699D44229}" vid="{3385DE02-A880-BB45-9582-0AD879F3B8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9945</TotalTime>
  <Words>778</Words>
  <Application>Microsoft Office PowerPoint</Application>
  <PresentationFormat>Widescreen</PresentationFormat>
  <Paragraphs>126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Cambria Math</vt:lpstr>
      <vt:lpstr>George Mason University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Specifying Models by Search</vt:lpstr>
      <vt:lpstr>PowerPoint Presentation</vt:lpstr>
      <vt:lpstr>Parallel Lines indicate no Interactions</vt:lpstr>
      <vt:lpstr>Funnel indicates Interactions</vt:lpstr>
      <vt:lpstr>Funnel indicates Interactions</vt:lpstr>
      <vt:lpstr>Crossing indicates Non-Mathematical Interaction</vt:lpstr>
      <vt:lpstr>PowerPoint Presentation</vt:lpstr>
      <vt:lpstr>PowerPoint Presentation</vt:lpstr>
      <vt:lpstr>PowerPoint Presentation</vt:lpstr>
      <vt:lpstr>PowerPoint Presentation</vt:lpstr>
      <vt:lpstr>Search for Corner Cases can Estimate Coefficients of Regression Equations and Detect Need for Interaction Terms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Farrokh Alemi</cp:lastModifiedBy>
  <cp:revision>292</cp:revision>
  <dcterms:created xsi:type="dcterms:W3CDTF">2017-05-23T16:09:18Z</dcterms:created>
  <dcterms:modified xsi:type="dcterms:W3CDTF">2023-11-20T01:47:28Z</dcterms:modified>
</cp:coreProperties>
</file>