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37"/>
  </p:notesMasterIdLst>
  <p:sldIdLst>
    <p:sldId id="478" r:id="rId2"/>
    <p:sldId id="471" r:id="rId3"/>
    <p:sldId id="545" r:id="rId4"/>
    <p:sldId id="547" r:id="rId5"/>
    <p:sldId id="548" r:id="rId6"/>
    <p:sldId id="549" r:id="rId7"/>
    <p:sldId id="474" r:id="rId8"/>
    <p:sldId id="529" r:id="rId9"/>
    <p:sldId id="530" r:id="rId10"/>
    <p:sldId id="531" r:id="rId11"/>
    <p:sldId id="532" r:id="rId12"/>
    <p:sldId id="533" r:id="rId13"/>
    <p:sldId id="503" r:id="rId14"/>
    <p:sldId id="534" r:id="rId15"/>
    <p:sldId id="546" r:id="rId16"/>
    <p:sldId id="536" r:id="rId17"/>
    <p:sldId id="535" r:id="rId18"/>
    <p:sldId id="455" r:id="rId19"/>
    <p:sldId id="505" r:id="rId20"/>
    <p:sldId id="459" r:id="rId21"/>
    <p:sldId id="458" r:id="rId22"/>
    <p:sldId id="538" r:id="rId23"/>
    <p:sldId id="539" r:id="rId24"/>
    <p:sldId id="540" r:id="rId25"/>
    <p:sldId id="541" r:id="rId26"/>
    <p:sldId id="542" r:id="rId27"/>
    <p:sldId id="506" r:id="rId28"/>
    <p:sldId id="550" r:id="rId29"/>
    <p:sldId id="462" r:id="rId30"/>
    <p:sldId id="544" r:id="rId31"/>
    <p:sldId id="261" r:id="rId32"/>
    <p:sldId id="551" r:id="rId33"/>
    <p:sldId id="554" r:id="rId34"/>
    <p:sldId id="552" r:id="rId35"/>
    <p:sldId id="55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CC"/>
    <a:srgbClr val="66FFCC"/>
    <a:srgbClr val="FFFF00"/>
    <a:srgbClr val="7D1219"/>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4"/>
    <p:restoredTop sz="71201" autoAdjust="0"/>
  </p:normalViewPr>
  <p:slideViewPr>
    <p:cSldViewPr snapToGrid="0" snapToObjects="1">
      <p:cViewPr varScale="1">
        <p:scale>
          <a:sx n="47" d="100"/>
          <a:sy n="47" d="100"/>
        </p:scale>
        <p:origin x="1180" y="32"/>
      </p:cViewPr>
      <p:guideLst>
        <p:guide orient="horz" pos="2160"/>
        <p:guide pos="3840"/>
      </p:guideLst>
    </p:cSldViewPr>
  </p:slideViewPr>
  <p:notesTextViewPr>
    <p:cViewPr>
      <p:scale>
        <a:sx n="1" d="1"/>
        <a:sy n="1" d="1"/>
      </p:scale>
      <p:origin x="0" y="0"/>
    </p:cViewPr>
  </p:notesTextViewPr>
  <p:sorterViewPr>
    <p:cViewPr>
      <p:scale>
        <a:sx n="66" d="100"/>
        <a:sy n="66" d="100"/>
      </p:scale>
      <p:origin x="0" y="-16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falemi\Downloads\Book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falemi\Downloads\Book1.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Sheet1!$F$2:$F$5</c:f>
              <c:numCache>
                <c:formatCode>General</c:formatCode>
                <c:ptCount val="4"/>
                <c:pt idx="0">
                  <c:v>0.1</c:v>
                </c:pt>
                <c:pt idx="1">
                  <c:v>0.3</c:v>
                </c:pt>
                <c:pt idx="2">
                  <c:v>0.2</c:v>
                </c:pt>
                <c:pt idx="3">
                  <c:v>0.5</c:v>
                </c:pt>
              </c:numCache>
            </c:numRef>
          </c:val>
          <c:smooth val="0"/>
          <c:extLst>
            <c:ext xmlns:c16="http://schemas.microsoft.com/office/drawing/2014/chart" uri="{C3380CC4-5D6E-409C-BE32-E72D297353CC}">
              <c16:uniqueId val="{00000000-46C5-452E-A283-01E8137BDD29}"/>
            </c:ext>
          </c:extLst>
        </c:ser>
        <c:ser>
          <c:idx val="1"/>
          <c:order val="1"/>
          <c:tx>
            <c:strRef>
              <c:f>Sheet1!$C$1</c:f>
              <c:strCache>
                <c:ptCount val="1"/>
                <c:pt idx="0">
                  <c:v>X1=1</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Sheet1!$G$2:$G$5</c:f>
              <c:numCache>
                <c:formatCode>General</c:formatCode>
                <c:ptCount val="4"/>
                <c:pt idx="0">
                  <c:v>0.30000000000000004</c:v>
                </c:pt>
                <c:pt idx="1">
                  <c:v>0.5</c:v>
                </c:pt>
                <c:pt idx="2">
                  <c:v>0.4</c:v>
                </c:pt>
                <c:pt idx="3">
                  <c:v>0.7</c:v>
                </c:pt>
              </c:numCache>
            </c:numRef>
          </c:val>
          <c:smooth val="0"/>
          <c:extLst>
            <c:ext xmlns:c16="http://schemas.microsoft.com/office/drawing/2014/chart" uri="{C3380CC4-5D6E-409C-BE32-E72D297353CC}">
              <c16:uniqueId val="{00000001-46C5-452E-A283-01E8137BDD29}"/>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1">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Sheet1!$F$2:$F$5</c:f>
              <c:numCache>
                <c:formatCode>General</c:formatCode>
                <c:ptCount val="4"/>
                <c:pt idx="0">
                  <c:v>0.1</c:v>
                </c:pt>
                <c:pt idx="1">
                  <c:v>0.3</c:v>
                </c:pt>
                <c:pt idx="2">
                  <c:v>0.2</c:v>
                </c:pt>
                <c:pt idx="3">
                  <c:v>0.5</c:v>
                </c:pt>
              </c:numCache>
            </c:numRef>
          </c:val>
          <c:smooth val="0"/>
          <c:extLst>
            <c:ext xmlns:c16="http://schemas.microsoft.com/office/drawing/2014/chart" uri="{C3380CC4-5D6E-409C-BE32-E72D297353CC}">
              <c16:uniqueId val="{00000000-6BEE-49C6-BE95-494DF7FA5B61}"/>
            </c:ext>
          </c:extLst>
        </c:ser>
        <c:ser>
          <c:idx val="1"/>
          <c:order val="1"/>
          <c:tx>
            <c:strRef>
              <c:f>Sheet1!$C$1</c:f>
              <c:strCache>
                <c:ptCount val="1"/>
                <c:pt idx="0">
                  <c:v>X1=1</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Sheet1!$G$2:$G$5</c:f>
              <c:numCache>
                <c:formatCode>General</c:formatCode>
                <c:ptCount val="4"/>
                <c:pt idx="0">
                  <c:v>0.30000000000000004</c:v>
                </c:pt>
                <c:pt idx="1">
                  <c:v>0.5</c:v>
                </c:pt>
                <c:pt idx="2">
                  <c:v>0.4</c:v>
                </c:pt>
                <c:pt idx="3">
                  <c:v>0.7</c:v>
                </c:pt>
              </c:numCache>
            </c:numRef>
          </c:val>
          <c:smooth val="0"/>
          <c:extLst>
            <c:ext xmlns:c16="http://schemas.microsoft.com/office/drawing/2014/chart" uri="{C3380CC4-5D6E-409C-BE32-E72D297353CC}">
              <c16:uniqueId val="{00000001-6BEE-49C6-BE95-494DF7FA5B61}"/>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1">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Sheet1!$F$2:$F$5</c:f>
              <c:numCache>
                <c:formatCode>General</c:formatCode>
                <c:ptCount val="4"/>
                <c:pt idx="0">
                  <c:v>0.1</c:v>
                </c:pt>
                <c:pt idx="1">
                  <c:v>0.3</c:v>
                </c:pt>
                <c:pt idx="2">
                  <c:v>0.2</c:v>
                </c:pt>
                <c:pt idx="3">
                  <c:v>0.5</c:v>
                </c:pt>
              </c:numCache>
            </c:numRef>
          </c:val>
          <c:smooth val="0"/>
          <c:extLst>
            <c:ext xmlns:c16="http://schemas.microsoft.com/office/drawing/2014/chart" uri="{C3380CC4-5D6E-409C-BE32-E72D297353CC}">
              <c16:uniqueId val="{00000000-46C5-452E-A283-01E8137BDD29}"/>
            </c:ext>
          </c:extLst>
        </c:ser>
        <c:ser>
          <c:idx val="1"/>
          <c:order val="1"/>
          <c:tx>
            <c:strRef>
              <c:f>Sheet1!$C$1</c:f>
              <c:strCache>
                <c:ptCount val="1"/>
                <c:pt idx="0">
                  <c:v>X1=1</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Sheet1!$G$2:$G$5</c:f>
              <c:numCache>
                <c:formatCode>General</c:formatCode>
                <c:ptCount val="4"/>
                <c:pt idx="0">
                  <c:v>0.30000000000000004</c:v>
                </c:pt>
                <c:pt idx="1">
                  <c:v>0.5</c:v>
                </c:pt>
                <c:pt idx="2">
                  <c:v>0.4</c:v>
                </c:pt>
                <c:pt idx="3">
                  <c:v>0.7</c:v>
                </c:pt>
              </c:numCache>
            </c:numRef>
          </c:val>
          <c:smooth val="0"/>
          <c:extLst>
            <c:ext xmlns:c16="http://schemas.microsoft.com/office/drawing/2014/chart" uri="{C3380CC4-5D6E-409C-BE32-E72D297353CC}">
              <c16:uniqueId val="{00000001-46C5-452E-A283-01E8137BDD29}"/>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1">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63500" cap="rnd">
              <a:solidFill>
                <a:schemeClr val="accent1"/>
              </a:solidFill>
              <a:round/>
            </a:ln>
            <a:effectLst/>
          </c:spPr>
          <c:marker>
            <c:symbol val="none"/>
          </c:marker>
          <c:cat>
            <c:strRef>
              <c:f>Sheet1!$A$2:$A$5</c:f>
              <c:strCache>
                <c:ptCount val="4"/>
                <c:pt idx="0">
                  <c:v>None</c:v>
                </c:pt>
                <c:pt idx="1">
                  <c:v>X2 Only</c:v>
                </c:pt>
                <c:pt idx="2">
                  <c:v>X3 Only</c:v>
                </c:pt>
                <c:pt idx="3">
                  <c:v>X2, X3</c:v>
                </c:pt>
              </c:strCache>
            </c:strRef>
          </c:cat>
          <c:val>
            <c:numRef>
              <c:f>Sheet1!$D$2:$D$5</c:f>
              <c:numCache>
                <c:formatCode>General</c:formatCode>
                <c:ptCount val="4"/>
                <c:pt idx="0">
                  <c:v>0.1</c:v>
                </c:pt>
                <c:pt idx="1">
                  <c:v>0.2</c:v>
                </c:pt>
                <c:pt idx="2">
                  <c:v>0.3</c:v>
                </c:pt>
                <c:pt idx="3">
                  <c:v>0.5</c:v>
                </c:pt>
              </c:numCache>
            </c:numRef>
          </c:val>
          <c:smooth val="0"/>
          <c:extLst>
            <c:ext xmlns:c16="http://schemas.microsoft.com/office/drawing/2014/chart" uri="{C3380CC4-5D6E-409C-BE32-E72D297353CC}">
              <c16:uniqueId val="{00000000-DC6E-4A8A-BBB5-59527F4606B0}"/>
            </c:ext>
          </c:extLst>
        </c:ser>
        <c:ser>
          <c:idx val="1"/>
          <c:order val="1"/>
          <c:tx>
            <c:strRef>
              <c:f>Sheet1!$C$1</c:f>
              <c:strCache>
                <c:ptCount val="1"/>
                <c:pt idx="0">
                  <c:v>X1=1</c:v>
                </c:pt>
              </c:strCache>
            </c:strRef>
          </c:tx>
          <c:spPr>
            <a:ln w="28575" cap="rnd">
              <a:solidFill>
                <a:schemeClr val="bg1"/>
              </a:solidFill>
              <a:round/>
            </a:ln>
            <a:effectLst/>
          </c:spPr>
          <c:marker>
            <c:symbol val="none"/>
          </c:marker>
          <c:cat>
            <c:strRef>
              <c:f>Sheet1!$A$2:$A$5</c:f>
              <c:strCache>
                <c:ptCount val="4"/>
                <c:pt idx="0">
                  <c:v>None</c:v>
                </c:pt>
                <c:pt idx="1">
                  <c:v>X2 Only</c:v>
                </c:pt>
                <c:pt idx="2">
                  <c:v>X3 Only</c:v>
                </c:pt>
                <c:pt idx="3">
                  <c:v>X2, X3</c:v>
                </c:pt>
              </c:strCache>
            </c:strRef>
          </c:cat>
          <c:val>
            <c:numRef>
              <c:f>Sheet1!$E$2:$E$5</c:f>
              <c:numCache>
                <c:formatCode>General</c:formatCode>
                <c:ptCount val="4"/>
                <c:pt idx="0">
                  <c:v>0.3</c:v>
                </c:pt>
                <c:pt idx="1">
                  <c:v>0.4</c:v>
                </c:pt>
                <c:pt idx="2">
                  <c:v>0.5</c:v>
                </c:pt>
                <c:pt idx="3">
                  <c:v>0.7</c:v>
                </c:pt>
              </c:numCache>
            </c:numRef>
          </c:val>
          <c:smooth val="0"/>
          <c:extLst>
            <c:ext xmlns:c16="http://schemas.microsoft.com/office/drawing/2014/chart" uri="{C3380CC4-5D6E-409C-BE32-E72D297353CC}">
              <c16:uniqueId val="{00000001-DC6E-4A8A-BBB5-59527F4606B0}"/>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title>
          <c:tx>
            <c:rich>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ysClr val="windowText" lastClr="00000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63500" cap="rnd">
              <a:solidFill>
                <a:schemeClr val="accent1"/>
              </a:solidFill>
              <a:round/>
            </a:ln>
            <a:effectLst/>
          </c:spPr>
          <c:marker>
            <c:symbol val="none"/>
          </c:marker>
          <c:cat>
            <c:strRef>
              <c:f>Sheet1!$A$2:$A$5</c:f>
              <c:strCache>
                <c:ptCount val="4"/>
                <c:pt idx="0">
                  <c:v>None</c:v>
                </c:pt>
                <c:pt idx="1">
                  <c:v>X2 Only</c:v>
                </c:pt>
                <c:pt idx="2">
                  <c:v>X3 Only</c:v>
                </c:pt>
                <c:pt idx="3">
                  <c:v>X2, X3</c:v>
                </c:pt>
              </c:strCache>
            </c:strRef>
          </c:cat>
          <c:val>
            <c:numRef>
              <c:f>Sheet1!$D$2:$D$5</c:f>
              <c:numCache>
                <c:formatCode>General</c:formatCode>
                <c:ptCount val="4"/>
                <c:pt idx="0">
                  <c:v>0.1</c:v>
                </c:pt>
                <c:pt idx="1">
                  <c:v>0.2</c:v>
                </c:pt>
                <c:pt idx="2">
                  <c:v>0.3</c:v>
                </c:pt>
                <c:pt idx="3">
                  <c:v>0.5</c:v>
                </c:pt>
              </c:numCache>
            </c:numRef>
          </c:val>
          <c:smooth val="0"/>
          <c:extLst>
            <c:ext xmlns:c16="http://schemas.microsoft.com/office/drawing/2014/chart" uri="{C3380CC4-5D6E-409C-BE32-E72D297353CC}">
              <c16:uniqueId val="{00000000-DC6E-4A8A-BBB5-59527F4606B0}"/>
            </c:ext>
          </c:extLst>
        </c:ser>
        <c:ser>
          <c:idx val="1"/>
          <c:order val="1"/>
          <c:tx>
            <c:strRef>
              <c:f>Sheet1!$C$1</c:f>
              <c:strCache>
                <c:ptCount val="1"/>
                <c:pt idx="0">
                  <c:v>X1=1</c:v>
                </c:pt>
              </c:strCache>
            </c:strRef>
          </c:tx>
          <c:spPr>
            <a:ln w="63500" cap="rnd">
              <a:solidFill>
                <a:srgbClr val="C00000"/>
              </a:solidFill>
              <a:round/>
            </a:ln>
            <a:effectLst/>
          </c:spPr>
          <c:marker>
            <c:symbol val="none"/>
          </c:marker>
          <c:cat>
            <c:strRef>
              <c:f>Sheet1!$A$2:$A$5</c:f>
              <c:strCache>
                <c:ptCount val="4"/>
                <c:pt idx="0">
                  <c:v>None</c:v>
                </c:pt>
                <c:pt idx="1">
                  <c:v>X2 Only</c:v>
                </c:pt>
                <c:pt idx="2">
                  <c:v>X3 Only</c:v>
                </c:pt>
                <c:pt idx="3">
                  <c:v>X2, X3</c:v>
                </c:pt>
              </c:strCache>
            </c:strRef>
          </c:cat>
          <c:val>
            <c:numRef>
              <c:f>Sheet1!$E$2:$E$5</c:f>
              <c:numCache>
                <c:formatCode>General</c:formatCode>
                <c:ptCount val="4"/>
                <c:pt idx="0">
                  <c:v>0.3</c:v>
                </c:pt>
                <c:pt idx="1">
                  <c:v>0.4</c:v>
                </c:pt>
                <c:pt idx="2">
                  <c:v>0.5</c:v>
                </c:pt>
                <c:pt idx="3">
                  <c:v>0.7</c:v>
                </c:pt>
              </c:numCache>
            </c:numRef>
          </c:val>
          <c:smooth val="0"/>
          <c:extLst>
            <c:ext xmlns:c16="http://schemas.microsoft.com/office/drawing/2014/chart" uri="{C3380CC4-5D6E-409C-BE32-E72D297353CC}">
              <c16:uniqueId val="{00000001-DC6E-4A8A-BBB5-59527F4606B0}"/>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title>
          <c:tx>
            <c:rich>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ysClr val="windowText" lastClr="00000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63500" cap="rnd">
              <a:solidFill>
                <a:schemeClr val="accent1"/>
              </a:solidFill>
              <a:round/>
            </a:ln>
            <a:effectLst/>
          </c:spPr>
          <c:marker>
            <c:symbol val="none"/>
          </c:marker>
          <c:cat>
            <c:strRef>
              <c:f>Sheet1!$A$2:$A$5</c:f>
              <c:strCache>
                <c:ptCount val="4"/>
                <c:pt idx="0">
                  <c:v>None</c:v>
                </c:pt>
                <c:pt idx="1">
                  <c:v>X2 Only</c:v>
                </c:pt>
                <c:pt idx="2">
                  <c:v>X3 Only</c:v>
                </c:pt>
                <c:pt idx="3">
                  <c:v>X2, X3</c:v>
                </c:pt>
              </c:strCache>
            </c:strRef>
          </c:cat>
          <c:val>
            <c:numRef>
              <c:f>Sheet1!$D$2:$D$5</c:f>
              <c:numCache>
                <c:formatCode>General</c:formatCode>
                <c:ptCount val="4"/>
                <c:pt idx="0">
                  <c:v>0.1</c:v>
                </c:pt>
                <c:pt idx="1">
                  <c:v>0.2</c:v>
                </c:pt>
                <c:pt idx="2">
                  <c:v>0.3</c:v>
                </c:pt>
                <c:pt idx="3">
                  <c:v>0.5</c:v>
                </c:pt>
              </c:numCache>
            </c:numRef>
          </c:val>
          <c:smooth val="0"/>
          <c:extLst>
            <c:ext xmlns:c16="http://schemas.microsoft.com/office/drawing/2014/chart" uri="{C3380CC4-5D6E-409C-BE32-E72D297353CC}">
              <c16:uniqueId val="{00000000-DC6E-4A8A-BBB5-59527F4606B0}"/>
            </c:ext>
          </c:extLst>
        </c:ser>
        <c:ser>
          <c:idx val="1"/>
          <c:order val="1"/>
          <c:tx>
            <c:strRef>
              <c:f>Sheet1!$C$1</c:f>
              <c:strCache>
                <c:ptCount val="1"/>
                <c:pt idx="0">
                  <c:v>X1=1</c:v>
                </c:pt>
              </c:strCache>
            </c:strRef>
          </c:tx>
          <c:spPr>
            <a:ln w="63500" cap="rnd">
              <a:solidFill>
                <a:srgbClr val="C00000"/>
              </a:solidFill>
              <a:round/>
            </a:ln>
            <a:effectLst/>
          </c:spPr>
          <c:marker>
            <c:symbol val="none"/>
          </c:marker>
          <c:cat>
            <c:strRef>
              <c:f>Sheet1!$A$2:$A$5</c:f>
              <c:strCache>
                <c:ptCount val="4"/>
                <c:pt idx="0">
                  <c:v>None</c:v>
                </c:pt>
                <c:pt idx="1">
                  <c:v>X2 Only</c:v>
                </c:pt>
                <c:pt idx="2">
                  <c:v>X3 Only</c:v>
                </c:pt>
                <c:pt idx="3">
                  <c:v>X2, X3</c:v>
                </c:pt>
              </c:strCache>
            </c:strRef>
          </c:cat>
          <c:val>
            <c:numRef>
              <c:f>Sheet1!$E$2:$E$5</c:f>
              <c:numCache>
                <c:formatCode>General</c:formatCode>
                <c:ptCount val="4"/>
                <c:pt idx="0">
                  <c:v>0.3</c:v>
                </c:pt>
                <c:pt idx="1">
                  <c:v>0.4</c:v>
                </c:pt>
                <c:pt idx="2">
                  <c:v>0.5</c:v>
                </c:pt>
                <c:pt idx="3">
                  <c:v>0.7</c:v>
                </c:pt>
              </c:numCache>
            </c:numRef>
          </c:val>
          <c:smooth val="0"/>
          <c:extLst>
            <c:ext xmlns:c16="http://schemas.microsoft.com/office/drawing/2014/chart" uri="{C3380CC4-5D6E-409C-BE32-E72D297353CC}">
              <c16:uniqueId val="{00000001-DC6E-4A8A-BBB5-59527F4606B0}"/>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title>
          <c:tx>
            <c:rich>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ysClr val="windowText" lastClr="000000"/>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63500" cap="rnd">
              <a:solidFill>
                <a:schemeClr val="accent1"/>
              </a:solidFill>
              <a:round/>
            </a:ln>
            <a:effectLst/>
          </c:spPr>
          <c:marker>
            <c:symbol val="none"/>
          </c:marker>
          <c:cat>
            <c:strRef>
              <c:f>Sheet1!$A$2:$A$5</c:f>
              <c:strCache>
                <c:ptCount val="4"/>
                <c:pt idx="0">
                  <c:v>None</c:v>
                </c:pt>
                <c:pt idx="1">
                  <c:v>X2 Only</c:v>
                </c:pt>
                <c:pt idx="2">
                  <c:v>X3 Only</c:v>
                </c:pt>
                <c:pt idx="3">
                  <c:v>X2, X3</c:v>
                </c:pt>
              </c:strCache>
            </c:strRef>
          </c:cat>
          <c:val>
            <c:numRef>
              <c:f>Sheet1!$D$2:$D$5</c:f>
              <c:numCache>
                <c:formatCode>General</c:formatCode>
                <c:ptCount val="4"/>
                <c:pt idx="0">
                  <c:v>0.1</c:v>
                </c:pt>
                <c:pt idx="1">
                  <c:v>0.2</c:v>
                </c:pt>
                <c:pt idx="2">
                  <c:v>0.3</c:v>
                </c:pt>
                <c:pt idx="3">
                  <c:v>0.5</c:v>
                </c:pt>
              </c:numCache>
            </c:numRef>
          </c:val>
          <c:smooth val="0"/>
          <c:extLst>
            <c:ext xmlns:c16="http://schemas.microsoft.com/office/drawing/2014/chart" uri="{C3380CC4-5D6E-409C-BE32-E72D297353CC}">
              <c16:uniqueId val="{00000000-33E1-4572-8CF0-14AF8FA12D85}"/>
            </c:ext>
          </c:extLst>
        </c:ser>
        <c:ser>
          <c:idx val="1"/>
          <c:order val="1"/>
          <c:tx>
            <c:strRef>
              <c:f>Sheet1!$C$1</c:f>
              <c:strCache>
                <c:ptCount val="1"/>
                <c:pt idx="0">
                  <c:v>X1=1</c:v>
                </c:pt>
              </c:strCache>
            </c:strRef>
          </c:tx>
          <c:spPr>
            <a:ln w="63500" cap="rnd">
              <a:solidFill>
                <a:srgbClr val="C00000"/>
              </a:solidFill>
              <a:round/>
            </a:ln>
            <a:effectLst/>
          </c:spPr>
          <c:marker>
            <c:symbol val="none"/>
          </c:marker>
          <c:cat>
            <c:strRef>
              <c:f>Sheet1!$A$2:$A$5</c:f>
              <c:strCache>
                <c:ptCount val="4"/>
                <c:pt idx="0">
                  <c:v>None</c:v>
                </c:pt>
                <c:pt idx="1">
                  <c:v>X2 Only</c:v>
                </c:pt>
                <c:pt idx="2">
                  <c:v>X3 Only</c:v>
                </c:pt>
                <c:pt idx="3">
                  <c:v>X2, X3</c:v>
                </c:pt>
              </c:strCache>
            </c:strRef>
          </c:cat>
          <c:val>
            <c:numRef>
              <c:f>Sheet1!$E$2:$E$5</c:f>
              <c:numCache>
                <c:formatCode>General</c:formatCode>
                <c:ptCount val="4"/>
                <c:pt idx="0">
                  <c:v>0.3</c:v>
                </c:pt>
                <c:pt idx="1">
                  <c:v>0.5</c:v>
                </c:pt>
                <c:pt idx="2">
                  <c:v>0.5</c:v>
                </c:pt>
                <c:pt idx="3">
                  <c:v>0.7</c:v>
                </c:pt>
              </c:numCache>
            </c:numRef>
          </c:val>
          <c:smooth val="0"/>
          <c:extLst>
            <c:ext xmlns:c16="http://schemas.microsoft.com/office/drawing/2014/chart" uri="{C3380CC4-5D6E-409C-BE32-E72D297353CC}">
              <c16:uniqueId val="{00000001-33E1-4572-8CF0-14AF8FA12D85}"/>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title>
          <c:tx>
            <c:rich>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ysClr val="windowText" lastClr="000000"/>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63500" cap="rnd">
              <a:solidFill>
                <a:schemeClr val="accent1"/>
              </a:solidFill>
              <a:round/>
            </a:ln>
            <a:effectLst/>
          </c:spPr>
          <c:marker>
            <c:symbol val="none"/>
          </c:marker>
          <c:cat>
            <c:strRef>
              <c:f>Sheet1!$A$2:$A$5</c:f>
              <c:strCache>
                <c:ptCount val="4"/>
                <c:pt idx="0">
                  <c:v>None</c:v>
                </c:pt>
                <c:pt idx="1">
                  <c:v>X2 Only</c:v>
                </c:pt>
                <c:pt idx="2">
                  <c:v>X3 Only</c:v>
                </c:pt>
                <c:pt idx="3">
                  <c:v>X2, X3</c:v>
                </c:pt>
              </c:strCache>
            </c:strRef>
          </c:cat>
          <c:val>
            <c:numRef>
              <c:f>Sheet1!$D$2:$D$5</c:f>
              <c:numCache>
                <c:formatCode>General</c:formatCode>
                <c:ptCount val="4"/>
                <c:pt idx="0">
                  <c:v>0.1</c:v>
                </c:pt>
                <c:pt idx="1">
                  <c:v>0.2</c:v>
                </c:pt>
                <c:pt idx="2">
                  <c:v>0.3</c:v>
                </c:pt>
                <c:pt idx="3">
                  <c:v>0.5</c:v>
                </c:pt>
              </c:numCache>
            </c:numRef>
          </c:val>
          <c:smooth val="0"/>
          <c:extLst>
            <c:ext xmlns:c16="http://schemas.microsoft.com/office/drawing/2014/chart" uri="{C3380CC4-5D6E-409C-BE32-E72D297353CC}">
              <c16:uniqueId val="{00000000-7FDC-4CA6-A9A1-AE0F9BE331F0}"/>
            </c:ext>
          </c:extLst>
        </c:ser>
        <c:ser>
          <c:idx val="1"/>
          <c:order val="1"/>
          <c:tx>
            <c:strRef>
              <c:f>Sheet1!$C$1</c:f>
              <c:strCache>
                <c:ptCount val="1"/>
                <c:pt idx="0">
                  <c:v>X1=1</c:v>
                </c:pt>
              </c:strCache>
            </c:strRef>
          </c:tx>
          <c:spPr>
            <a:ln w="63500" cap="rnd">
              <a:solidFill>
                <a:srgbClr val="C00000"/>
              </a:solidFill>
              <a:round/>
            </a:ln>
            <a:effectLst/>
          </c:spPr>
          <c:marker>
            <c:symbol val="none"/>
          </c:marker>
          <c:cat>
            <c:strRef>
              <c:f>Sheet1!$A$2:$A$5</c:f>
              <c:strCache>
                <c:ptCount val="4"/>
                <c:pt idx="0">
                  <c:v>None</c:v>
                </c:pt>
                <c:pt idx="1">
                  <c:v>X2 Only</c:v>
                </c:pt>
                <c:pt idx="2">
                  <c:v>X3 Only</c:v>
                </c:pt>
                <c:pt idx="3">
                  <c:v>X2, X3</c:v>
                </c:pt>
              </c:strCache>
            </c:strRef>
          </c:cat>
          <c:val>
            <c:numRef>
              <c:f>Sheet1!$E$2:$E$5</c:f>
              <c:numCache>
                <c:formatCode>General</c:formatCode>
                <c:ptCount val="4"/>
                <c:pt idx="0">
                  <c:v>0.3</c:v>
                </c:pt>
                <c:pt idx="1">
                  <c:v>0.6</c:v>
                </c:pt>
                <c:pt idx="2">
                  <c:v>0.5</c:v>
                </c:pt>
                <c:pt idx="3">
                  <c:v>0.7</c:v>
                </c:pt>
              </c:numCache>
            </c:numRef>
          </c:val>
          <c:smooth val="0"/>
          <c:extLst>
            <c:ext xmlns:c16="http://schemas.microsoft.com/office/drawing/2014/chart" uri="{C3380CC4-5D6E-409C-BE32-E72D297353CC}">
              <c16:uniqueId val="{00000001-7FDC-4CA6-A9A1-AE0F9BE331F0}"/>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Shared</a:t>
                </a:r>
                <a:r>
                  <a:rPr lang="en-US" baseline="0"/>
                  <a:t> Variables Present</a:t>
                </a:r>
                <a:endParaRPr lang="en-US"/>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200" b="1" i="0" u="none" strike="noStrike" kern="1200" baseline="0">
                <a:ln>
                  <a:noFill/>
                </a:ln>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Probability</a:t>
                </a:r>
                <a:r>
                  <a:rPr lang="en-US" baseline="0"/>
                  <a:t> of </a:t>
                </a:r>
                <a:r>
                  <a:rPr lang="en-US"/>
                  <a:t>Y</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Sheet1!$F$2:$F$5</c:f>
              <c:numCache>
                <c:formatCode>General</c:formatCode>
                <c:ptCount val="4"/>
                <c:pt idx="0">
                  <c:v>0.1</c:v>
                </c:pt>
                <c:pt idx="1">
                  <c:v>0.3</c:v>
                </c:pt>
                <c:pt idx="2">
                  <c:v>0.2</c:v>
                </c:pt>
                <c:pt idx="3">
                  <c:v>0.5</c:v>
                </c:pt>
              </c:numCache>
            </c:numRef>
          </c:val>
          <c:smooth val="0"/>
          <c:extLst>
            <c:ext xmlns:c16="http://schemas.microsoft.com/office/drawing/2014/chart" uri="{C3380CC4-5D6E-409C-BE32-E72D297353CC}">
              <c16:uniqueId val="{00000000-C538-4F1B-AD0E-0B1068798E96}"/>
            </c:ext>
          </c:extLst>
        </c:ser>
        <c:ser>
          <c:idx val="1"/>
          <c:order val="1"/>
          <c:tx>
            <c:strRef>
              <c:f>Sheet1!$C$1</c:f>
              <c:strCache>
                <c:ptCount val="1"/>
                <c:pt idx="0">
                  <c:v>X1=1</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Sheet1!$G$2:$G$5</c:f>
              <c:numCache>
                <c:formatCode>General</c:formatCode>
                <c:ptCount val="4"/>
                <c:pt idx="0">
                  <c:v>0.30000000000000004</c:v>
                </c:pt>
                <c:pt idx="1">
                  <c:v>0.5</c:v>
                </c:pt>
                <c:pt idx="2">
                  <c:v>0.4</c:v>
                </c:pt>
                <c:pt idx="3">
                  <c:v>0.7</c:v>
                </c:pt>
              </c:numCache>
            </c:numRef>
          </c:val>
          <c:smooth val="0"/>
          <c:extLst>
            <c:ext xmlns:c16="http://schemas.microsoft.com/office/drawing/2014/chart" uri="{C3380CC4-5D6E-409C-BE32-E72D297353CC}">
              <c16:uniqueId val="{00000001-C538-4F1B-AD0E-0B1068798E96}"/>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1">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Sheet1!$F$2:$F$5</c:f>
              <c:numCache>
                <c:formatCode>General</c:formatCode>
                <c:ptCount val="4"/>
                <c:pt idx="0">
                  <c:v>0.1</c:v>
                </c:pt>
                <c:pt idx="1">
                  <c:v>0.3</c:v>
                </c:pt>
                <c:pt idx="2">
                  <c:v>0.2</c:v>
                </c:pt>
                <c:pt idx="3">
                  <c:v>0.5</c:v>
                </c:pt>
              </c:numCache>
            </c:numRef>
          </c:val>
          <c:smooth val="0"/>
          <c:extLst>
            <c:ext xmlns:c16="http://schemas.microsoft.com/office/drawing/2014/chart" uri="{C3380CC4-5D6E-409C-BE32-E72D297353CC}">
              <c16:uniqueId val="{00000000-46C5-452E-A283-01E8137BDD29}"/>
            </c:ext>
          </c:extLst>
        </c:ser>
        <c:ser>
          <c:idx val="1"/>
          <c:order val="1"/>
          <c:tx>
            <c:strRef>
              <c:f>Sheet1!$C$1</c:f>
              <c:strCache>
                <c:ptCount val="1"/>
                <c:pt idx="0">
                  <c:v>X1=1</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Sheet1!$G$2:$G$5</c:f>
              <c:numCache>
                <c:formatCode>General</c:formatCode>
                <c:ptCount val="4"/>
                <c:pt idx="0">
                  <c:v>0.30000000000000004</c:v>
                </c:pt>
                <c:pt idx="1">
                  <c:v>0.5</c:v>
                </c:pt>
                <c:pt idx="2">
                  <c:v>0.4</c:v>
                </c:pt>
                <c:pt idx="3">
                  <c:v>0.7</c:v>
                </c:pt>
              </c:numCache>
            </c:numRef>
          </c:val>
          <c:smooth val="0"/>
          <c:extLst>
            <c:ext xmlns:c16="http://schemas.microsoft.com/office/drawing/2014/chart" uri="{C3380CC4-5D6E-409C-BE32-E72D297353CC}">
              <c16:uniqueId val="{00000001-46C5-452E-A283-01E8137BDD29}"/>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1">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Sheet1!$F$2:$F$5</c:f>
              <c:numCache>
                <c:formatCode>General</c:formatCode>
                <c:ptCount val="4"/>
                <c:pt idx="0">
                  <c:v>0.1</c:v>
                </c:pt>
                <c:pt idx="1">
                  <c:v>0.3</c:v>
                </c:pt>
                <c:pt idx="2">
                  <c:v>0.2</c:v>
                </c:pt>
                <c:pt idx="3">
                  <c:v>0.5</c:v>
                </c:pt>
              </c:numCache>
            </c:numRef>
          </c:val>
          <c:smooth val="0"/>
          <c:extLst>
            <c:ext xmlns:c16="http://schemas.microsoft.com/office/drawing/2014/chart" uri="{C3380CC4-5D6E-409C-BE32-E72D297353CC}">
              <c16:uniqueId val="{00000000-DDB0-4B88-B3BA-D555221D8A93}"/>
            </c:ext>
          </c:extLst>
        </c:ser>
        <c:ser>
          <c:idx val="1"/>
          <c:order val="1"/>
          <c:tx>
            <c:strRef>
              <c:f>Sheet1!$C$1</c:f>
              <c:strCache>
                <c:ptCount val="1"/>
                <c:pt idx="0">
                  <c:v>X1=1</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Sheet1!$G$2:$G$5</c:f>
              <c:numCache>
                <c:formatCode>General</c:formatCode>
                <c:ptCount val="4"/>
                <c:pt idx="0">
                  <c:v>0.30000000000000004</c:v>
                </c:pt>
                <c:pt idx="1">
                  <c:v>0.5</c:v>
                </c:pt>
                <c:pt idx="2">
                  <c:v>0.4</c:v>
                </c:pt>
                <c:pt idx="3">
                  <c:v>0.7</c:v>
                </c:pt>
              </c:numCache>
            </c:numRef>
          </c:val>
          <c:smooth val="0"/>
          <c:extLst>
            <c:ext xmlns:c16="http://schemas.microsoft.com/office/drawing/2014/chart" uri="{C3380CC4-5D6E-409C-BE32-E72D297353CC}">
              <c16:uniqueId val="{00000001-DDB0-4B88-B3BA-D555221D8A93}"/>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1">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Sheet1!$F$2:$F$5</c:f>
              <c:numCache>
                <c:formatCode>General</c:formatCode>
                <c:ptCount val="4"/>
                <c:pt idx="0">
                  <c:v>0.1</c:v>
                </c:pt>
                <c:pt idx="1">
                  <c:v>0.3</c:v>
                </c:pt>
                <c:pt idx="2">
                  <c:v>0.2</c:v>
                </c:pt>
                <c:pt idx="3">
                  <c:v>0.5</c:v>
                </c:pt>
              </c:numCache>
            </c:numRef>
          </c:val>
          <c:smooth val="0"/>
          <c:extLst>
            <c:ext xmlns:c16="http://schemas.microsoft.com/office/drawing/2014/chart" uri="{C3380CC4-5D6E-409C-BE32-E72D297353CC}">
              <c16:uniqueId val="{00000000-46C5-452E-A283-01E8137BDD29}"/>
            </c:ext>
          </c:extLst>
        </c:ser>
        <c:ser>
          <c:idx val="1"/>
          <c:order val="1"/>
          <c:tx>
            <c:strRef>
              <c:f>Sheet1!$C$1</c:f>
              <c:strCache>
                <c:ptCount val="1"/>
                <c:pt idx="0">
                  <c:v>X1=1</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Sheet1!$G$2:$G$5</c:f>
              <c:numCache>
                <c:formatCode>General</c:formatCode>
                <c:ptCount val="4"/>
                <c:pt idx="0">
                  <c:v>0.30000000000000004</c:v>
                </c:pt>
                <c:pt idx="1">
                  <c:v>0.5</c:v>
                </c:pt>
                <c:pt idx="2">
                  <c:v>0.4</c:v>
                </c:pt>
                <c:pt idx="3">
                  <c:v>0.7</c:v>
                </c:pt>
              </c:numCache>
            </c:numRef>
          </c:val>
          <c:smooth val="0"/>
          <c:extLst>
            <c:ext xmlns:c16="http://schemas.microsoft.com/office/drawing/2014/chart" uri="{C3380CC4-5D6E-409C-BE32-E72D297353CC}">
              <c16:uniqueId val="{00000001-46C5-452E-A283-01E8137BDD29}"/>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1">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Sheet1!$F$2:$F$5</c:f>
              <c:numCache>
                <c:formatCode>General</c:formatCode>
                <c:ptCount val="4"/>
                <c:pt idx="0">
                  <c:v>0.1</c:v>
                </c:pt>
                <c:pt idx="1">
                  <c:v>0.3</c:v>
                </c:pt>
                <c:pt idx="2">
                  <c:v>0.2</c:v>
                </c:pt>
                <c:pt idx="3">
                  <c:v>0.5</c:v>
                </c:pt>
              </c:numCache>
            </c:numRef>
          </c:val>
          <c:smooth val="0"/>
          <c:extLst>
            <c:ext xmlns:c16="http://schemas.microsoft.com/office/drawing/2014/chart" uri="{C3380CC4-5D6E-409C-BE32-E72D297353CC}">
              <c16:uniqueId val="{00000000-CEB3-4404-AA5D-95A6E1E63BA7}"/>
            </c:ext>
          </c:extLst>
        </c:ser>
        <c:ser>
          <c:idx val="1"/>
          <c:order val="1"/>
          <c:tx>
            <c:strRef>
              <c:f>Sheet1!$C$1</c:f>
              <c:strCache>
                <c:ptCount val="1"/>
                <c:pt idx="0">
                  <c:v>X1=1</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Sheet1!$G$2:$G$5</c:f>
              <c:numCache>
                <c:formatCode>General</c:formatCode>
                <c:ptCount val="4"/>
                <c:pt idx="0">
                  <c:v>0.30000000000000004</c:v>
                </c:pt>
                <c:pt idx="1">
                  <c:v>0.5</c:v>
                </c:pt>
                <c:pt idx="2">
                  <c:v>0.4</c:v>
                </c:pt>
                <c:pt idx="3">
                  <c:v>0.7</c:v>
                </c:pt>
              </c:numCache>
            </c:numRef>
          </c:val>
          <c:smooth val="0"/>
          <c:extLst>
            <c:ext xmlns:c16="http://schemas.microsoft.com/office/drawing/2014/chart" uri="{C3380CC4-5D6E-409C-BE32-E72D297353CC}">
              <c16:uniqueId val="{00000001-CEB3-4404-AA5D-95A6E1E63BA7}"/>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1">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Sheet1!$F$2:$F$5</c:f>
              <c:numCache>
                <c:formatCode>General</c:formatCode>
                <c:ptCount val="4"/>
                <c:pt idx="0">
                  <c:v>0.1</c:v>
                </c:pt>
                <c:pt idx="1">
                  <c:v>0.3</c:v>
                </c:pt>
                <c:pt idx="2">
                  <c:v>0.2</c:v>
                </c:pt>
                <c:pt idx="3">
                  <c:v>0.5</c:v>
                </c:pt>
              </c:numCache>
            </c:numRef>
          </c:val>
          <c:smooth val="0"/>
          <c:extLst>
            <c:ext xmlns:c16="http://schemas.microsoft.com/office/drawing/2014/chart" uri="{C3380CC4-5D6E-409C-BE32-E72D297353CC}">
              <c16:uniqueId val="{00000000-46C5-452E-A283-01E8137BDD29}"/>
            </c:ext>
          </c:extLst>
        </c:ser>
        <c:ser>
          <c:idx val="1"/>
          <c:order val="1"/>
          <c:tx>
            <c:strRef>
              <c:f>Sheet1!$C$1</c:f>
              <c:strCache>
                <c:ptCount val="1"/>
                <c:pt idx="0">
                  <c:v>X1=1</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Sheet1!$G$2:$G$5</c:f>
              <c:numCache>
                <c:formatCode>General</c:formatCode>
                <c:ptCount val="4"/>
                <c:pt idx="0">
                  <c:v>0.30000000000000004</c:v>
                </c:pt>
                <c:pt idx="1">
                  <c:v>0.5</c:v>
                </c:pt>
                <c:pt idx="2">
                  <c:v>0.4</c:v>
                </c:pt>
                <c:pt idx="3">
                  <c:v>0.7</c:v>
                </c:pt>
              </c:numCache>
            </c:numRef>
          </c:val>
          <c:smooth val="0"/>
          <c:extLst>
            <c:ext xmlns:c16="http://schemas.microsoft.com/office/drawing/2014/chart" uri="{C3380CC4-5D6E-409C-BE32-E72D297353CC}">
              <c16:uniqueId val="{00000001-46C5-452E-A283-01E8137BDD29}"/>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1">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Sheet1!$F$2:$F$5</c:f>
              <c:numCache>
                <c:formatCode>General</c:formatCode>
                <c:ptCount val="4"/>
                <c:pt idx="0">
                  <c:v>0.1</c:v>
                </c:pt>
                <c:pt idx="1">
                  <c:v>0.3</c:v>
                </c:pt>
                <c:pt idx="2">
                  <c:v>0.2</c:v>
                </c:pt>
                <c:pt idx="3">
                  <c:v>0.5</c:v>
                </c:pt>
              </c:numCache>
            </c:numRef>
          </c:val>
          <c:smooth val="0"/>
          <c:extLst>
            <c:ext xmlns:c16="http://schemas.microsoft.com/office/drawing/2014/chart" uri="{C3380CC4-5D6E-409C-BE32-E72D297353CC}">
              <c16:uniqueId val="{00000000-5549-412D-A114-5F52BCA1E1B5}"/>
            </c:ext>
          </c:extLst>
        </c:ser>
        <c:ser>
          <c:idx val="1"/>
          <c:order val="1"/>
          <c:tx>
            <c:strRef>
              <c:f>Sheet1!$C$1</c:f>
              <c:strCache>
                <c:ptCount val="1"/>
                <c:pt idx="0">
                  <c:v>X1=1</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Sheet1!$G$2:$G$5</c:f>
              <c:numCache>
                <c:formatCode>General</c:formatCode>
                <c:ptCount val="4"/>
                <c:pt idx="0">
                  <c:v>0.30000000000000004</c:v>
                </c:pt>
                <c:pt idx="1">
                  <c:v>0.5</c:v>
                </c:pt>
                <c:pt idx="2">
                  <c:v>0.4</c:v>
                </c:pt>
                <c:pt idx="3">
                  <c:v>0.7</c:v>
                </c:pt>
              </c:numCache>
            </c:numRef>
          </c:val>
          <c:smooth val="0"/>
          <c:extLst>
            <c:ext xmlns:c16="http://schemas.microsoft.com/office/drawing/2014/chart" uri="{C3380CC4-5D6E-409C-BE32-E72D297353CC}">
              <c16:uniqueId val="{00000001-5549-412D-A114-5F52BCA1E1B5}"/>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1">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X1=0</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Sheet1!$F$2:$F$5</c:f>
              <c:numCache>
                <c:formatCode>General</c:formatCode>
                <c:ptCount val="4"/>
                <c:pt idx="0">
                  <c:v>0.1</c:v>
                </c:pt>
                <c:pt idx="1">
                  <c:v>0.3</c:v>
                </c:pt>
                <c:pt idx="2">
                  <c:v>0.2</c:v>
                </c:pt>
                <c:pt idx="3">
                  <c:v>0.5</c:v>
                </c:pt>
              </c:numCache>
            </c:numRef>
          </c:val>
          <c:smooth val="0"/>
          <c:extLst>
            <c:ext xmlns:c16="http://schemas.microsoft.com/office/drawing/2014/chart" uri="{C3380CC4-5D6E-409C-BE32-E72D297353CC}">
              <c16:uniqueId val="{00000000-46C5-452E-A283-01E8137BDD29}"/>
            </c:ext>
          </c:extLst>
        </c:ser>
        <c:ser>
          <c:idx val="1"/>
          <c:order val="1"/>
          <c:tx>
            <c:strRef>
              <c:f>Sheet1!$C$1</c:f>
              <c:strCache>
                <c:ptCount val="1"/>
                <c:pt idx="0">
                  <c:v>X1=1</c:v>
                </c:pt>
              </c:strCache>
            </c:strRef>
          </c:tx>
          <c:spPr>
            <a:ln w="28575" cap="rnd">
              <a:noFill/>
              <a:round/>
            </a:ln>
            <a:effectLst/>
          </c:spPr>
          <c:marker>
            <c:symbol val="none"/>
          </c:marker>
          <c:cat>
            <c:strRef>
              <c:f>Sheet1!$A$2:$A$5</c:f>
              <c:strCache>
                <c:ptCount val="4"/>
                <c:pt idx="0">
                  <c:v>None</c:v>
                </c:pt>
                <c:pt idx="1">
                  <c:v>X2 Only</c:v>
                </c:pt>
                <c:pt idx="2">
                  <c:v>X3 Only</c:v>
                </c:pt>
                <c:pt idx="3">
                  <c:v>X2, X3</c:v>
                </c:pt>
              </c:strCache>
            </c:strRef>
          </c:cat>
          <c:val>
            <c:numRef>
              <c:f>Sheet1!$G$2:$G$5</c:f>
              <c:numCache>
                <c:formatCode>General</c:formatCode>
                <c:ptCount val="4"/>
                <c:pt idx="0">
                  <c:v>0.30000000000000004</c:v>
                </c:pt>
                <c:pt idx="1">
                  <c:v>0.5</c:v>
                </c:pt>
                <c:pt idx="2">
                  <c:v>0.4</c:v>
                </c:pt>
                <c:pt idx="3">
                  <c:v>0.7</c:v>
                </c:pt>
              </c:numCache>
            </c:numRef>
          </c:val>
          <c:smooth val="0"/>
          <c:extLst>
            <c:ext xmlns:c16="http://schemas.microsoft.com/office/drawing/2014/chart" uri="{C3380CC4-5D6E-409C-BE32-E72D297353CC}">
              <c16:uniqueId val="{00000001-46C5-452E-A283-01E8137BDD29}"/>
            </c:ext>
          </c:extLst>
        </c:ser>
        <c:dLbls>
          <c:showLegendKey val="0"/>
          <c:showVal val="0"/>
          <c:showCatName val="0"/>
          <c:showSerName val="0"/>
          <c:showPercent val="0"/>
          <c:showBubbleSize val="0"/>
        </c:dLbls>
        <c:smooth val="0"/>
        <c:axId val="819931056"/>
        <c:axId val="819931472"/>
      </c:lineChart>
      <c:catAx>
        <c:axId val="819931056"/>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Shared Variables Present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19931472"/>
        <c:crosses val="autoZero"/>
        <c:auto val="0"/>
        <c:lblAlgn val="ctr"/>
        <c:lblOffset val="100"/>
        <c:noMultiLvlLbl val="0"/>
      </c:catAx>
      <c:valAx>
        <c:axId val="819931472"/>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Probability of Y</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81993105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9/8/2024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dirty="0"/>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dirty="0"/>
          </a:p>
        </p:txBody>
      </p:sp>
    </p:spTree>
    <p:extLst>
      <p:ext uri="{BB962C8B-B14F-4D97-AF65-F5344CB8AC3E}">
        <p14:creationId xmlns:p14="http://schemas.microsoft.com/office/powerpoint/2010/main" val="2662727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when only X2 is one and X3 is zero.  We are assuming only X2 has a lower value than only X3.</a:t>
            </a:r>
          </a:p>
        </p:txBody>
      </p:sp>
      <p:sp>
        <p:nvSpPr>
          <p:cNvPr id="4" name="Slide Number Placeholder 3"/>
          <p:cNvSpPr>
            <a:spLocks noGrp="1"/>
          </p:cNvSpPr>
          <p:nvPr>
            <p:ph type="sldNum" sz="quarter" idx="5"/>
          </p:nvPr>
        </p:nvSpPr>
        <p:spPr/>
        <p:txBody>
          <a:bodyPr/>
          <a:lstStyle/>
          <a:p>
            <a:fld id="{BC9CA3DE-F054-4279-AD1E-75CF0FCB9BEE}" type="slidenum">
              <a:rPr lang="en-US" smtClean="0"/>
              <a:pPr/>
              <a:t>10</a:t>
            </a:fld>
            <a:endParaRPr lang="en-US" dirty="0"/>
          </a:p>
        </p:txBody>
      </p:sp>
    </p:spTree>
    <p:extLst>
      <p:ext uri="{BB962C8B-B14F-4D97-AF65-F5344CB8AC3E}">
        <p14:creationId xmlns:p14="http://schemas.microsoft.com/office/powerpoint/2010/main" val="4066975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when only X3 is one and X2 is zero.</a:t>
            </a:r>
          </a:p>
        </p:txBody>
      </p:sp>
      <p:sp>
        <p:nvSpPr>
          <p:cNvPr id="4" name="Slide Number Placeholder 3"/>
          <p:cNvSpPr>
            <a:spLocks noGrp="1"/>
          </p:cNvSpPr>
          <p:nvPr>
            <p:ph type="sldNum" sz="quarter" idx="5"/>
          </p:nvPr>
        </p:nvSpPr>
        <p:spPr/>
        <p:txBody>
          <a:bodyPr/>
          <a:lstStyle/>
          <a:p>
            <a:fld id="{BC9CA3DE-F054-4279-AD1E-75CF0FCB9BEE}" type="slidenum">
              <a:rPr lang="en-US" smtClean="0"/>
              <a:pPr/>
              <a:t>11</a:t>
            </a:fld>
            <a:endParaRPr lang="en-US" dirty="0"/>
          </a:p>
        </p:txBody>
      </p:sp>
    </p:spTree>
    <p:extLst>
      <p:ext uri="{BB962C8B-B14F-4D97-AF65-F5344CB8AC3E}">
        <p14:creationId xmlns:p14="http://schemas.microsoft.com/office/powerpoint/2010/main" val="44878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is when both are set to one.</a:t>
            </a:r>
          </a:p>
        </p:txBody>
      </p:sp>
      <p:sp>
        <p:nvSpPr>
          <p:cNvPr id="4" name="Slide Number Placeholder 3"/>
          <p:cNvSpPr>
            <a:spLocks noGrp="1"/>
          </p:cNvSpPr>
          <p:nvPr>
            <p:ph type="sldNum" sz="quarter" idx="5"/>
          </p:nvPr>
        </p:nvSpPr>
        <p:spPr/>
        <p:txBody>
          <a:bodyPr/>
          <a:lstStyle/>
          <a:p>
            <a:fld id="{BC9CA3DE-F054-4279-AD1E-75CF0FCB9BEE}" type="slidenum">
              <a:rPr lang="en-US" smtClean="0"/>
              <a:pPr/>
              <a:t>12</a:t>
            </a:fld>
            <a:endParaRPr lang="en-US" dirty="0"/>
          </a:p>
        </p:txBody>
      </p:sp>
    </p:spTree>
    <p:extLst>
      <p:ext uri="{BB962C8B-B14F-4D97-AF65-F5344CB8AC3E}">
        <p14:creationId xmlns:p14="http://schemas.microsoft.com/office/powerpoint/2010/main" val="3171539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lines are drawn. The first line shows the probability of cases in which X1 is set to zero.  </a:t>
            </a:r>
          </a:p>
        </p:txBody>
      </p:sp>
      <p:sp>
        <p:nvSpPr>
          <p:cNvPr id="4" name="Slide Number Placeholder 3"/>
          <p:cNvSpPr>
            <a:spLocks noGrp="1"/>
          </p:cNvSpPr>
          <p:nvPr>
            <p:ph type="sldNum" sz="quarter" idx="5"/>
          </p:nvPr>
        </p:nvSpPr>
        <p:spPr/>
        <p:txBody>
          <a:bodyPr/>
          <a:lstStyle/>
          <a:p>
            <a:fld id="{BC9CA3DE-F054-4279-AD1E-75CF0FCB9BEE}" type="slidenum">
              <a:rPr lang="en-US" smtClean="0"/>
              <a:pPr/>
              <a:t>13</a:t>
            </a:fld>
            <a:endParaRPr lang="en-US" dirty="0"/>
          </a:p>
        </p:txBody>
      </p:sp>
    </p:spTree>
    <p:extLst>
      <p:ext uri="{BB962C8B-B14F-4D97-AF65-F5344CB8AC3E}">
        <p14:creationId xmlns:p14="http://schemas.microsoft.com/office/powerpoint/2010/main" val="8768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line shows the probability of cases in which X1 is set to one.  </a:t>
            </a:r>
          </a:p>
        </p:txBody>
      </p:sp>
      <p:sp>
        <p:nvSpPr>
          <p:cNvPr id="4" name="Slide Number Placeholder 3"/>
          <p:cNvSpPr>
            <a:spLocks noGrp="1"/>
          </p:cNvSpPr>
          <p:nvPr>
            <p:ph type="sldNum" sz="quarter" idx="5"/>
          </p:nvPr>
        </p:nvSpPr>
        <p:spPr/>
        <p:txBody>
          <a:bodyPr/>
          <a:lstStyle/>
          <a:p>
            <a:fld id="{BC9CA3DE-F054-4279-AD1E-75CF0FCB9BEE}" type="slidenum">
              <a:rPr lang="en-US" smtClean="0"/>
              <a:pPr/>
              <a:t>14</a:t>
            </a:fld>
            <a:endParaRPr lang="en-US" dirty="0"/>
          </a:p>
        </p:txBody>
      </p:sp>
    </p:spTree>
    <p:extLst>
      <p:ext uri="{BB962C8B-B14F-4D97-AF65-F5344CB8AC3E}">
        <p14:creationId xmlns:p14="http://schemas.microsoft.com/office/powerpoint/2010/main" val="59315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two lines are parallel, X1 adds the same amount to each combination of X2 and X3, so there are no interactions.</a:t>
            </a:r>
          </a:p>
        </p:txBody>
      </p:sp>
      <p:sp>
        <p:nvSpPr>
          <p:cNvPr id="4" name="Slide Number Placeholder 3"/>
          <p:cNvSpPr>
            <a:spLocks noGrp="1"/>
          </p:cNvSpPr>
          <p:nvPr>
            <p:ph type="sldNum" sz="quarter" idx="5"/>
          </p:nvPr>
        </p:nvSpPr>
        <p:spPr/>
        <p:txBody>
          <a:bodyPr/>
          <a:lstStyle/>
          <a:p>
            <a:fld id="{BC9CA3DE-F054-4279-AD1E-75CF0FCB9BEE}" type="slidenum">
              <a:rPr lang="en-US" smtClean="0"/>
              <a:pPr/>
              <a:t>15</a:t>
            </a:fld>
            <a:endParaRPr lang="en-US" dirty="0"/>
          </a:p>
        </p:txBody>
      </p:sp>
    </p:spTree>
    <p:extLst>
      <p:ext uri="{BB962C8B-B14F-4D97-AF65-F5344CB8AC3E}">
        <p14:creationId xmlns:p14="http://schemas.microsoft.com/office/powerpoint/2010/main" val="263882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deviation from parallel line indicate possible interactions.  Here X1 and X2 are potentially interacting.</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pPr/>
              <a:t>16</a:t>
            </a:fld>
            <a:endParaRPr lang="en-US" dirty="0"/>
          </a:p>
        </p:txBody>
      </p:sp>
    </p:spTree>
    <p:extLst>
      <p:ext uri="{BB962C8B-B14F-4D97-AF65-F5344CB8AC3E}">
        <p14:creationId xmlns:p14="http://schemas.microsoft.com/office/powerpoint/2010/main" val="997147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data does not support that variables are monotonely increase the Y variable.  Here we see that the combination X1 and X2 have higher Y value than the combination X1 and X3, despite the fact that X2 and X3 without X1 have a different order.  This is called a preferential order violation.  In these situations we use interaction terms to get it as close as possible to the order requirements.   </a:t>
            </a:r>
          </a:p>
        </p:txBody>
      </p:sp>
      <p:sp>
        <p:nvSpPr>
          <p:cNvPr id="4" name="Slide Number Placeholder 3"/>
          <p:cNvSpPr>
            <a:spLocks noGrp="1"/>
          </p:cNvSpPr>
          <p:nvPr>
            <p:ph type="sldNum" sz="quarter" idx="5"/>
          </p:nvPr>
        </p:nvSpPr>
        <p:spPr/>
        <p:txBody>
          <a:bodyPr/>
          <a:lstStyle/>
          <a:p>
            <a:fld id="{BC9CA3DE-F054-4279-AD1E-75CF0FCB9BEE}" type="slidenum">
              <a:rPr lang="en-US" smtClean="0"/>
              <a:pPr/>
              <a:t>17</a:t>
            </a:fld>
            <a:endParaRPr lang="en-US" dirty="0"/>
          </a:p>
        </p:txBody>
      </p:sp>
    </p:spTree>
    <p:extLst>
      <p:ext uri="{BB962C8B-B14F-4D97-AF65-F5344CB8AC3E}">
        <p14:creationId xmlns:p14="http://schemas.microsoft.com/office/powerpoint/2010/main" val="77768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examples of interaction plots.  In this example we see a funnel opening to the right where cardiovascular illness are present.  This suggests an interaction between education and cardiovascular illness.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dirty="0"/>
          </a:p>
        </p:txBody>
      </p:sp>
    </p:spTree>
    <p:extLst>
      <p:ext uri="{BB962C8B-B14F-4D97-AF65-F5344CB8AC3E}">
        <p14:creationId xmlns:p14="http://schemas.microsoft.com/office/powerpoint/2010/main" val="4086234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the right, you see linear relationship between levels of infection and cardiovascular illness.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dirty="0"/>
          </a:p>
        </p:txBody>
      </p:sp>
    </p:spTree>
    <p:extLst>
      <p:ext uri="{BB962C8B-B14F-4D97-AF65-F5344CB8AC3E}">
        <p14:creationId xmlns:p14="http://schemas.microsoft.com/office/powerpoint/2010/main" val="415946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Interaction plots are case based reasoning and not based on features.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dirty="0"/>
          </a:p>
        </p:txBody>
      </p:sp>
    </p:spTree>
    <p:extLst>
      <p:ext uri="{BB962C8B-B14F-4D97-AF65-F5344CB8AC3E}">
        <p14:creationId xmlns:p14="http://schemas.microsoft.com/office/powerpoint/2010/main" val="3175340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us look at real data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dirty="0"/>
          </a:p>
        </p:txBody>
      </p:sp>
    </p:spTree>
    <p:extLst>
      <p:ext uri="{BB962C8B-B14F-4D97-AF65-F5344CB8AC3E}">
        <p14:creationId xmlns:p14="http://schemas.microsoft.com/office/powerpoint/2010/main" val="171919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interaction plot shows different combination of comorbidities in the X axis.  The numbers are nominal and show different sets of comorbidities.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dirty="0"/>
          </a:p>
        </p:txBody>
      </p:sp>
    </p:spTree>
    <p:extLst>
      <p:ext uri="{BB962C8B-B14F-4D97-AF65-F5344CB8AC3E}">
        <p14:creationId xmlns:p14="http://schemas.microsoft.com/office/powerpoint/2010/main" val="2666776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the x-axis labeled 1 indicates presence of no comorbidities.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dirty="0"/>
          </a:p>
        </p:txBody>
      </p:sp>
    </p:spTree>
    <p:extLst>
      <p:ext uri="{BB962C8B-B14F-4D97-AF65-F5344CB8AC3E}">
        <p14:creationId xmlns:p14="http://schemas.microsoft.com/office/powerpoint/2010/main" val="2821661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the x-axis labeled 9 indicates presence of a specific set of comorbidities, for example diabetes, hypertension, and depression.  The plot does not tell us which comorbidities are in the set but we can also have this information outside of the plot.</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dirty="0"/>
          </a:p>
        </p:txBody>
      </p:sp>
    </p:spTree>
    <p:extLst>
      <p:ext uri="{BB962C8B-B14F-4D97-AF65-F5344CB8AC3E}">
        <p14:creationId xmlns:p14="http://schemas.microsoft.com/office/powerpoint/2010/main" val="1797477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Y axis shows the probability of death in 6 months.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dirty="0"/>
          </a:p>
        </p:txBody>
      </p:sp>
    </p:spTree>
    <p:extLst>
      <p:ext uri="{BB962C8B-B14F-4D97-AF65-F5344CB8AC3E}">
        <p14:creationId xmlns:p14="http://schemas.microsoft.com/office/powerpoint/2010/main" val="997289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lines are plotted.  First line is probability of death when stomach cancer is not present.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dirty="0"/>
          </a:p>
        </p:txBody>
      </p:sp>
    </p:spTree>
    <p:extLst>
      <p:ext uri="{BB962C8B-B14F-4D97-AF65-F5344CB8AC3E}">
        <p14:creationId xmlns:p14="http://schemas.microsoft.com/office/powerpoint/2010/main" val="1701186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line gives the probability of mortality when stomach cancer is present.  The difference between the two lines is only stomach cancer.  Comorbidities are shared between the two lines.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dirty="0"/>
          </a:p>
        </p:txBody>
      </p:sp>
    </p:spTree>
    <p:extLst>
      <p:ext uri="{BB962C8B-B14F-4D97-AF65-F5344CB8AC3E}">
        <p14:creationId xmlns:p14="http://schemas.microsoft.com/office/powerpoint/2010/main" val="2316827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difference between the two lines, is larger when no comorbidities are present.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dirty="0"/>
          </a:p>
        </p:txBody>
      </p:sp>
    </p:spTree>
    <p:extLst>
      <p:ext uri="{BB962C8B-B14F-4D97-AF65-F5344CB8AC3E}">
        <p14:creationId xmlns:p14="http://schemas.microsoft.com/office/powerpoint/2010/main" val="3246379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impact is very small to the right in strata 29, 30 and 31, where the patient may die from many other serious comorbidities, for example, presence of other cancers.  On the right we may have a ceiling effect as we have reached near maximum possible probabilities.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dirty="0"/>
          </a:p>
        </p:txBody>
      </p:sp>
    </p:spTree>
    <p:extLst>
      <p:ext uri="{BB962C8B-B14F-4D97-AF65-F5344CB8AC3E}">
        <p14:creationId xmlns:p14="http://schemas.microsoft.com/office/powerpoint/2010/main" val="48351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clear that the impact of stomach cancer depends on patient’s comorbidities.  Sometimes larger other times smaller.</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29</a:t>
            </a:fld>
            <a:endParaRPr lang="en-US" dirty="0"/>
          </a:p>
        </p:txBody>
      </p:sp>
    </p:spTree>
    <p:extLst>
      <p:ext uri="{BB962C8B-B14F-4D97-AF65-F5344CB8AC3E}">
        <p14:creationId xmlns:p14="http://schemas.microsoft.com/office/powerpoint/2010/main" val="386624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For simplicity, let us start with interaction plot for predicting Y from three independent variables.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dirty="0"/>
          </a:p>
        </p:txBody>
      </p:sp>
    </p:spTree>
    <p:extLst>
      <p:ext uri="{BB962C8B-B14F-4D97-AF65-F5344CB8AC3E}">
        <p14:creationId xmlns:p14="http://schemas.microsoft.com/office/powerpoint/2010/main" val="70864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set of comorbidities in cells 19 and 20, the drop in the probability also suggests an interaction effect.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30</a:t>
            </a:fld>
            <a:endParaRPr lang="en-US" dirty="0"/>
          </a:p>
        </p:txBody>
      </p:sp>
    </p:spTree>
    <p:extLst>
      <p:ext uri="{BB962C8B-B14F-4D97-AF65-F5344CB8AC3E}">
        <p14:creationId xmlns:p14="http://schemas.microsoft.com/office/powerpoint/2010/main" val="4044598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Interactions are added to the model so that we get two parallel lines.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31</a:t>
            </a:fld>
            <a:endParaRPr lang="en-US" dirty="0"/>
          </a:p>
        </p:txBody>
      </p:sp>
    </p:spTree>
    <p:extLst>
      <p:ext uri="{BB962C8B-B14F-4D97-AF65-F5344CB8AC3E}">
        <p14:creationId xmlns:p14="http://schemas.microsoft.com/office/powerpoint/2010/main" val="2948649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a 20% interaction adjustment to cells 19 and 20,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32</a:t>
            </a:fld>
            <a:endParaRPr lang="en-US" dirty="0"/>
          </a:p>
        </p:txBody>
      </p:sp>
    </p:spTree>
    <p:extLst>
      <p:ext uri="{BB962C8B-B14F-4D97-AF65-F5344CB8AC3E}">
        <p14:creationId xmlns:p14="http://schemas.microsoft.com/office/powerpoint/2010/main" val="4257800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a 10% adjustment for cell 26, makes the two lines more parallel, thus appropriate for estimation of main effects.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33</a:t>
            </a:fld>
            <a:endParaRPr lang="en-US" dirty="0"/>
          </a:p>
        </p:txBody>
      </p:sp>
    </p:spTree>
    <p:extLst>
      <p:ext uri="{BB962C8B-B14F-4D97-AF65-F5344CB8AC3E}">
        <p14:creationId xmlns:p14="http://schemas.microsoft.com/office/powerpoint/2010/main" val="1541571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Interaction Plots Tell You Where Interactions Exist &amp; How Large They May be.  </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34</a:t>
            </a:fld>
            <a:endParaRPr lang="en-US" dirty="0"/>
          </a:p>
        </p:txBody>
      </p:sp>
    </p:spTree>
    <p:extLst>
      <p:ext uri="{BB962C8B-B14F-4D97-AF65-F5344CB8AC3E}">
        <p14:creationId xmlns:p14="http://schemas.microsoft.com/office/powerpoint/2010/main" val="4032403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hope this presentation has helped you understand how to detect and adjust for interactions.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35</a:t>
            </a:fld>
            <a:endParaRPr lang="en-US" dirty="0"/>
          </a:p>
        </p:txBody>
      </p:sp>
    </p:spTree>
    <p:extLst>
      <p:ext uri="{BB962C8B-B14F-4D97-AF65-F5344CB8AC3E}">
        <p14:creationId xmlns:p14="http://schemas.microsoft.com/office/powerpoint/2010/main" val="366075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Data must be standardized prior to plotting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dirty="0"/>
          </a:p>
        </p:txBody>
      </p:sp>
    </p:spTree>
    <p:extLst>
      <p:ext uri="{BB962C8B-B14F-4D97-AF65-F5344CB8AC3E}">
        <p14:creationId xmlns:p14="http://schemas.microsoft.com/office/powerpoint/2010/main" val="347339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Data must be revised so that increases in X must not lead to decreases in Y.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dirty="0"/>
          </a:p>
        </p:txBody>
      </p:sp>
    </p:spTree>
    <p:extLst>
      <p:ext uri="{BB962C8B-B14F-4D97-AF65-F5344CB8AC3E}">
        <p14:creationId xmlns:p14="http://schemas.microsoft.com/office/powerpoint/2010/main" val="394718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There should be a monotone positive relation between </a:t>
            </a:r>
            <a:r>
              <a:rPr lang="en-US" sz="1200" kern="1200" dirty="0" err="1">
                <a:solidFill>
                  <a:schemeClr val="tx1"/>
                </a:solidFill>
                <a:latin typeface="+mn-lt"/>
                <a:ea typeface="+mn-ea"/>
                <a:cs typeface="+mn-cs"/>
              </a:rPr>
              <a:t>Xs</a:t>
            </a:r>
            <a:r>
              <a:rPr lang="en-US" sz="1200" kern="1200" dirty="0">
                <a:solidFill>
                  <a:schemeClr val="tx1"/>
                </a:solidFill>
                <a:latin typeface="+mn-lt"/>
                <a:ea typeface="+mn-ea"/>
                <a:cs typeface="+mn-cs"/>
              </a:rPr>
              <a:t> and Y</a:t>
            </a: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dirty="0"/>
          </a:p>
        </p:txBody>
      </p:sp>
    </p:spTree>
    <p:extLst>
      <p:ext uri="{BB962C8B-B14F-4D97-AF65-F5344CB8AC3E}">
        <p14:creationId xmlns:p14="http://schemas.microsoft.com/office/powerpoint/2010/main" val="308521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data are transformed so that the assumptions are met, on the Y axis we plot the probability of the case. </a:t>
            </a:r>
          </a:p>
        </p:txBody>
      </p:sp>
      <p:sp>
        <p:nvSpPr>
          <p:cNvPr id="4" name="Slide Number Placeholder 3"/>
          <p:cNvSpPr>
            <a:spLocks noGrp="1"/>
          </p:cNvSpPr>
          <p:nvPr>
            <p:ph type="sldNum" sz="quarter" idx="5"/>
          </p:nvPr>
        </p:nvSpPr>
        <p:spPr/>
        <p:txBody>
          <a:bodyPr/>
          <a:lstStyle/>
          <a:p>
            <a:fld id="{BC9CA3DE-F054-4279-AD1E-75CF0FCB9BEE}" type="slidenum">
              <a:rPr lang="en-US" smtClean="0"/>
              <a:pPr/>
              <a:t>7</a:t>
            </a:fld>
            <a:endParaRPr lang="en-US" dirty="0"/>
          </a:p>
        </p:txBody>
      </p:sp>
    </p:spTree>
    <p:extLst>
      <p:ext uri="{BB962C8B-B14F-4D97-AF65-F5344CB8AC3E}">
        <p14:creationId xmlns:p14="http://schemas.microsoft.com/office/powerpoint/2010/main" val="258299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X axis we list the combinations of the variables in the order of their corresponding Y value.  </a:t>
            </a:r>
          </a:p>
        </p:txBody>
      </p:sp>
      <p:sp>
        <p:nvSpPr>
          <p:cNvPr id="4" name="Slide Number Placeholder 3"/>
          <p:cNvSpPr>
            <a:spLocks noGrp="1"/>
          </p:cNvSpPr>
          <p:nvPr>
            <p:ph type="sldNum" sz="quarter" idx="5"/>
          </p:nvPr>
        </p:nvSpPr>
        <p:spPr/>
        <p:txBody>
          <a:bodyPr/>
          <a:lstStyle/>
          <a:p>
            <a:fld id="{BC9CA3DE-F054-4279-AD1E-75CF0FCB9BEE}" type="slidenum">
              <a:rPr lang="en-US" smtClean="0"/>
              <a:pPr/>
              <a:t>8</a:t>
            </a:fld>
            <a:endParaRPr lang="en-US" dirty="0"/>
          </a:p>
        </p:txBody>
      </p:sp>
    </p:spTree>
    <p:extLst>
      <p:ext uri="{BB962C8B-B14F-4D97-AF65-F5344CB8AC3E}">
        <p14:creationId xmlns:p14="http://schemas.microsoft.com/office/powerpoint/2010/main" val="348905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value on the X axis is when neither X2 or X3 are present.</a:t>
            </a:r>
          </a:p>
        </p:txBody>
      </p:sp>
      <p:sp>
        <p:nvSpPr>
          <p:cNvPr id="4" name="Slide Number Placeholder 3"/>
          <p:cNvSpPr>
            <a:spLocks noGrp="1"/>
          </p:cNvSpPr>
          <p:nvPr>
            <p:ph type="sldNum" sz="quarter" idx="5"/>
          </p:nvPr>
        </p:nvSpPr>
        <p:spPr/>
        <p:txBody>
          <a:bodyPr/>
          <a:lstStyle/>
          <a:p>
            <a:fld id="{BC9CA3DE-F054-4279-AD1E-75CF0FCB9BEE}" type="slidenum">
              <a:rPr lang="en-US" smtClean="0"/>
              <a:pPr/>
              <a:t>9</a:t>
            </a:fld>
            <a:endParaRPr lang="en-US" dirty="0"/>
          </a:p>
        </p:txBody>
      </p:sp>
    </p:spTree>
    <p:extLst>
      <p:ext uri="{BB962C8B-B14F-4D97-AF65-F5344CB8AC3E}">
        <p14:creationId xmlns:p14="http://schemas.microsoft.com/office/powerpoint/2010/main" val="1417400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dirty="0"/>
              <a:t>Drag picture to placeholder or click icon to add</a:t>
            </a:r>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add chart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Interaction Plots</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49606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9191DB7-4015-4749-BF9A-B7360169972F}"/>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FE5ABC33-BBED-4F3E-BE74-9F3AFE60A325}"/>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46D64A64-6228-48EE-A480-C3B51F02A9F4}"/>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4B68D6E7-682C-454A-8DAB-CE6171FBB8AD}"/>
                  </a:ext>
                </a:extLst>
              </p:cNvPr>
              <p:cNvGraphicFramePr>
                <a:graphicFrameLocks/>
              </p:cNvGraphicFramePr>
              <p:nvPr>
                <p:extLst>
                  <p:ext uri="{D42A27DB-BD31-4B8C-83A1-F6EECF244321}">
                    <p14:modId xmlns:p14="http://schemas.microsoft.com/office/powerpoint/2010/main" val="2060657354"/>
                  </p:ext>
                </p:extLst>
              </p:nvPr>
            </p:nvGraphicFramePr>
            <p:xfrm>
              <a:off x="1610436" y="1187355"/>
              <a:ext cx="8925636" cy="4790363"/>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5" name="Chart 14">
              <a:extLst>
                <a:ext uri="{FF2B5EF4-FFF2-40B4-BE49-F238E27FC236}">
                  <a16:creationId xmlns:a16="http://schemas.microsoft.com/office/drawing/2014/main" id="{A9A7AFD9-F1D4-4F29-992B-8BF56640C1E9}"/>
                </a:ext>
              </a:extLst>
            </p:cNvPr>
            <p:cNvGraphicFramePr>
              <a:graphicFrameLocks/>
            </p:cNvGraphicFramePr>
            <p:nvPr>
              <p:extLst>
                <p:ext uri="{D42A27DB-BD31-4B8C-83A1-F6EECF244321}">
                  <p14:modId xmlns:p14="http://schemas.microsoft.com/office/powerpoint/2010/main" val="2561349075"/>
                </p:ext>
              </p:extLst>
            </p:nvPr>
          </p:nvGraphicFramePr>
          <p:xfrm>
            <a:off x="1610436" y="1187355"/>
            <a:ext cx="8925636" cy="4790363"/>
          </p:xfrm>
          <a:graphic>
            <a:graphicData uri="http://schemas.openxmlformats.org/drawingml/2006/chart">
              <c:chart xmlns:c="http://schemas.openxmlformats.org/drawingml/2006/chart" xmlns:r="http://schemas.openxmlformats.org/officeDocument/2006/relationships" r:id="rId4"/>
            </a:graphicData>
          </a:graphic>
        </p:graphicFrame>
        <p:sp>
          <p:nvSpPr>
            <p:cNvPr id="3" name="Arrow: Down 2">
              <a:extLst>
                <a:ext uri="{FF2B5EF4-FFF2-40B4-BE49-F238E27FC236}">
                  <a16:creationId xmlns:a16="http://schemas.microsoft.com/office/drawing/2014/main" id="{CD183326-D427-433E-BF7E-0BC0F87AF690}"/>
                </a:ext>
              </a:extLst>
            </p:cNvPr>
            <p:cNvSpPr/>
            <p:nvPr/>
          </p:nvSpPr>
          <p:spPr>
            <a:xfrm>
              <a:off x="4415055" y="3582536"/>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D9C5BE45-715F-47BE-B5FE-7A4144A52EDD}"/>
                </a:ext>
              </a:extLst>
            </p:cNvPr>
            <p:cNvSpPr txBox="1">
              <a:spLocks/>
            </p:cNvSpPr>
            <p:nvPr/>
          </p:nvSpPr>
          <p:spPr>
            <a:xfrm>
              <a:off x="427630" y="307073"/>
              <a:ext cx="9652000" cy="533400"/>
            </a:xfrm>
            <a:prstGeom prst="rect">
              <a:avLst/>
            </a:prstGeom>
            <a:noFill/>
          </p:spPr>
          <p:txBody>
            <a:bodyPr vert="horz" lIns="91440" tIns="45720" rIns="91440" bIns="45720" rtlCol="0" anchor="ctr">
              <a:noAutofit/>
            </a:bodyPr>
            <a:lstStyle>
              <a:lvl1pPr algn="l" rtl="0" eaLnBrk="1" fontAlgn="base" hangingPunct="1">
                <a:spcBef>
                  <a:spcPct val="0"/>
                </a:spcBef>
                <a:spcAft>
                  <a:spcPct val="0"/>
                </a:spcAft>
                <a:defRPr sz="2000" b="0" cap="all" spc="150" baseline="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a:lstStyle>
            <a:p>
              <a:r>
                <a:rPr lang="en-US" sz="4800" b="1" kern="0" dirty="0">
                  <a:solidFill>
                    <a:schemeClr val="tx1">
                      <a:lumMod val="75000"/>
                    </a:schemeClr>
                  </a:solidFill>
                </a:rPr>
                <a:t>Interaction Plots</a:t>
              </a:r>
            </a:p>
          </p:txBody>
        </p:sp>
      </p:grpSp>
      <p:sp>
        <p:nvSpPr>
          <p:cNvPr id="11" name="Rectangle 10">
            <a:extLst>
              <a:ext uri="{FF2B5EF4-FFF2-40B4-BE49-F238E27FC236}">
                <a16:creationId xmlns:a16="http://schemas.microsoft.com/office/drawing/2014/main" id="{47FB3D14-7037-4C0E-A596-6B9DD591D133}"/>
              </a:ext>
            </a:extLst>
          </p:cNvPr>
          <p:cNvSpPr/>
          <p:nvPr/>
        </p:nvSpPr>
        <p:spPr>
          <a:xfrm>
            <a:off x="6728346" y="4701653"/>
            <a:ext cx="3351284" cy="525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CC835D-7900-4064-A2A5-3527E10A2516}"/>
              </a:ext>
            </a:extLst>
          </p:cNvPr>
          <p:cNvSpPr/>
          <p:nvPr/>
        </p:nvSpPr>
        <p:spPr>
          <a:xfrm>
            <a:off x="4478736" y="5048535"/>
            <a:ext cx="3351284" cy="822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55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B7BA10-28A6-4B58-BEDD-CA96E4DF728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252F1F26-8EAC-4144-A1D9-95EBDC72391A}"/>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BC82C2AA-624E-423D-B6D8-3AA53ACD5325}"/>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03DB380D-818B-4665-8F5B-50643456639E}"/>
                  </a:ext>
                </a:extLst>
              </p:cNvPr>
              <p:cNvGraphicFramePr>
                <a:graphicFrameLocks/>
              </p:cNvGraphicFramePr>
              <p:nvPr>
                <p:extLst>
                  <p:ext uri="{D42A27DB-BD31-4B8C-83A1-F6EECF244321}">
                    <p14:modId xmlns:p14="http://schemas.microsoft.com/office/powerpoint/2010/main" val="2060657354"/>
                  </p:ext>
                </p:extLst>
              </p:nvPr>
            </p:nvGraphicFramePr>
            <p:xfrm>
              <a:off x="1610436" y="1187355"/>
              <a:ext cx="8925636" cy="4790363"/>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5" name="Chart 14">
              <a:extLst>
                <a:ext uri="{FF2B5EF4-FFF2-40B4-BE49-F238E27FC236}">
                  <a16:creationId xmlns:a16="http://schemas.microsoft.com/office/drawing/2014/main" id="{A9A7AFD9-F1D4-4F29-992B-8BF56640C1E9}"/>
                </a:ext>
              </a:extLst>
            </p:cNvPr>
            <p:cNvGraphicFramePr>
              <a:graphicFrameLocks/>
            </p:cNvGraphicFramePr>
            <p:nvPr>
              <p:extLst>
                <p:ext uri="{D42A27DB-BD31-4B8C-83A1-F6EECF244321}">
                  <p14:modId xmlns:p14="http://schemas.microsoft.com/office/powerpoint/2010/main" val="856284513"/>
                </p:ext>
              </p:extLst>
            </p:nvPr>
          </p:nvGraphicFramePr>
          <p:xfrm>
            <a:off x="1610436" y="1187355"/>
            <a:ext cx="8925636" cy="4790363"/>
          </p:xfrm>
          <a:graphic>
            <a:graphicData uri="http://schemas.openxmlformats.org/drawingml/2006/chart">
              <c:chart xmlns:c="http://schemas.openxmlformats.org/drawingml/2006/chart" xmlns:r="http://schemas.openxmlformats.org/officeDocument/2006/relationships" r:id="rId4"/>
            </a:graphicData>
          </a:graphic>
        </p:graphicFrame>
        <p:sp>
          <p:nvSpPr>
            <p:cNvPr id="3" name="Arrow: Down 2">
              <a:extLst>
                <a:ext uri="{FF2B5EF4-FFF2-40B4-BE49-F238E27FC236}">
                  <a16:creationId xmlns:a16="http://schemas.microsoft.com/office/drawing/2014/main" id="{CD183326-D427-433E-BF7E-0BC0F87AF690}"/>
                </a:ext>
              </a:extLst>
            </p:cNvPr>
            <p:cNvSpPr/>
            <p:nvPr/>
          </p:nvSpPr>
          <p:spPr>
            <a:xfrm>
              <a:off x="6434927" y="3582536"/>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EAE4C6E-358D-4976-8F32-7444C81C3EFF}"/>
                </a:ext>
              </a:extLst>
            </p:cNvPr>
            <p:cNvSpPr txBox="1">
              <a:spLocks/>
            </p:cNvSpPr>
            <p:nvPr/>
          </p:nvSpPr>
          <p:spPr>
            <a:xfrm>
              <a:off x="427630" y="307073"/>
              <a:ext cx="9652000" cy="533400"/>
            </a:xfrm>
            <a:prstGeom prst="rect">
              <a:avLst/>
            </a:prstGeom>
            <a:noFill/>
          </p:spPr>
          <p:txBody>
            <a:bodyPr vert="horz" lIns="91440" tIns="45720" rIns="91440" bIns="45720" rtlCol="0" anchor="ctr">
              <a:noAutofit/>
            </a:bodyPr>
            <a:lstStyle>
              <a:lvl1pPr algn="l" rtl="0" eaLnBrk="1" fontAlgn="base" hangingPunct="1">
                <a:spcBef>
                  <a:spcPct val="0"/>
                </a:spcBef>
                <a:spcAft>
                  <a:spcPct val="0"/>
                </a:spcAft>
                <a:defRPr sz="2000" b="0" cap="all" spc="150" baseline="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a:lstStyle>
            <a:p>
              <a:r>
                <a:rPr lang="en-US" sz="4800" b="1" kern="0" dirty="0">
                  <a:solidFill>
                    <a:schemeClr val="tx1">
                      <a:lumMod val="75000"/>
                    </a:schemeClr>
                  </a:solidFill>
                </a:rPr>
                <a:t>Interaction Plots</a:t>
              </a:r>
            </a:p>
          </p:txBody>
        </p:sp>
      </p:grpSp>
      <p:sp>
        <p:nvSpPr>
          <p:cNvPr id="12" name="Rectangle 11">
            <a:extLst>
              <a:ext uri="{FF2B5EF4-FFF2-40B4-BE49-F238E27FC236}">
                <a16:creationId xmlns:a16="http://schemas.microsoft.com/office/drawing/2014/main" id="{926D290F-AEBB-4B90-861F-4DE1EDBD18D4}"/>
              </a:ext>
            </a:extLst>
          </p:cNvPr>
          <p:cNvSpPr/>
          <p:nvPr/>
        </p:nvSpPr>
        <p:spPr>
          <a:xfrm>
            <a:off x="8338782" y="4701653"/>
            <a:ext cx="1740848" cy="525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9A3BDD-F2CE-4431-B2B0-769F7513B71D}"/>
              </a:ext>
            </a:extLst>
          </p:cNvPr>
          <p:cNvSpPr/>
          <p:nvPr/>
        </p:nvSpPr>
        <p:spPr>
          <a:xfrm>
            <a:off x="8338782" y="4701653"/>
            <a:ext cx="1740848" cy="525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6D595A-0369-4DB9-805B-25517E2B6C37}"/>
              </a:ext>
            </a:extLst>
          </p:cNvPr>
          <p:cNvSpPr/>
          <p:nvPr/>
        </p:nvSpPr>
        <p:spPr>
          <a:xfrm>
            <a:off x="4765339" y="5048535"/>
            <a:ext cx="3351284" cy="876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00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B3D3E33-0923-4B27-A0A0-621AC100ECA4}"/>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FCA7AE90-7493-4D84-B277-BAC69C1895DF}"/>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6EA4E154-A3E7-4A00-AD5B-3AB9AE9A555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8BC7AEC0-2D74-49C3-9FB6-2EF2D76F04C6}"/>
                  </a:ext>
                </a:extLst>
              </p:cNvPr>
              <p:cNvGraphicFramePr>
                <a:graphicFrameLocks/>
              </p:cNvGraphicFramePr>
              <p:nvPr>
                <p:extLst>
                  <p:ext uri="{D42A27DB-BD31-4B8C-83A1-F6EECF244321}">
                    <p14:modId xmlns:p14="http://schemas.microsoft.com/office/powerpoint/2010/main" val="2060657354"/>
                  </p:ext>
                </p:extLst>
              </p:nvPr>
            </p:nvGraphicFramePr>
            <p:xfrm>
              <a:off x="1610436" y="1187355"/>
              <a:ext cx="8925636" cy="4790363"/>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5" name="Chart 14">
              <a:extLst>
                <a:ext uri="{FF2B5EF4-FFF2-40B4-BE49-F238E27FC236}">
                  <a16:creationId xmlns:a16="http://schemas.microsoft.com/office/drawing/2014/main" id="{A9A7AFD9-F1D4-4F29-992B-8BF56640C1E9}"/>
                </a:ext>
              </a:extLst>
            </p:cNvPr>
            <p:cNvGraphicFramePr>
              <a:graphicFrameLocks/>
            </p:cNvGraphicFramePr>
            <p:nvPr>
              <p:extLst>
                <p:ext uri="{D42A27DB-BD31-4B8C-83A1-F6EECF244321}">
                  <p14:modId xmlns:p14="http://schemas.microsoft.com/office/powerpoint/2010/main" val="708176642"/>
                </p:ext>
              </p:extLst>
            </p:nvPr>
          </p:nvGraphicFramePr>
          <p:xfrm>
            <a:off x="1610436" y="1187355"/>
            <a:ext cx="8925636" cy="4790363"/>
          </p:xfrm>
          <a:graphic>
            <a:graphicData uri="http://schemas.openxmlformats.org/drawingml/2006/chart">
              <c:chart xmlns:c="http://schemas.openxmlformats.org/drawingml/2006/chart" xmlns:r="http://schemas.openxmlformats.org/officeDocument/2006/relationships" r:id="rId4"/>
            </a:graphicData>
          </a:graphic>
        </p:graphicFrame>
        <p:sp>
          <p:nvSpPr>
            <p:cNvPr id="3" name="Arrow: Down 2">
              <a:extLst>
                <a:ext uri="{FF2B5EF4-FFF2-40B4-BE49-F238E27FC236}">
                  <a16:creationId xmlns:a16="http://schemas.microsoft.com/office/drawing/2014/main" id="{CD183326-D427-433E-BF7E-0BC0F87AF690}"/>
                </a:ext>
              </a:extLst>
            </p:cNvPr>
            <p:cNvSpPr/>
            <p:nvPr/>
          </p:nvSpPr>
          <p:spPr>
            <a:xfrm>
              <a:off x="8727753" y="3582536"/>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0CD59C75-7AAB-4723-B883-88A06D576A31}"/>
                </a:ext>
              </a:extLst>
            </p:cNvPr>
            <p:cNvSpPr txBox="1">
              <a:spLocks/>
            </p:cNvSpPr>
            <p:nvPr/>
          </p:nvSpPr>
          <p:spPr>
            <a:xfrm>
              <a:off x="427630" y="307073"/>
              <a:ext cx="9652000" cy="533400"/>
            </a:xfrm>
            <a:prstGeom prst="rect">
              <a:avLst/>
            </a:prstGeom>
            <a:noFill/>
          </p:spPr>
          <p:txBody>
            <a:bodyPr vert="horz" lIns="91440" tIns="45720" rIns="91440" bIns="45720" rtlCol="0" anchor="ctr">
              <a:noAutofit/>
            </a:bodyPr>
            <a:lstStyle>
              <a:lvl1pPr algn="l" rtl="0" eaLnBrk="1" fontAlgn="base" hangingPunct="1">
                <a:spcBef>
                  <a:spcPct val="0"/>
                </a:spcBef>
                <a:spcAft>
                  <a:spcPct val="0"/>
                </a:spcAft>
                <a:defRPr sz="2000" b="0" cap="all" spc="150" baseline="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a:lstStyle>
            <a:p>
              <a:r>
                <a:rPr lang="en-US" sz="4800" b="1" kern="0" dirty="0">
                  <a:solidFill>
                    <a:schemeClr val="tx1">
                      <a:lumMod val="75000"/>
                    </a:schemeClr>
                  </a:solidFill>
                </a:rPr>
                <a:t>Interaction Plots</a:t>
              </a:r>
            </a:p>
          </p:txBody>
        </p:sp>
      </p:grpSp>
      <p:sp>
        <p:nvSpPr>
          <p:cNvPr id="12" name="Rectangle 11">
            <a:extLst>
              <a:ext uri="{FF2B5EF4-FFF2-40B4-BE49-F238E27FC236}">
                <a16:creationId xmlns:a16="http://schemas.microsoft.com/office/drawing/2014/main" id="{B428FDC2-DD20-4A82-BD99-E6860BE81126}"/>
              </a:ext>
            </a:extLst>
          </p:cNvPr>
          <p:cNvSpPr/>
          <p:nvPr/>
        </p:nvSpPr>
        <p:spPr>
          <a:xfrm>
            <a:off x="4217158" y="5486400"/>
            <a:ext cx="3466532" cy="491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5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9CE26805-9E1D-42D8-B299-DD8314CF1AC5}"/>
              </a:ext>
            </a:extLst>
          </p:cNvPr>
          <p:cNvGraphicFramePr>
            <a:graphicFrameLocks noGrp="1"/>
          </p:cNvGraphicFramePr>
          <p:nvPr>
            <p:ph type="chart" sz="quarter" idx="10"/>
            <p:extLst>
              <p:ext uri="{D42A27DB-BD31-4B8C-83A1-F6EECF244321}">
                <p14:modId xmlns:p14="http://schemas.microsoft.com/office/powerpoint/2010/main" val="1077865633"/>
              </p:ext>
            </p:extLst>
          </p:nvPr>
        </p:nvGraphicFramePr>
        <p:xfrm>
          <a:off x="812800" y="533400"/>
          <a:ext cx="103632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21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9CE26805-9E1D-42D8-B299-DD8314CF1AC5}"/>
              </a:ext>
            </a:extLst>
          </p:cNvPr>
          <p:cNvGraphicFramePr>
            <a:graphicFrameLocks noGrp="1"/>
          </p:cNvGraphicFramePr>
          <p:nvPr>
            <p:ph type="chart" sz="quarter" idx="10"/>
            <p:extLst>
              <p:ext uri="{D42A27DB-BD31-4B8C-83A1-F6EECF244321}">
                <p14:modId xmlns:p14="http://schemas.microsoft.com/office/powerpoint/2010/main" val="48192543"/>
              </p:ext>
            </p:extLst>
          </p:nvPr>
        </p:nvGraphicFramePr>
        <p:xfrm>
          <a:off x="812800" y="533400"/>
          <a:ext cx="103632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455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9CE26805-9E1D-42D8-B299-DD8314CF1AC5}"/>
              </a:ext>
            </a:extLst>
          </p:cNvPr>
          <p:cNvGraphicFramePr>
            <a:graphicFrameLocks noGrp="1"/>
          </p:cNvGraphicFramePr>
          <p:nvPr>
            <p:ph type="chart" sz="quarter" idx="10"/>
          </p:nvPr>
        </p:nvGraphicFramePr>
        <p:xfrm>
          <a:off x="812800" y="533400"/>
          <a:ext cx="103632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53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4">
            <a:extLst>
              <a:ext uri="{FF2B5EF4-FFF2-40B4-BE49-F238E27FC236}">
                <a16:creationId xmlns:a16="http://schemas.microsoft.com/office/drawing/2014/main" id="{9CE26805-9E1D-42D8-B299-DD8314CF1AC5}"/>
              </a:ext>
            </a:extLst>
          </p:cNvPr>
          <p:cNvGraphicFramePr>
            <a:graphicFrameLocks noGrp="1"/>
          </p:cNvGraphicFramePr>
          <p:nvPr>
            <p:ph type="chart" sz="quarter" idx="10"/>
            <p:extLst>
              <p:ext uri="{D42A27DB-BD31-4B8C-83A1-F6EECF244321}">
                <p14:modId xmlns:p14="http://schemas.microsoft.com/office/powerpoint/2010/main" val="2697836579"/>
              </p:ext>
            </p:extLst>
          </p:nvPr>
        </p:nvGraphicFramePr>
        <p:xfrm>
          <a:off x="812800" y="533400"/>
          <a:ext cx="103632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877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4">
            <a:extLst>
              <a:ext uri="{FF2B5EF4-FFF2-40B4-BE49-F238E27FC236}">
                <a16:creationId xmlns:a16="http://schemas.microsoft.com/office/drawing/2014/main" id="{9CE26805-9E1D-42D8-B299-DD8314CF1AC5}"/>
              </a:ext>
            </a:extLst>
          </p:cNvPr>
          <p:cNvGraphicFramePr>
            <a:graphicFrameLocks noGrp="1"/>
          </p:cNvGraphicFramePr>
          <p:nvPr>
            <p:ph type="chart" sz="quarter" idx="10"/>
            <p:extLst>
              <p:ext uri="{D42A27DB-BD31-4B8C-83A1-F6EECF244321}">
                <p14:modId xmlns:p14="http://schemas.microsoft.com/office/powerpoint/2010/main" val="1708485653"/>
              </p:ext>
            </p:extLst>
          </p:nvPr>
        </p:nvGraphicFramePr>
        <p:xfrm>
          <a:off x="812800" y="533400"/>
          <a:ext cx="103632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526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247650"/>
            <a:ext cx="6494022" cy="1200329"/>
          </a:xfrm>
          <a:prstGeom prst="rect">
            <a:avLst/>
          </a:prstGeom>
        </p:spPr>
        <p:txBody>
          <a:bodyPr wrap="none">
            <a:spAutoFit/>
          </a:bodyPr>
          <a:lstStyle/>
          <a:p>
            <a:r>
              <a:rPr lang="en-US" sz="7200" b="1" dirty="0"/>
              <a:t>Interaction Plots</a:t>
            </a:r>
          </a:p>
        </p:txBody>
      </p:sp>
      <p:pic>
        <p:nvPicPr>
          <p:cNvPr id="3" name="Picture 2">
            <a:extLst>
              <a:ext uri="{FF2B5EF4-FFF2-40B4-BE49-F238E27FC236}">
                <a16:creationId xmlns:a16="http://schemas.microsoft.com/office/drawing/2014/main" id="{676C3CB2-D711-42D5-8B5A-082B363431AA}"/>
              </a:ext>
            </a:extLst>
          </p:cNvPr>
          <p:cNvPicPr>
            <a:picLocks noChangeAspect="1"/>
          </p:cNvPicPr>
          <p:nvPr/>
        </p:nvPicPr>
        <p:blipFill rotWithShape="1">
          <a:blip r:embed="rId3"/>
          <a:srcRect l="38172" t="48159" r="11567" b="17361"/>
          <a:stretch/>
        </p:blipFill>
        <p:spPr>
          <a:xfrm>
            <a:off x="1064526" y="1917695"/>
            <a:ext cx="9717206" cy="3749680"/>
          </a:xfrm>
          <a:prstGeom prst="rect">
            <a:avLst/>
          </a:prstGeom>
        </p:spPr>
      </p:pic>
      <p:sp>
        <p:nvSpPr>
          <p:cNvPr id="4" name="Rectangle 3">
            <a:extLst>
              <a:ext uri="{FF2B5EF4-FFF2-40B4-BE49-F238E27FC236}">
                <a16:creationId xmlns:a16="http://schemas.microsoft.com/office/drawing/2014/main" id="{2B4F75AE-5688-4428-B2C4-D2C47E1B524E}"/>
              </a:ext>
            </a:extLst>
          </p:cNvPr>
          <p:cNvSpPr/>
          <p:nvPr/>
        </p:nvSpPr>
        <p:spPr>
          <a:xfrm>
            <a:off x="1883391" y="5667375"/>
            <a:ext cx="320722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Levels of Cardiovascular Illness</a:t>
            </a:r>
          </a:p>
        </p:txBody>
      </p:sp>
      <p:sp>
        <p:nvSpPr>
          <p:cNvPr id="26" name="Rectangle 25">
            <a:extLst>
              <a:ext uri="{FF2B5EF4-FFF2-40B4-BE49-F238E27FC236}">
                <a16:creationId xmlns:a16="http://schemas.microsoft.com/office/drawing/2014/main" id="{E39B6B3C-34AF-4F49-96EC-E0825D3336DE}"/>
              </a:ext>
            </a:extLst>
          </p:cNvPr>
          <p:cNvSpPr/>
          <p:nvPr/>
        </p:nvSpPr>
        <p:spPr>
          <a:xfrm rot="16200000">
            <a:off x="4305871" y="3185756"/>
            <a:ext cx="3207224" cy="846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6-Month Mortality</a:t>
            </a:r>
          </a:p>
        </p:txBody>
      </p:sp>
      <p:sp>
        <p:nvSpPr>
          <p:cNvPr id="27" name="Rectangle 26">
            <a:extLst>
              <a:ext uri="{FF2B5EF4-FFF2-40B4-BE49-F238E27FC236}">
                <a16:creationId xmlns:a16="http://schemas.microsoft.com/office/drawing/2014/main" id="{C4F11E15-7B71-4D38-8801-709CC07963A6}"/>
              </a:ext>
            </a:extLst>
          </p:cNvPr>
          <p:cNvSpPr/>
          <p:nvPr/>
        </p:nvSpPr>
        <p:spPr>
          <a:xfrm rot="16200000">
            <a:off x="-905313" y="3215326"/>
            <a:ext cx="3207224" cy="846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6-Month Survival</a:t>
            </a:r>
          </a:p>
        </p:txBody>
      </p:sp>
      <p:sp>
        <p:nvSpPr>
          <p:cNvPr id="31" name="Rectangle 30">
            <a:extLst>
              <a:ext uri="{FF2B5EF4-FFF2-40B4-BE49-F238E27FC236}">
                <a16:creationId xmlns:a16="http://schemas.microsoft.com/office/drawing/2014/main" id="{57D7CEB6-BFDE-4BCA-B3D2-BD2836789367}"/>
              </a:ext>
            </a:extLst>
          </p:cNvPr>
          <p:cNvSpPr/>
          <p:nvPr/>
        </p:nvSpPr>
        <p:spPr>
          <a:xfrm>
            <a:off x="6044582" y="1632619"/>
            <a:ext cx="4068408" cy="457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Low+ </a:t>
            </a:r>
            <a:r>
              <a:rPr lang="en-US" b="1" dirty="0">
                <a:solidFill>
                  <a:schemeClr val="accent2">
                    <a:lumMod val="60000"/>
                    <a:lumOff val="40000"/>
                  </a:schemeClr>
                </a:solidFill>
              </a:rPr>
              <a:t>Med</a:t>
            </a:r>
            <a:r>
              <a:rPr lang="en-US" b="1" dirty="0">
                <a:solidFill>
                  <a:schemeClr val="tx2"/>
                </a:solidFill>
              </a:rPr>
              <a:t>+ </a:t>
            </a:r>
            <a:r>
              <a:rPr lang="en-US" b="1" dirty="0">
                <a:solidFill>
                  <a:srgbClr val="00B050"/>
                </a:solidFill>
              </a:rPr>
              <a:t>High </a:t>
            </a:r>
            <a:r>
              <a:rPr lang="en-US" b="1" dirty="0">
                <a:solidFill>
                  <a:schemeClr val="tx2"/>
                </a:solidFill>
              </a:rPr>
              <a:t>Levels of Infection</a:t>
            </a:r>
          </a:p>
        </p:txBody>
      </p:sp>
      <p:sp>
        <p:nvSpPr>
          <p:cNvPr id="32" name="Rectangle 31">
            <a:extLst>
              <a:ext uri="{FF2B5EF4-FFF2-40B4-BE49-F238E27FC236}">
                <a16:creationId xmlns:a16="http://schemas.microsoft.com/office/drawing/2014/main" id="{BA105D65-04AA-4DF6-BD04-7AFB8B56AB93}"/>
              </a:ext>
            </a:extLst>
          </p:cNvPr>
          <p:cNvSpPr/>
          <p:nvPr/>
        </p:nvSpPr>
        <p:spPr>
          <a:xfrm>
            <a:off x="6812519" y="5669647"/>
            <a:ext cx="320722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Levels of Cardiovascular Illness</a:t>
            </a:r>
          </a:p>
        </p:txBody>
      </p:sp>
      <p:sp>
        <p:nvSpPr>
          <p:cNvPr id="33" name="Rectangle 32">
            <a:extLst>
              <a:ext uri="{FF2B5EF4-FFF2-40B4-BE49-F238E27FC236}">
                <a16:creationId xmlns:a16="http://schemas.microsoft.com/office/drawing/2014/main" id="{C705F2A6-8763-4AC8-A4DA-2183E9DAFC1E}"/>
              </a:ext>
            </a:extLst>
          </p:cNvPr>
          <p:cNvSpPr/>
          <p:nvPr/>
        </p:nvSpPr>
        <p:spPr>
          <a:xfrm>
            <a:off x="901635" y="1621243"/>
            <a:ext cx="4068408" cy="457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Low+ </a:t>
            </a:r>
            <a:r>
              <a:rPr lang="en-US" b="1" dirty="0">
                <a:solidFill>
                  <a:schemeClr val="accent2">
                    <a:lumMod val="60000"/>
                    <a:lumOff val="40000"/>
                  </a:schemeClr>
                </a:solidFill>
              </a:rPr>
              <a:t>High</a:t>
            </a:r>
            <a:r>
              <a:rPr lang="en-US" b="1" dirty="0">
                <a:solidFill>
                  <a:schemeClr val="tx2"/>
                </a:solidFill>
              </a:rPr>
              <a:t> years of Education</a:t>
            </a:r>
          </a:p>
        </p:txBody>
      </p:sp>
      <p:sp>
        <p:nvSpPr>
          <p:cNvPr id="2" name="Rectangle 1">
            <a:extLst>
              <a:ext uri="{FF2B5EF4-FFF2-40B4-BE49-F238E27FC236}">
                <a16:creationId xmlns:a16="http://schemas.microsoft.com/office/drawing/2014/main" id="{D7B70270-B9EE-4162-BC80-71A2FBF91371}"/>
              </a:ext>
            </a:extLst>
          </p:cNvPr>
          <p:cNvSpPr/>
          <p:nvPr/>
        </p:nvSpPr>
        <p:spPr>
          <a:xfrm>
            <a:off x="5718412" y="1447979"/>
            <a:ext cx="5704764" cy="4816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024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247650"/>
            <a:ext cx="6494022" cy="1200329"/>
          </a:xfrm>
          <a:prstGeom prst="rect">
            <a:avLst/>
          </a:prstGeom>
        </p:spPr>
        <p:txBody>
          <a:bodyPr wrap="none">
            <a:spAutoFit/>
          </a:bodyPr>
          <a:lstStyle/>
          <a:p>
            <a:r>
              <a:rPr lang="en-US" sz="7200" b="1" dirty="0"/>
              <a:t>Interaction Plots</a:t>
            </a:r>
          </a:p>
        </p:txBody>
      </p:sp>
      <p:pic>
        <p:nvPicPr>
          <p:cNvPr id="3" name="Picture 2">
            <a:extLst>
              <a:ext uri="{FF2B5EF4-FFF2-40B4-BE49-F238E27FC236}">
                <a16:creationId xmlns:a16="http://schemas.microsoft.com/office/drawing/2014/main" id="{676C3CB2-D711-42D5-8B5A-082B363431AA}"/>
              </a:ext>
            </a:extLst>
          </p:cNvPr>
          <p:cNvPicPr>
            <a:picLocks noChangeAspect="1"/>
          </p:cNvPicPr>
          <p:nvPr/>
        </p:nvPicPr>
        <p:blipFill rotWithShape="1">
          <a:blip r:embed="rId3"/>
          <a:srcRect l="38172" t="48159" r="11567" b="17361"/>
          <a:stretch/>
        </p:blipFill>
        <p:spPr>
          <a:xfrm>
            <a:off x="1064526" y="1917695"/>
            <a:ext cx="9717206" cy="3749680"/>
          </a:xfrm>
          <a:prstGeom prst="rect">
            <a:avLst/>
          </a:prstGeom>
        </p:spPr>
      </p:pic>
      <p:sp>
        <p:nvSpPr>
          <p:cNvPr id="4" name="Rectangle 3">
            <a:extLst>
              <a:ext uri="{FF2B5EF4-FFF2-40B4-BE49-F238E27FC236}">
                <a16:creationId xmlns:a16="http://schemas.microsoft.com/office/drawing/2014/main" id="{2B4F75AE-5688-4428-B2C4-D2C47E1B524E}"/>
              </a:ext>
            </a:extLst>
          </p:cNvPr>
          <p:cNvSpPr/>
          <p:nvPr/>
        </p:nvSpPr>
        <p:spPr>
          <a:xfrm>
            <a:off x="1883391" y="5667375"/>
            <a:ext cx="320722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Levels of Cardiovascular Illness</a:t>
            </a:r>
          </a:p>
        </p:txBody>
      </p:sp>
      <p:sp>
        <p:nvSpPr>
          <p:cNvPr id="26" name="Rectangle 25">
            <a:extLst>
              <a:ext uri="{FF2B5EF4-FFF2-40B4-BE49-F238E27FC236}">
                <a16:creationId xmlns:a16="http://schemas.microsoft.com/office/drawing/2014/main" id="{E39B6B3C-34AF-4F49-96EC-E0825D3336DE}"/>
              </a:ext>
            </a:extLst>
          </p:cNvPr>
          <p:cNvSpPr/>
          <p:nvPr/>
        </p:nvSpPr>
        <p:spPr>
          <a:xfrm rot="16200000">
            <a:off x="4305871" y="3185756"/>
            <a:ext cx="3207224" cy="846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6-Month Mortality</a:t>
            </a:r>
          </a:p>
        </p:txBody>
      </p:sp>
      <p:sp>
        <p:nvSpPr>
          <p:cNvPr id="27" name="Rectangle 26">
            <a:extLst>
              <a:ext uri="{FF2B5EF4-FFF2-40B4-BE49-F238E27FC236}">
                <a16:creationId xmlns:a16="http://schemas.microsoft.com/office/drawing/2014/main" id="{C4F11E15-7B71-4D38-8801-709CC07963A6}"/>
              </a:ext>
            </a:extLst>
          </p:cNvPr>
          <p:cNvSpPr/>
          <p:nvPr/>
        </p:nvSpPr>
        <p:spPr>
          <a:xfrm rot="16200000">
            <a:off x="-905313" y="3215326"/>
            <a:ext cx="3207224" cy="846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6-Month Survival</a:t>
            </a:r>
          </a:p>
        </p:txBody>
      </p:sp>
      <p:sp>
        <p:nvSpPr>
          <p:cNvPr id="31" name="Rectangle 30">
            <a:extLst>
              <a:ext uri="{FF2B5EF4-FFF2-40B4-BE49-F238E27FC236}">
                <a16:creationId xmlns:a16="http://schemas.microsoft.com/office/drawing/2014/main" id="{57D7CEB6-BFDE-4BCA-B3D2-BD2836789367}"/>
              </a:ext>
            </a:extLst>
          </p:cNvPr>
          <p:cNvSpPr/>
          <p:nvPr/>
        </p:nvSpPr>
        <p:spPr>
          <a:xfrm>
            <a:off x="6044582" y="1632619"/>
            <a:ext cx="4068408" cy="457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Low+ </a:t>
            </a:r>
            <a:r>
              <a:rPr lang="en-US" b="1" dirty="0">
                <a:solidFill>
                  <a:schemeClr val="accent2">
                    <a:lumMod val="60000"/>
                    <a:lumOff val="40000"/>
                  </a:schemeClr>
                </a:solidFill>
              </a:rPr>
              <a:t>Med</a:t>
            </a:r>
            <a:r>
              <a:rPr lang="en-US" b="1" dirty="0">
                <a:solidFill>
                  <a:schemeClr val="tx2"/>
                </a:solidFill>
              </a:rPr>
              <a:t>+ </a:t>
            </a:r>
            <a:r>
              <a:rPr lang="en-US" b="1" dirty="0">
                <a:solidFill>
                  <a:srgbClr val="00B050"/>
                </a:solidFill>
              </a:rPr>
              <a:t>High </a:t>
            </a:r>
            <a:r>
              <a:rPr lang="en-US" b="1" dirty="0">
                <a:solidFill>
                  <a:schemeClr val="tx2"/>
                </a:solidFill>
              </a:rPr>
              <a:t>Levels of Infection</a:t>
            </a:r>
          </a:p>
        </p:txBody>
      </p:sp>
      <p:sp>
        <p:nvSpPr>
          <p:cNvPr id="32" name="Rectangle 31">
            <a:extLst>
              <a:ext uri="{FF2B5EF4-FFF2-40B4-BE49-F238E27FC236}">
                <a16:creationId xmlns:a16="http://schemas.microsoft.com/office/drawing/2014/main" id="{BA105D65-04AA-4DF6-BD04-7AFB8B56AB93}"/>
              </a:ext>
            </a:extLst>
          </p:cNvPr>
          <p:cNvSpPr/>
          <p:nvPr/>
        </p:nvSpPr>
        <p:spPr>
          <a:xfrm>
            <a:off x="6812519" y="5669647"/>
            <a:ext cx="320722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Levels of Cardiovascular Illness</a:t>
            </a:r>
          </a:p>
        </p:txBody>
      </p:sp>
      <p:sp>
        <p:nvSpPr>
          <p:cNvPr id="33" name="Rectangle 32">
            <a:extLst>
              <a:ext uri="{FF2B5EF4-FFF2-40B4-BE49-F238E27FC236}">
                <a16:creationId xmlns:a16="http://schemas.microsoft.com/office/drawing/2014/main" id="{C705F2A6-8763-4AC8-A4DA-2183E9DAFC1E}"/>
              </a:ext>
            </a:extLst>
          </p:cNvPr>
          <p:cNvSpPr/>
          <p:nvPr/>
        </p:nvSpPr>
        <p:spPr>
          <a:xfrm>
            <a:off x="901635" y="1621243"/>
            <a:ext cx="4068408" cy="457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Low+ </a:t>
            </a:r>
            <a:r>
              <a:rPr lang="en-US" b="1" dirty="0">
                <a:solidFill>
                  <a:schemeClr val="accent2">
                    <a:lumMod val="60000"/>
                    <a:lumOff val="40000"/>
                  </a:schemeClr>
                </a:solidFill>
              </a:rPr>
              <a:t>High</a:t>
            </a:r>
            <a:r>
              <a:rPr lang="en-US" b="1" dirty="0">
                <a:solidFill>
                  <a:schemeClr val="tx2"/>
                </a:solidFill>
              </a:rPr>
              <a:t> years of Education</a:t>
            </a:r>
          </a:p>
        </p:txBody>
      </p:sp>
    </p:spTree>
    <p:extLst>
      <p:ext uri="{BB962C8B-B14F-4D97-AF65-F5344CB8AC3E}">
        <p14:creationId xmlns:p14="http://schemas.microsoft.com/office/powerpoint/2010/main" val="119155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TextBox 1">
            <a:extLst>
              <a:ext uri="{FF2B5EF4-FFF2-40B4-BE49-F238E27FC236}">
                <a16:creationId xmlns:a16="http://schemas.microsoft.com/office/drawing/2014/main" id="{BCBFDA13-DF3B-498B-BD5B-17013DC91559}"/>
              </a:ext>
            </a:extLst>
          </p:cNvPr>
          <p:cNvSpPr txBox="1"/>
          <p:nvPr/>
        </p:nvSpPr>
        <p:spPr>
          <a:xfrm>
            <a:off x="266130" y="2932251"/>
            <a:ext cx="3964676" cy="646331"/>
          </a:xfrm>
          <a:prstGeom prst="rect">
            <a:avLst/>
          </a:prstGeom>
          <a:noFill/>
        </p:spPr>
        <p:txBody>
          <a:bodyPr wrap="square" rtlCol="0">
            <a:spAutoFit/>
          </a:bodyPr>
          <a:lstStyle/>
          <a:p>
            <a:r>
              <a:rPr lang="en-US" sz="3600" dirty="0"/>
              <a:t>Assumptions </a:t>
            </a:r>
          </a:p>
        </p:txBody>
      </p:sp>
      <p:sp>
        <p:nvSpPr>
          <p:cNvPr id="3" name="Rectangle 2">
            <a:extLst>
              <a:ext uri="{FF2B5EF4-FFF2-40B4-BE49-F238E27FC236}">
                <a16:creationId xmlns:a16="http://schemas.microsoft.com/office/drawing/2014/main" id="{4EF3C61C-094A-4DC1-B0BB-0CCDC6E8621A}"/>
              </a:ext>
            </a:extLst>
          </p:cNvPr>
          <p:cNvSpPr/>
          <p:nvPr/>
        </p:nvSpPr>
        <p:spPr>
          <a:xfrm>
            <a:off x="266130" y="2743200"/>
            <a:ext cx="10160760" cy="323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696BFDD-706D-44ED-8D8E-D7CCA55E75F3}"/>
              </a:ext>
            </a:extLst>
          </p:cNvPr>
          <p:cNvSpPr/>
          <p:nvPr/>
        </p:nvSpPr>
        <p:spPr>
          <a:xfrm>
            <a:off x="1310185" y="2197290"/>
            <a:ext cx="9512490" cy="2388358"/>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rPr>
              <a:t>Case Based Reasoning</a:t>
            </a:r>
          </a:p>
        </p:txBody>
      </p:sp>
    </p:spTree>
    <p:extLst>
      <p:ext uri="{BB962C8B-B14F-4D97-AF65-F5344CB8AC3E}">
        <p14:creationId xmlns:p14="http://schemas.microsoft.com/office/powerpoint/2010/main" val="51491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915951" y="1450666"/>
            <a:ext cx="6851876" cy="1200329"/>
          </a:xfrm>
          <a:prstGeom prst="rect">
            <a:avLst/>
          </a:prstGeom>
        </p:spPr>
        <p:txBody>
          <a:bodyPr wrap="none">
            <a:spAutoFit/>
          </a:bodyPr>
          <a:lstStyle/>
          <a:p>
            <a:r>
              <a:rPr lang="en-US" sz="7200" b="1" dirty="0"/>
              <a:t>Look at Real Data</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3216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Tree>
    <p:extLst>
      <p:ext uri="{BB962C8B-B14F-4D97-AF65-F5344CB8AC3E}">
        <p14:creationId xmlns:p14="http://schemas.microsoft.com/office/powerpoint/2010/main" val="870265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Arrow: Down 19">
            <a:extLst>
              <a:ext uri="{FF2B5EF4-FFF2-40B4-BE49-F238E27FC236}">
                <a16:creationId xmlns:a16="http://schemas.microsoft.com/office/drawing/2014/main" id="{C2B3E63E-5052-40C8-872F-8F1B1BFCF0C8}"/>
              </a:ext>
            </a:extLst>
          </p:cNvPr>
          <p:cNvSpPr/>
          <p:nvPr/>
        </p:nvSpPr>
        <p:spPr>
          <a:xfrm>
            <a:off x="1057699" y="3582536"/>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649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Arrow: Down 19">
            <a:extLst>
              <a:ext uri="{FF2B5EF4-FFF2-40B4-BE49-F238E27FC236}">
                <a16:creationId xmlns:a16="http://schemas.microsoft.com/office/drawing/2014/main" id="{C2B3E63E-5052-40C8-872F-8F1B1BFCF0C8}"/>
              </a:ext>
            </a:extLst>
          </p:cNvPr>
          <p:cNvSpPr/>
          <p:nvPr/>
        </p:nvSpPr>
        <p:spPr>
          <a:xfrm>
            <a:off x="3432413" y="3582536"/>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921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Arrow: Down 19">
            <a:extLst>
              <a:ext uri="{FF2B5EF4-FFF2-40B4-BE49-F238E27FC236}">
                <a16:creationId xmlns:a16="http://schemas.microsoft.com/office/drawing/2014/main" id="{C2B3E63E-5052-40C8-872F-8F1B1BFCF0C8}"/>
              </a:ext>
            </a:extLst>
          </p:cNvPr>
          <p:cNvSpPr/>
          <p:nvPr/>
        </p:nvSpPr>
        <p:spPr>
          <a:xfrm rot="2347566">
            <a:off x="867760" y="1327878"/>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4152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Arrow: Down 19">
            <a:extLst>
              <a:ext uri="{FF2B5EF4-FFF2-40B4-BE49-F238E27FC236}">
                <a16:creationId xmlns:a16="http://schemas.microsoft.com/office/drawing/2014/main" id="{C2B3E63E-5052-40C8-872F-8F1B1BFCF0C8}"/>
              </a:ext>
            </a:extLst>
          </p:cNvPr>
          <p:cNvSpPr/>
          <p:nvPr/>
        </p:nvSpPr>
        <p:spPr>
          <a:xfrm rot="20811304">
            <a:off x="3248185" y="3211476"/>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661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Arrow: Down 19">
            <a:extLst>
              <a:ext uri="{FF2B5EF4-FFF2-40B4-BE49-F238E27FC236}">
                <a16:creationId xmlns:a16="http://schemas.microsoft.com/office/drawing/2014/main" id="{C2B3E63E-5052-40C8-872F-8F1B1BFCF0C8}"/>
              </a:ext>
            </a:extLst>
          </p:cNvPr>
          <p:cNvSpPr/>
          <p:nvPr/>
        </p:nvSpPr>
        <p:spPr>
          <a:xfrm rot="20811304">
            <a:off x="5098017" y="1709624"/>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068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Arrow: Down 19">
            <a:extLst>
              <a:ext uri="{FF2B5EF4-FFF2-40B4-BE49-F238E27FC236}">
                <a16:creationId xmlns:a16="http://schemas.microsoft.com/office/drawing/2014/main" id="{A00994AE-64BA-4523-952D-9D062B430609}"/>
              </a:ext>
            </a:extLst>
          </p:cNvPr>
          <p:cNvSpPr/>
          <p:nvPr/>
        </p:nvSpPr>
        <p:spPr>
          <a:xfrm rot="10800000">
            <a:off x="950538" y="5461869"/>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263850A-89B5-492C-B582-EA2E50B116A4}"/>
              </a:ext>
            </a:extLst>
          </p:cNvPr>
          <p:cNvSpPr/>
          <p:nvPr/>
        </p:nvSpPr>
        <p:spPr>
          <a:xfrm>
            <a:off x="1583140" y="3429001"/>
            <a:ext cx="272956" cy="11702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091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Arrow: Down 19">
            <a:extLst>
              <a:ext uri="{FF2B5EF4-FFF2-40B4-BE49-F238E27FC236}">
                <a16:creationId xmlns:a16="http://schemas.microsoft.com/office/drawing/2014/main" id="{A00994AE-64BA-4523-952D-9D062B430609}"/>
              </a:ext>
            </a:extLst>
          </p:cNvPr>
          <p:cNvSpPr/>
          <p:nvPr/>
        </p:nvSpPr>
        <p:spPr>
          <a:xfrm rot="10800000">
            <a:off x="950538" y="5461869"/>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Down 20">
            <a:extLst>
              <a:ext uri="{FF2B5EF4-FFF2-40B4-BE49-F238E27FC236}">
                <a16:creationId xmlns:a16="http://schemas.microsoft.com/office/drawing/2014/main" id="{E7B5F933-1580-40AA-8A9D-62587BE09B7F}"/>
              </a:ext>
            </a:extLst>
          </p:cNvPr>
          <p:cNvSpPr/>
          <p:nvPr/>
        </p:nvSpPr>
        <p:spPr>
          <a:xfrm rot="20811304">
            <a:off x="9219643" y="740954"/>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263850A-89B5-492C-B582-EA2E50B116A4}"/>
              </a:ext>
            </a:extLst>
          </p:cNvPr>
          <p:cNvSpPr/>
          <p:nvPr/>
        </p:nvSpPr>
        <p:spPr>
          <a:xfrm>
            <a:off x="1583140" y="3429001"/>
            <a:ext cx="272956" cy="11702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F8FD1C6-2B9A-4A68-82BF-0A47A2DC6CD2}"/>
              </a:ext>
            </a:extLst>
          </p:cNvPr>
          <p:cNvGrpSpPr/>
          <p:nvPr/>
        </p:nvGrpSpPr>
        <p:grpSpPr>
          <a:xfrm>
            <a:off x="9896922" y="1946286"/>
            <a:ext cx="807494" cy="516837"/>
            <a:chOff x="9896922" y="1946286"/>
            <a:chExt cx="807494" cy="516837"/>
          </a:xfrm>
        </p:grpSpPr>
        <p:sp>
          <p:nvSpPr>
            <p:cNvPr id="23" name="Rectangle 22">
              <a:extLst>
                <a:ext uri="{FF2B5EF4-FFF2-40B4-BE49-F238E27FC236}">
                  <a16:creationId xmlns:a16="http://schemas.microsoft.com/office/drawing/2014/main" id="{5843300B-B451-491E-8000-1F315A2039F6}"/>
                </a:ext>
              </a:extLst>
            </p:cNvPr>
            <p:cNvSpPr/>
            <p:nvPr/>
          </p:nvSpPr>
          <p:spPr>
            <a:xfrm>
              <a:off x="9896922" y="2015985"/>
              <a:ext cx="272956" cy="4471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FE18CE-976C-435A-8216-CE570BCB437C}"/>
                </a:ext>
              </a:extLst>
            </p:cNvPr>
            <p:cNvSpPr/>
            <p:nvPr/>
          </p:nvSpPr>
          <p:spPr>
            <a:xfrm>
              <a:off x="10197172" y="2121435"/>
              <a:ext cx="272956" cy="13696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2EF6C3B-B824-4BC1-9951-E2AE25315DF6}"/>
                </a:ext>
              </a:extLst>
            </p:cNvPr>
            <p:cNvSpPr/>
            <p:nvPr/>
          </p:nvSpPr>
          <p:spPr>
            <a:xfrm>
              <a:off x="10431460" y="1946286"/>
              <a:ext cx="272956" cy="13696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94CF168-7F8A-4A77-AF9B-6EA4800359E5}"/>
                </a:ext>
              </a:extLst>
            </p:cNvPr>
            <p:cNvSpPr/>
            <p:nvPr/>
          </p:nvSpPr>
          <p:spPr>
            <a:xfrm rot="19498994">
              <a:off x="10009914" y="2186582"/>
              <a:ext cx="563668" cy="9562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A4600F-E754-4B85-ABBC-09EEC37D4AAF}"/>
                </a:ext>
              </a:extLst>
            </p:cNvPr>
            <p:cNvSpPr/>
            <p:nvPr/>
          </p:nvSpPr>
          <p:spPr>
            <a:xfrm>
              <a:off x="9953786" y="2028172"/>
              <a:ext cx="272956" cy="13696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6649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Sun 19">
            <a:extLst>
              <a:ext uri="{FF2B5EF4-FFF2-40B4-BE49-F238E27FC236}">
                <a16:creationId xmlns:a16="http://schemas.microsoft.com/office/drawing/2014/main" id="{A07214C6-3796-416A-B623-4258AB6A0469}"/>
              </a:ext>
            </a:extLst>
          </p:cNvPr>
          <p:cNvSpPr/>
          <p:nvPr/>
        </p:nvSpPr>
        <p:spPr>
          <a:xfrm>
            <a:off x="8393373" y="3328002"/>
            <a:ext cx="4599296" cy="4249997"/>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Cancer interacts with strata</a:t>
            </a:r>
          </a:p>
        </p:txBody>
      </p:sp>
    </p:spTree>
    <p:extLst>
      <p:ext uri="{BB962C8B-B14F-4D97-AF65-F5344CB8AC3E}">
        <p14:creationId xmlns:p14="http://schemas.microsoft.com/office/powerpoint/2010/main" val="379567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TextBox 1">
            <a:extLst>
              <a:ext uri="{FF2B5EF4-FFF2-40B4-BE49-F238E27FC236}">
                <a16:creationId xmlns:a16="http://schemas.microsoft.com/office/drawing/2014/main" id="{BCBFDA13-DF3B-498B-BD5B-17013DC91559}"/>
              </a:ext>
            </a:extLst>
          </p:cNvPr>
          <p:cNvSpPr txBox="1"/>
          <p:nvPr/>
        </p:nvSpPr>
        <p:spPr>
          <a:xfrm>
            <a:off x="266130" y="2932251"/>
            <a:ext cx="3964676" cy="646331"/>
          </a:xfrm>
          <a:prstGeom prst="rect">
            <a:avLst/>
          </a:prstGeom>
          <a:noFill/>
        </p:spPr>
        <p:txBody>
          <a:bodyPr wrap="square" rtlCol="0">
            <a:spAutoFit/>
          </a:bodyPr>
          <a:lstStyle/>
          <a:p>
            <a:r>
              <a:rPr lang="en-US" sz="3600" dirty="0"/>
              <a:t>Assumptions </a:t>
            </a:r>
          </a:p>
        </p:txBody>
      </p:sp>
      <p:sp>
        <p:nvSpPr>
          <p:cNvPr id="3" name="Rectangle 2">
            <a:extLst>
              <a:ext uri="{FF2B5EF4-FFF2-40B4-BE49-F238E27FC236}">
                <a16:creationId xmlns:a16="http://schemas.microsoft.com/office/drawing/2014/main" id="{4EF3C61C-094A-4DC1-B0BB-0CCDC6E8621A}"/>
              </a:ext>
            </a:extLst>
          </p:cNvPr>
          <p:cNvSpPr/>
          <p:nvPr/>
        </p:nvSpPr>
        <p:spPr>
          <a:xfrm>
            <a:off x="266130" y="2743200"/>
            <a:ext cx="10160760" cy="323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696BFDD-706D-44ED-8D8E-D7CCA55E75F3}"/>
              </a:ext>
            </a:extLst>
          </p:cNvPr>
          <p:cNvSpPr/>
          <p:nvPr/>
        </p:nvSpPr>
        <p:spPr>
          <a:xfrm>
            <a:off x="1310185" y="2197290"/>
            <a:ext cx="9512490" cy="2388358"/>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C00000"/>
                </a:solidFill>
              </a:rPr>
              <a:t>Y predicted from X1, X2, and X3</a:t>
            </a:r>
          </a:p>
        </p:txBody>
      </p:sp>
    </p:spTree>
    <p:extLst>
      <p:ext uri="{BB962C8B-B14F-4D97-AF65-F5344CB8AC3E}">
        <p14:creationId xmlns:p14="http://schemas.microsoft.com/office/powerpoint/2010/main" val="2285684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Arrow: Down 19">
            <a:extLst>
              <a:ext uri="{FF2B5EF4-FFF2-40B4-BE49-F238E27FC236}">
                <a16:creationId xmlns:a16="http://schemas.microsoft.com/office/drawing/2014/main" id="{A00994AE-64BA-4523-952D-9D062B430609}"/>
              </a:ext>
            </a:extLst>
          </p:cNvPr>
          <p:cNvSpPr/>
          <p:nvPr/>
        </p:nvSpPr>
        <p:spPr>
          <a:xfrm rot="10800000">
            <a:off x="6600711" y="5317367"/>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2580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77106" y="1450525"/>
            <a:ext cx="9909175" cy="2900362"/>
          </a:xfrm>
        </p:spPr>
        <p:txBody>
          <a:bodyPr>
            <a:noAutofit/>
          </a:bodyPr>
          <a:lstStyle/>
          <a:p>
            <a:r>
              <a:rPr lang="en-US" sz="4000" b="1" dirty="0">
                <a:solidFill>
                  <a:srgbClr val="FF0000"/>
                </a:solidFill>
              </a:rPr>
              <a:t>Adjust Model until you Get two Parallel Lines</a:t>
            </a:r>
          </a:p>
        </p:txBody>
      </p:sp>
    </p:spTree>
    <p:extLst>
      <p:ext uri="{BB962C8B-B14F-4D97-AF65-F5344CB8AC3E}">
        <p14:creationId xmlns:p14="http://schemas.microsoft.com/office/powerpoint/2010/main" val="256421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pic>
        <p:nvPicPr>
          <p:cNvPr id="4" name="Picture 3">
            <a:extLst>
              <a:ext uri="{FF2B5EF4-FFF2-40B4-BE49-F238E27FC236}">
                <a16:creationId xmlns:a16="http://schemas.microsoft.com/office/drawing/2014/main" id="{7722C438-7451-4E89-9E3F-0429F431A387}"/>
              </a:ext>
            </a:extLst>
          </p:cNvPr>
          <p:cNvPicPr>
            <a:picLocks noChangeAspect="1"/>
          </p:cNvPicPr>
          <p:nvPr/>
        </p:nvPicPr>
        <p:blipFill>
          <a:blip r:embed="rId3"/>
          <a:stretch>
            <a:fillRect/>
          </a:stretch>
        </p:blipFill>
        <p:spPr>
          <a:xfrm>
            <a:off x="400835" y="1504589"/>
            <a:ext cx="10722089" cy="4104638"/>
          </a:xfrm>
          <a:prstGeom prst="rect">
            <a:avLst/>
          </a:prstGeom>
        </p:spPr>
      </p:pic>
      <p:sp>
        <p:nvSpPr>
          <p:cNvPr id="27" name="Arrow: Down 26">
            <a:extLst>
              <a:ext uri="{FF2B5EF4-FFF2-40B4-BE49-F238E27FC236}">
                <a16:creationId xmlns:a16="http://schemas.microsoft.com/office/drawing/2014/main" id="{7C103735-44EC-4E53-B571-A320ED396389}"/>
              </a:ext>
            </a:extLst>
          </p:cNvPr>
          <p:cNvSpPr/>
          <p:nvPr/>
        </p:nvSpPr>
        <p:spPr>
          <a:xfrm rot="10800000" flipV="1">
            <a:off x="6573417" y="1319236"/>
            <a:ext cx="1323832" cy="1200328"/>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2401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663091" y="165762"/>
            <a:ext cx="6125331" cy="1200329"/>
          </a:xfrm>
          <a:prstGeom prst="rect">
            <a:avLst/>
          </a:prstGeom>
        </p:spPr>
        <p:txBody>
          <a:bodyPr wrap="none">
            <a:spAutoFit/>
          </a:bodyPr>
          <a:lstStyle/>
          <a:p>
            <a:r>
              <a:rPr lang="en-US" sz="7200" b="1" dirty="0"/>
              <a:t>Interaction Plot</a:t>
            </a:r>
          </a:p>
        </p:txBody>
      </p:sp>
      <p:pic>
        <p:nvPicPr>
          <p:cNvPr id="4" name="Picture 3">
            <a:extLst>
              <a:ext uri="{FF2B5EF4-FFF2-40B4-BE49-F238E27FC236}">
                <a16:creationId xmlns:a16="http://schemas.microsoft.com/office/drawing/2014/main" id="{7722C438-7451-4E89-9E3F-0429F431A387}"/>
              </a:ext>
            </a:extLst>
          </p:cNvPr>
          <p:cNvPicPr>
            <a:picLocks noChangeAspect="1"/>
          </p:cNvPicPr>
          <p:nvPr/>
        </p:nvPicPr>
        <p:blipFill>
          <a:blip r:embed="rId3"/>
          <a:stretch>
            <a:fillRect/>
          </a:stretch>
        </p:blipFill>
        <p:spPr>
          <a:xfrm>
            <a:off x="400835" y="1504589"/>
            <a:ext cx="10722089" cy="4104638"/>
          </a:xfrm>
          <a:prstGeom prst="rect">
            <a:avLst/>
          </a:prstGeom>
        </p:spPr>
      </p:pic>
      <p:sp>
        <p:nvSpPr>
          <p:cNvPr id="27" name="Arrow: Down 26">
            <a:extLst>
              <a:ext uri="{FF2B5EF4-FFF2-40B4-BE49-F238E27FC236}">
                <a16:creationId xmlns:a16="http://schemas.microsoft.com/office/drawing/2014/main" id="{7C103735-44EC-4E53-B571-A320ED396389}"/>
              </a:ext>
            </a:extLst>
          </p:cNvPr>
          <p:cNvSpPr/>
          <p:nvPr/>
        </p:nvSpPr>
        <p:spPr>
          <a:xfrm rot="10800000" flipV="1">
            <a:off x="6573417" y="1319236"/>
            <a:ext cx="1323832" cy="1200328"/>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Down 18">
            <a:extLst>
              <a:ext uri="{FF2B5EF4-FFF2-40B4-BE49-F238E27FC236}">
                <a16:creationId xmlns:a16="http://schemas.microsoft.com/office/drawing/2014/main" id="{1F527A6F-301D-4368-B519-7B7AD2A22F3D}"/>
              </a:ext>
            </a:extLst>
          </p:cNvPr>
          <p:cNvSpPr/>
          <p:nvPr/>
        </p:nvSpPr>
        <p:spPr>
          <a:xfrm rot="10800000" flipV="1">
            <a:off x="8461363" y="1569444"/>
            <a:ext cx="1323832" cy="1200328"/>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1946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10449720" cy="2409825"/>
          </a:xfrm>
        </p:spPr>
        <p:txBody>
          <a:bodyPr/>
          <a:lstStyle/>
          <a:p>
            <a:pPr marL="0" indent="0"/>
            <a:r>
              <a:rPr lang="en-US" sz="4800" dirty="0"/>
              <a:t>Interaction Plots Tell You Where and How Large Interactions May be.  </a:t>
            </a:r>
          </a:p>
        </p:txBody>
      </p:sp>
    </p:spTree>
    <p:extLst>
      <p:ext uri="{BB962C8B-B14F-4D97-AF65-F5344CB8AC3E}">
        <p14:creationId xmlns:p14="http://schemas.microsoft.com/office/powerpoint/2010/main" val="2881445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Playbook with solid fill">
            <a:extLst>
              <a:ext uri="{FF2B5EF4-FFF2-40B4-BE49-F238E27FC236}">
                <a16:creationId xmlns:a16="http://schemas.microsoft.com/office/drawing/2014/main" id="{1440CBE6-7F48-400F-AAA5-B6F17AC14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6346" y="719919"/>
            <a:ext cx="3343702" cy="3343702"/>
          </a:xfrm>
          <a:prstGeom prst="rect">
            <a:avLst/>
          </a:prstGeom>
        </p:spPr>
      </p:pic>
    </p:spTree>
    <p:extLst>
      <p:ext uri="{BB962C8B-B14F-4D97-AF65-F5344CB8AC3E}">
        <p14:creationId xmlns:p14="http://schemas.microsoft.com/office/powerpoint/2010/main" val="110963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TextBox 1">
            <a:extLst>
              <a:ext uri="{FF2B5EF4-FFF2-40B4-BE49-F238E27FC236}">
                <a16:creationId xmlns:a16="http://schemas.microsoft.com/office/drawing/2014/main" id="{BCBFDA13-DF3B-498B-BD5B-17013DC91559}"/>
              </a:ext>
            </a:extLst>
          </p:cNvPr>
          <p:cNvSpPr txBox="1"/>
          <p:nvPr/>
        </p:nvSpPr>
        <p:spPr>
          <a:xfrm>
            <a:off x="266130" y="2932251"/>
            <a:ext cx="3964676" cy="646331"/>
          </a:xfrm>
          <a:prstGeom prst="rect">
            <a:avLst/>
          </a:prstGeom>
          <a:noFill/>
        </p:spPr>
        <p:txBody>
          <a:bodyPr wrap="square" rtlCol="0">
            <a:spAutoFit/>
          </a:bodyPr>
          <a:lstStyle/>
          <a:p>
            <a:r>
              <a:rPr lang="en-US" sz="3600" dirty="0"/>
              <a:t>Assumptions </a:t>
            </a:r>
          </a:p>
        </p:txBody>
      </p:sp>
      <p:sp>
        <p:nvSpPr>
          <p:cNvPr id="3" name="Rectangle 2">
            <a:extLst>
              <a:ext uri="{FF2B5EF4-FFF2-40B4-BE49-F238E27FC236}">
                <a16:creationId xmlns:a16="http://schemas.microsoft.com/office/drawing/2014/main" id="{4EF3C61C-094A-4DC1-B0BB-0CCDC6E8621A}"/>
              </a:ext>
            </a:extLst>
          </p:cNvPr>
          <p:cNvSpPr/>
          <p:nvPr/>
        </p:nvSpPr>
        <p:spPr>
          <a:xfrm>
            <a:off x="266130" y="2743200"/>
            <a:ext cx="10160760" cy="323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696BFDD-706D-44ED-8D8E-D7CCA55E75F3}"/>
              </a:ext>
            </a:extLst>
          </p:cNvPr>
          <p:cNvSpPr/>
          <p:nvPr/>
        </p:nvSpPr>
        <p:spPr>
          <a:xfrm>
            <a:off x="1310185" y="2197290"/>
            <a:ext cx="9512490" cy="2388358"/>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C00000"/>
                </a:solidFill>
              </a:rPr>
              <a:t>Max-Min Standardized</a:t>
            </a:r>
          </a:p>
        </p:txBody>
      </p:sp>
    </p:spTree>
    <p:extLst>
      <p:ext uri="{BB962C8B-B14F-4D97-AF65-F5344CB8AC3E}">
        <p14:creationId xmlns:p14="http://schemas.microsoft.com/office/powerpoint/2010/main" val="44825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TextBox 1">
            <a:extLst>
              <a:ext uri="{FF2B5EF4-FFF2-40B4-BE49-F238E27FC236}">
                <a16:creationId xmlns:a16="http://schemas.microsoft.com/office/drawing/2014/main" id="{BCBFDA13-DF3B-498B-BD5B-17013DC91559}"/>
              </a:ext>
            </a:extLst>
          </p:cNvPr>
          <p:cNvSpPr txBox="1"/>
          <p:nvPr/>
        </p:nvSpPr>
        <p:spPr>
          <a:xfrm>
            <a:off x="266130" y="2932251"/>
            <a:ext cx="3964676" cy="646331"/>
          </a:xfrm>
          <a:prstGeom prst="rect">
            <a:avLst/>
          </a:prstGeom>
          <a:noFill/>
        </p:spPr>
        <p:txBody>
          <a:bodyPr wrap="square" rtlCol="0">
            <a:spAutoFit/>
          </a:bodyPr>
          <a:lstStyle/>
          <a:p>
            <a:r>
              <a:rPr lang="en-US" sz="3600" dirty="0"/>
              <a:t>Assumptions </a:t>
            </a:r>
          </a:p>
        </p:txBody>
      </p:sp>
      <p:sp>
        <p:nvSpPr>
          <p:cNvPr id="3" name="Rectangle 2">
            <a:extLst>
              <a:ext uri="{FF2B5EF4-FFF2-40B4-BE49-F238E27FC236}">
                <a16:creationId xmlns:a16="http://schemas.microsoft.com/office/drawing/2014/main" id="{4EF3C61C-094A-4DC1-B0BB-0CCDC6E8621A}"/>
              </a:ext>
            </a:extLst>
          </p:cNvPr>
          <p:cNvSpPr/>
          <p:nvPr/>
        </p:nvSpPr>
        <p:spPr>
          <a:xfrm>
            <a:off x="266130" y="2743200"/>
            <a:ext cx="10160760" cy="323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696BFDD-706D-44ED-8D8E-D7CCA55E75F3}"/>
              </a:ext>
            </a:extLst>
          </p:cNvPr>
          <p:cNvSpPr/>
          <p:nvPr/>
        </p:nvSpPr>
        <p:spPr>
          <a:xfrm>
            <a:off x="1310185" y="2197290"/>
            <a:ext cx="9512490" cy="2388358"/>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C00000"/>
              </a:solidFill>
            </a:endParaRPr>
          </a:p>
        </p:txBody>
      </p:sp>
      <p:pic>
        <p:nvPicPr>
          <p:cNvPr id="6" name="Graphic 5" descr="Bar graph with downward trend with solid fill">
            <a:extLst>
              <a:ext uri="{FF2B5EF4-FFF2-40B4-BE49-F238E27FC236}">
                <a16:creationId xmlns:a16="http://schemas.microsoft.com/office/drawing/2014/main" id="{51E65700-9859-4709-B112-A20AEBD964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59455" y="2359045"/>
            <a:ext cx="2116306" cy="2116306"/>
          </a:xfrm>
          <a:prstGeom prst="rect">
            <a:avLst/>
          </a:prstGeom>
        </p:spPr>
      </p:pic>
      <p:pic>
        <p:nvPicPr>
          <p:cNvPr id="8" name="Graphic 7" descr="Bar graph with upward trend with solid fill">
            <a:extLst>
              <a:ext uri="{FF2B5EF4-FFF2-40B4-BE49-F238E27FC236}">
                <a16:creationId xmlns:a16="http://schemas.microsoft.com/office/drawing/2014/main" id="{1ECC541E-F3C0-4ABB-9181-27E0C81FD3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9928" y="2343151"/>
            <a:ext cx="2116306" cy="2116306"/>
          </a:xfrm>
          <a:prstGeom prst="rect">
            <a:avLst/>
          </a:prstGeom>
        </p:spPr>
      </p:pic>
    </p:spTree>
    <p:extLst>
      <p:ext uri="{BB962C8B-B14F-4D97-AF65-F5344CB8AC3E}">
        <p14:creationId xmlns:p14="http://schemas.microsoft.com/office/powerpoint/2010/main" val="377157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TextBox 1">
            <a:extLst>
              <a:ext uri="{FF2B5EF4-FFF2-40B4-BE49-F238E27FC236}">
                <a16:creationId xmlns:a16="http://schemas.microsoft.com/office/drawing/2014/main" id="{BCBFDA13-DF3B-498B-BD5B-17013DC91559}"/>
              </a:ext>
            </a:extLst>
          </p:cNvPr>
          <p:cNvSpPr txBox="1"/>
          <p:nvPr/>
        </p:nvSpPr>
        <p:spPr>
          <a:xfrm>
            <a:off x="266130" y="2932251"/>
            <a:ext cx="3964676" cy="646331"/>
          </a:xfrm>
          <a:prstGeom prst="rect">
            <a:avLst/>
          </a:prstGeom>
          <a:noFill/>
        </p:spPr>
        <p:txBody>
          <a:bodyPr wrap="square" rtlCol="0">
            <a:spAutoFit/>
          </a:bodyPr>
          <a:lstStyle/>
          <a:p>
            <a:r>
              <a:rPr lang="en-US" sz="3600" dirty="0"/>
              <a:t>Assumptions </a:t>
            </a:r>
          </a:p>
        </p:txBody>
      </p:sp>
      <p:sp>
        <p:nvSpPr>
          <p:cNvPr id="3" name="Rectangle 2">
            <a:extLst>
              <a:ext uri="{FF2B5EF4-FFF2-40B4-BE49-F238E27FC236}">
                <a16:creationId xmlns:a16="http://schemas.microsoft.com/office/drawing/2014/main" id="{4EF3C61C-094A-4DC1-B0BB-0CCDC6E8621A}"/>
              </a:ext>
            </a:extLst>
          </p:cNvPr>
          <p:cNvSpPr/>
          <p:nvPr/>
        </p:nvSpPr>
        <p:spPr>
          <a:xfrm>
            <a:off x="266130" y="2743200"/>
            <a:ext cx="10160760" cy="323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696BFDD-706D-44ED-8D8E-D7CCA55E75F3}"/>
              </a:ext>
            </a:extLst>
          </p:cNvPr>
          <p:cNvSpPr/>
          <p:nvPr/>
        </p:nvSpPr>
        <p:spPr>
          <a:xfrm>
            <a:off x="1310185" y="2197290"/>
            <a:ext cx="9512490" cy="2388358"/>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C00000"/>
                </a:solidFill>
              </a:rPr>
              <a:t>Monotone &amp; Positive </a:t>
            </a:r>
          </a:p>
        </p:txBody>
      </p:sp>
    </p:spTree>
    <p:extLst>
      <p:ext uri="{BB962C8B-B14F-4D97-AF65-F5344CB8AC3E}">
        <p14:creationId xmlns:p14="http://schemas.microsoft.com/office/powerpoint/2010/main" val="122134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35CE4D2-EC7F-4179-BBE8-731705DDB707}"/>
              </a:ext>
            </a:extLst>
          </p:cNvPr>
          <p:cNvGrpSpPr/>
          <p:nvPr/>
        </p:nvGrpSpPr>
        <p:grpSpPr>
          <a:xfrm>
            <a:off x="-33361" y="0"/>
            <a:ext cx="12192000" cy="6858000"/>
            <a:chOff x="-33361" y="0"/>
            <a:chExt cx="12192000" cy="6858000"/>
          </a:xfrm>
        </p:grpSpPr>
        <p:grpSp>
          <p:nvGrpSpPr>
            <p:cNvPr id="18" name="Group 17">
              <a:extLst>
                <a:ext uri="{FF2B5EF4-FFF2-40B4-BE49-F238E27FC236}">
                  <a16:creationId xmlns:a16="http://schemas.microsoft.com/office/drawing/2014/main" id="{AFB9B4DE-1D5E-4D69-BB57-A46DE6938847}"/>
                </a:ext>
              </a:extLst>
            </p:cNvPr>
            <p:cNvGrpSpPr/>
            <p:nvPr/>
          </p:nvGrpSpPr>
          <p:grpSpPr>
            <a:xfrm>
              <a:off x="-33361" y="0"/>
              <a:ext cx="12192000" cy="6858000"/>
              <a:chOff x="0" y="0"/>
              <a:chExt cx="12192000" cy="6858000"/>
            </a:xfrm>
          </p:grpSpPr>
          <p:sp>
            <p:nvSpPr>
              <p:cNvPr id="16" name="Rectangle 15">
                <a:extLst>
                  <a:ext uri="{FF2B5EF4-FFF2-40B4-BE49-F238E27FC236}">
                    <a16:creationId xmlns:a16="http://schemas.microsoft.com/office/drawing/2014/main" id="{4E26D75C-5468-4E41-907E-256CD2B93D34}"/>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hart 14">
                <a:extLst>
                  <a:ext uri="{FF2B5EF4-FFF2-40B4-BE49-F238E27FC236}">
                    <a16:creationId xmlns:a16="http://schemas.microsoft.com/office/drawing/2014/main" id="{A9A7AFD9-F1D4-4F29-992B-8BF56640C1E9}"/>
                  </a:ext>
                </a:extLst>
              </p:cNvPr>
              <p:cNvGraphicFramePr>
                <a:graphicFrameLocks/>
              </p:cNvGraphicFramePr>
              <p:nvPr>
                <p:extLst>
                  <p:ext uri="{D42A27DB-BD31-4B8C-83A1-F6EECF244321}">
                    <p14:modId xmlns:p14="http://schemas.microsoft.com/office/powerpoint/2010/main" val="3349313789"/>
                  </p:ext>
                </p:extLst>
              </p:nvPr>
            </p:nvGraphicFramePr>
            <p:xfrm>
              <a:off x="1610436" y="1187355"/>
              <a:ext cx="8925636" cy="47903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73C58333-9B89-454E-AF88-27CDBA48E226}"/>
                  </a:ext>
                </a:extLst>
              </p:cNvPr>
              <p:cNvSpPr/>
              <p:nvPr/>
            </p:nvSpPr>
            <p:spPr>
              <a:xfrm>
                <a:off x="2006221" y="4763068"/>
                <a:ext cx="8325134" cy="1050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itle 1">
              <a:extLst>
                <a:ext uri="{FF2B5EF4-FFF2-40B4-BE49-F238E27FC236}">
                  <a16:creationId xmlns:a16="http://schemas.microsoft.com/office/drawing/2014/main" id="{69B71EC8-2DD3-4F77-8108-18D799AA3620}"/>
                </a:ext>
              </a:extLst>
            </p:cNvPr>
            <p:cNvSpPr txBox="1">
              <a:spLocks/>
            </p:cNvSpPr>
            <p:nvPr/>
          </p:nvSpPr>
          <p:spPr>
            <a:xfrm>
              <a:off x="427630" y="307073"/>
              <a:ext cx="9652000" cy="533400"/>
            </a:xfrm>
            <a:prstGeom prst="rect">
              <a:avLst/>
            </a:prstGeom>
            <a:noFill/>
          </p:spPr>
          <p:txBody>
            <a:bodyPr vert="horz" lIns="91440" tIns="45720" rIns="91440" bIns="45720" rtlCol="0" anchor="ctr">
              <a:noAutofit/>
            </a:bodyPr>
            <a:lstStyle>
              <a:lvl1pPr algn="l" rtl="0" eaLnBrk="1" fontAlgn="base" hangingPunct="1">
                <a:spcBef>
                  <a:spcPct val="0"/>
                </a:spcBef>
                <a:spcAft>
                  <a:spcPct val="0"/>
                </a:spcAft>
                <a:defRPr sz="2000" b="0" cap="all" spc="150" baseline="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a:lstStyle>
            <a:p>
              <a:r>
                <a:rPr lang="en-US" sz="4800" b="1" kern="0" dirty="0">
                  <a:solidFill>
                    <a:schemeClr val="tx1">
                      <a:lumMod val="75000"/>
                    </a:schemeClr>
                  </a:solidFill>
                </a:rPr>
                <a:t>Interaction Plots</a:t>
              </a:r>
            </a:p>
          </p:txBody>
        </p:sp>
      </p:grpSp>
    </p:spTree>
    <p:extLst>
      <p:ext uri="{BB962C8B-B14F-4D97-AF65-F5344CB8AC3E}">
        <p14:creationId xmlns:p14="http://schemas.microsoft.com/office/powerpoint/2010/main" val="231085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8BD075-D186-4CDD-9530-624E05DB1A15}"/>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3A1E63A2-0FA4-4665-9C00-46658A88A6C2}"/>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C19E74AB-CBDA-44EA-A01A-2C88FD4C0C4A}"/>
                </a:ext>
              </a:extLst>
            </p:cNvPr>
            <p:cNvGraphicFramePr>
              <a:graphicFrameLocks/>
            </p:cNvGraphicFramePr>
            <p:nvPr>
              <p:extLst>
                <p:ext uri="{D42A27DB-BD31-4B8C-83A1-F6EECF244321}">
                  <p14:modId xmlns:p14="http://schemas.microsoft.com/office/powerpoint/2010/main" val="2060657354"/>
                </p:ext>
              </p:extLst>
            </p:nvPr>
          </p:nvGraphicFramePr>
          <p:xfrm>
            <a:off x="1610436" y="1187355"/>
            <a:ext cx="8925636" cy="4790363"/>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5" name="Chart 14">
            <a:extLst>
              <a:ext uri="{FF2B5EF4-FFF2-40B4-BE49-F238E27FC236}">
                <a16:creationId xmlns:a16="http://schemas.microsoft.com/office/drawing/2014/main" id="{A9A7AFD9-F1D4-4F29-992B-8BF56640C1E9}"/>
              </a:ext>
            </a:extLst>
          </p:cNvPr>
          <p:cNvGraphicFramePr>
            <a:graphicFrameLocks/>
          </p:cNvGraphicFramePr>
          <p:nvPr/>
        </p:nvGraphicFramePr>
        <p:xfrm>
          <a:off x="1610436" y="1187355"/>
          <a:ext cx="8925636" cy="4790363"/>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a:extLst>
              <a:ext uri="{FF2B5EF4-FFF2-40B4-BE49-F238E27FC236}">
                <a16:creationId xmlns:a16="http://schemas.microsoft.com/office/drawing/2014/main" id="{695FF041-D2EB-4CBA-9534-D34EE6C37330}"/>
              </a:ext>
            </a:extLst>
          </p:cNvPr>
          <p:cNvSpPr/>
          <p:nvPr/>
        </p:nvSpPr>
        <p:spPr>
          <a:xfrm>
            <a:off x="2320119" y="1323833"/>
            <a:ext cx="7083188" cy="2552131"/>
          </a:xfrm>
          <a:prstGeom prst="ellipse">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00000"/>
                </a:solidFill>
              </a:rPr>
              <a:t>List combination of variables in X-axis in order of Probability of Y</a:t>
            </a:r>
          </a:p>
        </p:txBody>
      </p:sp>
      <p:sp>
        <p:nvSpPr>
          <p:cNvPr id="6" name="Rectangle 5">
            <a:extLst>
              <a:ext uri="{FF2B5EF4-FFF2-40B4-BE49-F238E27FC236}">
                <a16:creationId xmlns:a16="http://schemas.microsoft.com/office/drawing/2014/main" id="{935DEEE6-9882-4064-8D97-CAE806867F5A}"/>
              </a:ext>
            </a:extLst>
          </p:cNvPr>
          <p:cNvSpPr/>
          <p:nvPr/>
        </p:nvSpPr>
        <p:spPr>
          <a:xfrm>
            <a:off x="1705970" y="4776716"/>
            <a:ext cx="8830102" cy="1323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69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699F27-22F9-4684-872C-832F6C274E45}"/>
              </a:ext>
            </a:extLst>
          </p:cNvPr>
          <p:cNvGrpSpPr/>
          <p:nvPr/>
        </p:nvGrpSpPr>
        <p:grpSpPr>
          <a:xfrm>
            <a:off x="0" y="0"/>
            <a:ext cx="12192000" cy="6858000"/>
            <a:chOff x="0" y="0"/>
            <a:chExt cx="12192000" cy="6858000"/>
          </a:xfrm>
        </p:grpSpPr>
        <p:grpSp>
          <p:nvGrpSpPr>
            <p:cNvPr id="8" name="Group 7">
              <a:extLst>
                <a:ext uri="{FF2B5EF4-FFF2-40B4-BE49-F238E27FC236}">
                  <a16:creationId xmlns:a16="http://schemas.microsoft.com/office/drawing/2014/main" id="{76737122-C896-4CD6-8FF0-34A915AB30AC}"/>
                </a:ext>
              </a:extLst>
            </p:cNvPr>
            <p:cNvGrpSpPr/>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1A25C711-AEF9-4112-9C1F-6F012DE3113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E2DB38EE-4524-4B1C-8B69-87CDFFA4CAA4}"/>
                  </a:ext>
                </a:extLst>
              </p:cNvPr>
              <p:cNvGraphicFramePr>
                <a:graphicFrameLocks/>
              </p:cNvGraphicFramePr>
              <p:nvPr>
                <p:extLst>
                  <p:ext uri="{D42A27DB-BD31-4B8C-83A1-F6EECF244321}">
                    <p14:modId xmlns:p14="http://schemas.microsoft.com/office/powerpoint/2010/main" val="2060657354"/>
                  </p:ext>
                </p:extLst>
              </p:nvPr>
            </p:nvGraphicFramePr>
            <p:xfrm>
              <a:off x="1610436" y="1187355"/>
              <a:ext cx="8925636" cy="4790363"/>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5" name="Chart 14">
              <a:extLst>
                <a:ext uri="{FF2B5EF4-FFF2-40B4-BE49-F238E27FC236}">
                  <a16:creationId xmlns:a16="http://schemas.microsoft.com/office/drawing/2014/main" id="{A9A7AFD9-F1D4-4F29-992B-8BF56640C1E9}"/>
                </a:ext>
              </a:extLst>
            </p:cNvPr>
            <p:cNvGraphicFramePr>
              <a:graphicFrameLocks/>
            </p:cNvGraphicFramePr>
            <p:nvPr>
              <p:extLst>
                <p:ext uri="{D42A27DB-BD31-4B8C-83A1-F6EECF244321}">
                  <p14:modId xmlns:p14="http://schemas.microsoft.com/office/powerpoint/2010/main" val="1511164406"/>
                </p:ext>
              </p:extLst>
            </p:nvPr>
          </p:nvGraphicFramePr>
          <p:xfrm>
            <a:off x="1610436" y="1187355"/>
            <a:ext cx="8925636" cy="4790363"/>
          </p:xfrm>
          <a:graphic>
            <a:graphicData uri="http://schemas.openxmlformats.org/drawingml/2006/chart">
              <c:chart xmlns:c="http://schemas.openxmlformats.org/drawingml/2006/chart" xmlns:r="http://schemas.openxmlformats.org/officeDocument/2006/relationships" r:id="rId4"/>
            </a:graphicData>
          </a:graphic>
        </p:graphicFrame>
        <p:sp>
          <p:nvSpPr>
            <p:cNvPr id="3" name="Arrow: Down 2">
              <a:extLst>
                <a:ext uri="{FF2B5EF4-FFF2-40B4-BE49-F238E27FC236}">
                  <a16:creationId xmlns:a16="http://schemas.microsoft.com/office/drawing/2014/main" id="{CD183326-D427-433E-BF7E-0BC0F87AF690}"/>
                </a:ext>
              </a:extLst>
            </p:cNvPr>
            <p:cNvSpPr/>
            <p:nvPr/>
          </p:nvSpPr>
          <p:spPr>
            <a:xfrm>
              <a:off x="2395183" y="3582536"/>
              <a:ext cx="1323832" cy="1119117"/>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C2342D5-99C4-4673-8EE0-5EE9601ECFEF}"/>
                </a:ext>
              </a:extLst>
            </p:cNvPr>
            <p:cNvSpPr txBox="1">
              <a:spLocks/>
            </p:cNvSpPr>
            <p:nvPr/>
          </p:nvSpPr>
          <p:spPr>
            <a:xfrm>
              <a:off x="427630" y="307073"/>
              <a:ext cx="9652000" cy="533400"/>
            </a:xfrm>
            <a:prstGeom prst="rect">
              <a:avLst/>
            </a:prstGeom>
            <a:noFill/>
          </p:spPr>
          <p:txBody>
            <a:bodyPr vert="horz" lIns="91440" tIns="45720" rIns="91440" bIns="45720" rtlCol="0" anchor="ctr">
              <a:noAutofit/>
            </a:bodyPr>
            <a:lstStyle>
              <a:lvl1pPr algn="l" rtl="0" eaLnBrk="1" fontAlgn="base" hangingPunct="1">
                <a:spcBef>
                  <a:spcPct val="0"/>
                </a:spcBef>
                <a:spcAft>
                  <a:spcPct val="0"/>
                </a:spcAft>
                <a:defRPr sz="2000" b="0" cap="all" spc="150" baseline="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a:lstStyle>
            <a:p>
              <a:r>
                <a:rPr lang="en-US" sz="4800" b="1" kern="0" dirty="0">
                  <a:solidFill>
                    <a:schemeClr val="tx1">
                      <a:lumMod val="75000"/>
                    </a:schemeClr>
                  </a:solidFill>
                </a:rPr>
                <a:t>Interaction Plots</a:t>
              </a:r>
            </a:p>
          </p:txBody>
        </p:sp>
      </p:grpSp>
      <p:sp>
        <p:nvSpPr>
          <p:cNvPr id="12" name="Rectangle 11">
            <a:extLst>
              <a:ext uri="{FF2B5EF4-FFF2-40B4-BE49-F238E27FC236}">
                <a16:creationId xmlns:a16="http://schemas.microsoft.com/office/drawing/2014/main" id="{C463C5F5-8C31-45F2-B321-058A57A333F4}"/>
              </a:ext>
            </a:extLst>
          </p:cNvPr>
          <p:cNvSpPr/>
          <p:nvPr/>
        </p:nvSpPr>
        <p:spPr>
          <a:xfrm>
            <a:off x="4626591" y="4701653"/>
            <a:ext cx="5786651" cy="1276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273561"/>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13529</TotalTime>
  <Words>1185</Words>
  <Application>Microsoft Office PowerPoint</Application>
  <PresentationFormat>Widescreen</PresentationFormat>
  <Paragraphs>169</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 Model until you Get two Parallel Lines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353</cp:revision>
  <dcterms:created xsi:type="dcterms:W3CDTF">2017-05-23T16:09:18Z</dcterms:created>
  <dcterms:modified xsi:type="dcterms:W3CDTF">2024-09-08T21:11:34Z</dcterms:modified>
</cp:coreProperties>
</file>