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1"/>
  </p:sldMasterIdLst>
  <p:notesMasterIdLst>
    <p:notesMasterId r:id="rId29"/>
  </p:notesMasterIdLst>
  <p:sldIdLst>
    <p:sldId id="268" r:id="rId2"/>
    <p:sldId id="410" r:id="rId3"/>
    <p:sldId id="453" r:id="rId4"/>
    <p:sldId id="364" r:id="rId5"/>
    <p:sldId id="441" r:id="rId6"/>
    <p:sldId id="454" r:id="rId7"/>
    <p:sldId id="447" r:id="rId8"/>
    <p:sldId id="448" r:id="rId9"/>
    <p:sldId id="449" r:id="rId10"/>
    <p:sldId id="450" r:id="rId11"/>
    <p:sldId id="451" r:id="rId12"/>
    <p:sldId id="452" r:id="rId13"/>
    <p:sldId id="393" r:id="rId14"/>
    <p:sldId id="445" r:id="rId15"/>
    <p:sldId id="446" r:id="rId16"/>
    <p:sldId id="373" r:id="rId17"/>
    <p:sldId id="438" r:id="rId18"/>
    <p:sldId id="455" r:id="rId19"/>
    <p:sldId id="456" r:id="rId20"/>
    <p:sldId id="459" r:id="rId21"/>
    <p:sldId id="460" r:id="rId22"/>
    <p:sldId id="457" r:id="rId23"/>
    <p:sldId id="458" r:id="rId24"/>
    <p:sldId id="461" r:id="rId25"/>
    <p:sldId id="462" r:id="rId26"/>
    <p:sldId id="463"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FFCC"/>
    <a:srgbClr val="66FFCC"/>
    <a:srgbClr val="FFFF00"/>
    <a:srgbClr val="7D1219"/>
    <a:srgbClr val="006873"/>
    <a:srgbClr val="00FF00"/>
    <a:srgbClr val="FFFF66"/>
    <a:srgbClr val="FFCC33"/>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4"/>
    <p:restoredTop sz="71201" autoAdjust="0"/>
  </p:normalViewPr>
  <p:slideViewPr>
    <p:cSldViewPr snapToGrid="0" snapToObjects="1">
      <p:cViewPr varScale="1">
        <p:scale>
          <a:sx n="47" d="100"/>
          <a:sy n="47" d="100"/>
        </p:scale>
        <p:origin x="1180" y="32"/>
      </p:cViewPr>
      <p:guideLst>
        <p:guide orient="horz" pos="2160"/>
        <p:guide pos="3840"/>
      </p:guideLst>
    </p:cSldViewPr>
  </p:slideViewPr>
  <p:notesTextViewPr>
    <p:cViewPr>
      <p:scale>
        <a:sx n="1" d="1"/>
        <a:sy n="1" d="1"/>
      </p:scale>
      <p:origin x="0" y="0"/>
    </p:cViewPr>
  </p:notesTextViewPr>
  <p:sorterViewPr>
    <p:cViewPr>
      <p:scale>
        <a:sx n="66" d="100"/>
        <a:sy n="66" d="100"/>
      </p:scale>
      <p:origin x="0" y="-1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brief presentation was organized by Dr. Alemi.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10</a:t>
            </a:fld>
            <a:endParaRPr lang="en-US"/>
          </a:p>
        </p:txBody>
      </p:sp>
    </p:spTree>
    <p:extLst>
      <p:ext uri="{BB962C8B-B14F-4D97-AF65-F5344CB8AC3E}">
        <p14:creationId xmlns:p14="http://schemas.microsoft.com/office/powerpoint/2010/main" val="31504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11</a:t>
            </a:fld>
            <a:endParaRPr lang="en-US"/>
          </a:p>
        </p:txBody>
      </p:sp>
    </p:spTree>
    <p:extLst>
      <p:ext uri="{BB962C8B-B14F-4D97-AF65-F5344CB8AC3E}">
        <p14:creationId xmlns:p14="http://schemas.microsoft.com/office/powerpoint/2010/main" val="433550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12</a:t>
            </a:fld>
            <a:endParaRPr lang="en-US"/>
          </a:p>
        </p:txBody>
      </p:sp>
    </p:spTree>
    <p:extLst>
      <p:ext uri="{BB962C8B-B14F-4D97-AF65-F5344CB8AC3E}">
        <p14:creationId xmlns:p14="http://schemas.microsoft.com/office/powerpoint/2010/main" val="2425997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consider two binary variables, where when the variable is present it is coded as 1 and 0 otherwise. The product of two binary variables is another binary variable which is 1 when both variables are present and 0 otherwise. With two binary variables four situations are possible and the only time the product is 1 is when both variables are present.  If one variable is binary and another continuous, the product of the variable will be 0 when the binary variable or the continuous variable is 0 and otherwise same as the continuous variable. If both variables are continuous then the product of both variables will be continuous and a larger number than the sum of the two variables. Including interaction terms in regression expands our ability to model events.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13</a:t>
            </a:fld>
            <a:endParaRPr lang="en-US"/>
          </a:p>
        </p:txBody>
      </p:sp>
    </p:spTree>
    <p:extLst>
      <p:ext uri="{BB962C8B-B14F-4D97-AF65-F5344CB8AC3E}">
        <p14:creationId xmlns:p14="http://schemas.microsoft.com/office/powerpoint/2010/main" val="4270649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consider two binary variables, where when the variable is present it is coded as 1 and 0 otherwise. The product of two binary variables is another binary variable which is 1 when both variables are present and 0 otherwise. With two binary variables four situations are possible and the only time the product is 1 is when both variables are present.  If one variable is binary and another continuous, the product of the variable will be 0 when the binary variable or the continuous variable is 0 and otherwise same as the continuous variable. If both variables are continuous then the product of both variables will be continuous and a larger number than the sum of the two variables. Including interaction terms in regression expands our ability to model events.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14</a:t>
            </a:fld>
            <a:endParaRPr lang="en-US"/>
          </a:p>
        </p:txBody>
      </p:sp>
    </p:spTree>
    <p:extLst>
      <p:ext uri="{BB962C8B-B14F-4D97-AF65-F5344CB8AC3E}">
        <p14:creationId xmlns:p14="http://schemas.microsoft.com/office/powerpoint/2010/main" val="3494575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l"/>
                <a:r>
                  <a:rPr lang="en-US" b="0" i="0" dirty="0">
                    <a:solidFill>
                      <a:srgbClr val="333333"/>
                    </a:solidFill>
                    <a:effectLst/>
                    <a:latin typeface="Merriweather" panose="020B0604020202020204" pitchFamily="2" charset="0"/>
                  </a:rPr>
                  <a:t>This is especially true if the analyst has no knowledge of which interaction terms may be beneficial to explaining the outcome.</a:t>
                </a:r>
              </a:p>
              <a:p>
                <a:pPr algn="l"/>
                <a:r>
                  <a:rPr lang="en-US" b="0" i="0" dirty="0">
                    <a:solidFill>
                      <a:srgbClr val="333333"/>
                    </a:solidFill>
                    <a:effectLst/>
                    <a:latin typeface="Merriweather" panose="020B0604020202020204" pitchFamily="2" charset="0"/>
                  </a:rPr>
                  <a:t>When beginning the search for interactions, expert knowledge about the system will always be most beneficial and can help narrow the search. Algorithmic approaches can also be employed in the search. For data that have a relatively small number of predictors, every pairwise interaction can be completely enumerated. Then resampling approaches or penalized models can be used to locate the interactions that may usefully improve a model.</a:t>
                </a:r>
              </a:p>
              <a:p>
                <a:pPr algn="l"/>
                <a:r>
                  <a:rPr lang="en-US" b="0" i="0" dirty="0">
                    <a:solidFill>
                      <a:srgbClr val="333333"/>
                    </a:solidFill>
                    <a:effectLst/>
                    <a:latin typeface="Merriweather" panose="020B0604020202020204" pitchFamily="2" charset="0"/>
                  </a:rPr>
                  <a:t>As the number of predictors grows, complete enumeration becomes practically unfeasible. Instead, methods that can readily identify potentially important interactions without searching the entire space should be used. These include two-stage modeling, tree-based methods, and the feasible solution algorithm.</a:t>
                </a:r>
              </a:p>
              <a:p>
                <a:pPr algn="l"/>
                <a:r>
                  <a:rPr lang="en-US" b="0" i="0" dirty="0">
                    <a:solidFill>
                      <a:srgbClr val="333333"/>
                    </a:solidFill>
                    <a:effectLst/>
                    <a:latin typeface="Merriweather" panose="020B0604020202020204" pitchFamily="2" charset="0"/>
                  </a:rPr>
                  <a:t>When the search is complete, the interaction terms that are most likely to improve model performance can be added to a simpler model like linear or logistic regression. The predictive performance can then be estimated through cross-validation and compare to models without these terms to determine the overall predictive improvement.</a:t>
                </a:r>
              </a:p>
              <a:p>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effect of interaction </a:t>
                </a:r>
                <a:r>
                  <a:rPr lang="en-US" sz="1200" kern="1200" dirty="0">
                    <a:solidFill>
                      <a:schemeClr val="tx1"/>
                    </a:solidFill>
                    <a:effectLst/>
                    <a:latin typeface="+mn-lt"/>
                    <a:ea typeface="+mn-ea"/>
                    <a:cs typeface="+mn-cs"/>
                  </a:rPr>
                  <a:t>between the two variables, </a:t>
                </a:r>
                <a:r>
                  <a:rPr lang="en-US" sz="1200" kern="1200" dirty="0" smtClean="0">
                    <a:solidFill>
                      <a:schemeClr val="tx1"/>
                    </a:solidFill>
                    <a:effectLst/>
                    <a:latin typeface="+mn-lt"/>
                    <a:ea typeface="+mn-ea"/>
                    <a:cs typeface="+mn-cs"/>
                  </a:rPr>
                  <a:t>X1</a:t>
                </a:r>
                <a:r>
                  <a:rPr lang="en-US" sz="1200" b="0" i="0" kern="1200" smtClean="0">
                    <a:solidFill>
                      <a:schemeClr val="tx1"/>
                    </a:solidFill>
                    <a:effectLst/>
                    <a:latin typeface="Cambria Math" panose="02040503050406030204" pitchFamily="18" charset="0"/>
                    <a:ea typeface="+mn-ea"/>
                    <a:cs typeface="+mn-cs"/>
                  </a:rPr>
                  <a:t> and </a:t>
                </a:r>
                <a:r>
                  <a:rPr lang="en-US" sz="1200" i="0" kern="1200">
                    <a:solidFill>
                      <a:schemeClr val="tx1"/>
                    </a:solidFill>
                    <a:effectLst/>
                    <a:latin typeface="+mn-lt"/>
                    <a:ea typeface="+mn-ea"/>
                    <a:cs typeface="+mn-cs"/>
                  </a:rPr>
                  <a:t>X_(2</a:t>
                </a:r>
                <a:r>
                  <a:rPr lang="en-US" sz="1200" b="0" i="0" kern="1200" smtClean="0">
                    <a:solidFill>
                      <a:schemeClr val="tx1"/>
                    </a:solidFill>
                    <a:effectLst/>
                    <a:latin typeface="Cambria Math" panose="02040503050406030204" pitchFamily="18" charset="0"/>
                    <a:ea typeface="+mn-ea"/>
                    <a:cs typeface="+mn-cs"/>
                  </a:rPr>
                  <a:t> </a:t>
                </a:r>
                <a:r>
                  <a:rPr lang="en-US" sz="1200" b="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𝑖𝑠 𝑐𝑎𝑝𝑡𝑢𝑟𝑒𝑑 𝑏𝑦 the parameter b3</a:t>
                </a:r>
                <a:r>
                  <a:rPr lang="en-US" sz="120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interaction term </a:t>
                </a:r>
                <a:r>
                  <a:rPr lang="en-US" sz="1200" i="0" kern="1200">
                    <a:solidFill>
                      <a:schemeClr val="tx1"/>
                    </a:solidFill>
                    <a:effectLst/>
                    <a:latin typeface="+mn-lt"/>
                    <a:ea typeface="+mn-ea"/>
                    <a:cs typeface="+mn-cs"/>
                  </a:rPr>
                  <a:t>X_1 X_2</a:t>
                </a:r>
                <a:r>
                  <a:rPr lang="en-US" sz="1200" kern="1200" dirty="0">
                    <a:solidFill>
                      <a:schemeClr val="tx1"/>
                    </a:solidFill>
                    <a:effectLst/>
                    <a:latin typeface="+mn-lt"/>
                    <a:ea typeface="+mn-ea"/>
                    <a:cs typeface="+mn-cs"/>
                  </a:rPr>
                  <a:t> is the product of the two variables. </a:t>
                </a: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15</a:t>
            </a:fld>
            <a:endParaRPr lang="en-US"/>
          </a:p>
        </p:txBody>
      </p:sp>
    </p:spTree>
    <p:extLst>
      <p:ext uri="{BB962C8B-B14F-4D97-AF65-F5344CB8AC3E}">
        <p14:creationId xmlns:p14="http://schemas.microsoft.com/office/powerpoint/2010/main" val="690477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multiple regression we have one dependent variable and many dependent variables.   The dependent variable Y is described as a function of multiple independent variables. Here the dependent variable, Y, for example cost, is shown as a function of two independent variables, </a:t>
                </a:r>
                <a:r>
                  <a:rPr lang="en-US" sz="1200" i="0" kern="1200">
                    <a:solidFill>
                      <a:schemeClr val="tx1"/>
                    </a:solidFill>
                    <a:effectLst/>
                    <a:latin typeface="+mn-lt"/>
                    <a:ea typeface="+mn-ea"/>
                    <a:cs typeface="+mn-cs"/>
                  </a:rPr>
                  <a:t>X_1, </a:t>
                </a:r>
                <a:r>
                  <a:rPr lang="en-US" sz="1200" kern="1200" dirty="0">
                    <a:solidFill>
                      <a:schemeClr val="tx1"/>
                    </a:solidFill>
                    <a:effectLst/>
                    <a:latin typeface="+mn-lt"/>
                    <a:ea typeface="+mn-ea"/>
                    <a:cs typeface="+mn-cs"/>
                  </a:rPr>
                  <a:t>and </a:t>
                </a:r>
                <a:r>
                  <a:rPr lang="en-US" sz="1200" i="0" kern="1200">
                    <a:solidFill>
                      <a:schemeClr val="tx1"/>
                    </a:solidFill>
                    <a:effectLst/>
                    <a:latin typeface="+mn-lt"/>
                    <a:ea typeface="+mn-ea"/>
                    <a:cs typeface="+mn-cs"/>
                  </a:rPr>
                  <a:t>X_2,</a:t>
                </a:r>
                <a:r>
                  <a:rPr lang="en-US" sz="1200" kern="1200" dirty="0" smtClean="0">
                    <a:solidFill>
                      <a:schemeClr val="tx1"/>
                    </a:solidFill>
                    <a:effectLst/>
                    <a:latin typeface="+mn-lt"/>
                    <a:ea typeface="+mn-ea"/>
                    <a:cs typeface="+mn-cs"/>
                  </a:rPr>
                  <a:t> for example age and gender.  There could be also many more independent</a:t>
                </a:r>
                <a:r>
                  <a:rPr lang="en-US" sz="1200" kern="1200" baseline="0" dirty="0" smtClean="0">
                    <a:solidFill>
                      <a:schemeClr val="tx1"/>
                    </a:solidFill>
                    <a:effectLst/>
                    <a:latin typeface="+mn-lt"/>
                    <a:ea typeface="+mn-ea"/>
                    <a:cs typeface="+mn-cs"/>
                  </a:rPr>
                  <a:t> variables besides the two we have shown here.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16</a:t>
            </a:fld>
            <a:endParaRPr lang="en-US"/>
          </a:p>
        </p:txBody>
      </p:sp>
    </p:spTree>
    <p:extLst>
      <p:ext uri="{BB962C8B-B14F-4D97-AF65-F5344CB8AC3E}">
        <p14:creationId xmlns:p14="http://schemas.microsoft.com/office/powerpoint/2010/main" val="3555812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17</a:t>
            </a:fld>
            <a:endParaRPr lang="en-US"/>
          </a:p>
        </p:txBody>
      </p:sp>
    </p:spTree>
    <p:extLst>
      <p:ext uri="{BB962C8B-B14F-4D97-AF65-F5344CB8AC3E}">
        <p14:creationId xmlns:p14="http://schemas.microsoft.com/office/powerpoint/2010/main" val="1703790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18</a:t>
            </a:fld>
            <a:endParaRPr lang="en-US"/>
          </a:p>
        </p:txBody>
      </p:sp>
    </p:spTree>
    <p:extLst>
      <p:ext uri="{BB962C8B-B14F-4D97-AF65-F5344CB8AC3E}">
        <p14:creationId xmlns:p14="http://schemas.microsoft.com/office/powerpoint/2010/main" val="4086234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19</a:t>
            </a:fld>
            <a:endParaRPr lang="en-US"/>
          </a:p>
        </p:txBody>
      </p:sp>
    </p:spTree>
    <p:extLst>
      <p:ext uri="{BB962C8B-B14F-4D97-AF65-F5344CB8AC3E}">
        <p14:creationId xmlns:p14="http://schemas.microsoft.com/office/powerpoint/2010/main" val="342376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l"/>
                <a:r>
                  <a:rPr lang="en-US" b="0" i="0" dirty="0">
                    <a:solidFill>
                      <a:srgbClr val="333333"/>
                    </a:solidFill>
                    <a:effectLst/>
                    <a:latin typeface="Merriweather" panose="020B0604020202020204" pitchFamily="2" charset="0"/>
                  </a:rPr>
                  <a:t>Interactions between predictors are often overlooked when constructing a predictive model. This may be due to the ability of modern modeling techniques to covertly identify the interactions. Or interactions may be overlooked due to the vast potential additional number of terms these would add to a model. </a:t>
                </a: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effect of interaction </a:t>
                </a:r>
                <a:r>
                  <a:rPr lang="en-US" sz="1200" kern="1200" dirty="0">
                    <a:solidFill>
                      <a:schemeClr val="tx1"/>
                    </a:solidFill>
                    <a:effectLst/>
                    <a:latin typeface="+mn-lt"/>
                    <a:ea typeface="+mn-ea"/>
                    <a:cs typeface="+mn-cs"/>
                  </a:rPr>
                  <a:t>between the two variables, </a:t>
                </a:r>
                <a:r>
                  <a:rPr lang="en-US" sz="1200" kern="1200" dirty="0" smtClean="0">
                    <a:solidFill>
                      <a:schemeClr val="tx1"/>
                    </a:solidFill>
                    <a:effectLst/>
                    <a:latin typeface="+mn-lt"/>
                    <a:ea typeface="+mn-ea"/>
                    <a:cs typeface="+mn-cs"/>
                  </a:rPr>
                  <a:t>X1</a:t>
                </a:r>
                <a:r>
                  <a:rPr lang="en-US" sz="1200" b="0" i="0" kern="1200" smtClean="0">
                    <a:solidFill>
                      <a:schemeClr val="tx1"/>
                    </a:solidFill>
                    <a:effectLst/>
                    <a:latin typeface="Cambria Math" panose="02040503050406030204" pitchFamily="18" charset="0"/>
                    <a:ea typeface="+mn-ea"/>
                    <a:cs typeface="+mn-cs"/>
                  </a:rPr>
                  <a:t> and </a:t>
                </a:r>
                <a:r>
                  <a:rPr lang="en-US" sz="1200" i="0" kern="1200">
                    <a:solidFill>
                      <a:schemeClr val="tx1"/>
                    </a:solidFill>
                    <a:effectLst/>
                    <a:latin typeface="+mn-lt"/>
                    <a:ea typeface="+mn-ea"/>
                    <a:cs typeface="+mn-cs"/>
                  </a:rPr>
                  <a:t>X_(2</a:t>
                </a:r>
                <a:r>
                  <a:rPr lang="en-US" sz="1200" b="0" i="0" kern="1200" smtClean="0">
                    <a:solidFill>
                      <a:schemeClr val="tx1"/>
                    </a:solidFill>
                    <a:effectLst/>
                    <a:latin typeface="Cambria Math" panose="02040503050406030204" pitchFamily="18" charset="0"/>
                    <a:ea typeface="+mn-ea"/>
                    <a:cs typeface="+mn-cs"/>
                  </a:rPr>
                  <a:t> </a:t>
                </a:r>
                <a:r>
                  <a:rPr lang="en-US" sz="1200" b="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𝑖𝑠 𝑐𝑎𝑝𝑡𝑢𝑟𝑒𝑑 𝑏𝑦 the parameter b3</a:t>
                </a:r>
                <a:r>
                  <a:rPr lang="en-US" sz="120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interaction term </a:t>
                </a:r>
                <a:r>
                  <a:rPr lang="en-US" sz="1200" i="0" kern="1200">
                    <a:solidFill>
                      <a:schemeClr val="tx1"/>
                    </a:solidFill>
                    <a:effectLst/>
                    <a:latin typeface="+mn-lt"/>
                    <a:ea typeface="+mn-ea"/>
                    <a:cs typeface="+mn-cs"/>
                  </a:rPr>
                  <a:t>X_1 X_2</a:t>
                </a:r>
                <a:r>
                  <a:rPr lang="en-US" sz="1200" kern="1200" dirty="0">
                    <a:solidFill>
                      <a:schemeClr val="tx1"/>
                    </a:solidFill>
                    <a:effectLst/>
                    <a:latin typeface="+mn-lt"/>
                    <a:ea typeface="+mn-ea"/>
                    <a:cs typeface="+mn-cs"/>
                  </a:rPr>
                  <a:t> is the product of the two variables. </a:t>
                </a: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2</a:t>
            </a:fld>
            <a:endParaRPr lang="en-US"/>
          </a:p>
        </p:txBody>
      </p:sp>
    </p:spTree>
    <p:extLst>
      <p:ext uri="{BB962C8B-B14F-4D97-AF65-F5344CB8AC3E}">
        <p14:creationId xmlns:p14="http://schemas.microsoft.com/office/powerpoint/2010/main" val="208664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effect of interaction </a:t>
                </a:r>
                <a:r>
                  <a:rPr lang="en-US" sz="1200" kern="1200" dirty="0">
                    <a:solidFill>
                      <a:schemeClr val="tx1"/>
                    </a:solidFill>
                    <a:effectLst/>
                    <a:latin typeface="+mn-lt"/>
                    <a:ea typeface="+mn-ea"/>
                    <a:cs typeface="+mn-cs"/>
                  </a:rPr>
                  <a:t>between the two variables, </a:t>
                </a:r>
                <a:r>
                  <a:rPr lang="en-US" sz="1200" kern="1200" dirty="0" smtClean="0">
                    <a:solidFill>
                      <a:schemeClr val="tx1"/>
                    </a:solidFill>
                    <a:effectLst/>
                    <a:latin typeface="+mn-lt"/>
                    <a:ea typeface="+mn-ea"/>
                    <a:cs typeface="+mn-cs"/>
                  </a:rPr>
                  <a:t>X1</a:t>
                </a:r>
                <a:r>
                  <a:rPr lang="en-US" sz="1200" b="0" i="0" kern="1200" smtClean="0">
                    <a:solidFill>
                      <a:schemeClr val="tx1"/>
                    </a:solidFill>
                    <a:effectLst/>
                    <a:latin typeface="Cambria Math" panose="02040503050406030204" pitchFamily="18" charset="0"/>
                    <a:ea typeface="+mn-ea"/>
                    <a:cs typeface="+mn-cs"/>
                  </a:rPr>
                  <a:t> and </a:t>
                </a:r>
                <a:r>
                  <a:rPr lang="en-US" sz="1200" i="0" kern="1200">
                    <a:solidFill>
                      <a:schemeClr val="tx1"/>
                    </a:solidFill>
                    <a:effectLst/>
                    <a:latin typeface="+mn-lt"/>
                    <a:ea typeface="+mn-ea"/>
                    <a:cs typeface="+mn-cs"/>
                  </a:rPr>
                  <a:t>X_(2</a:t>
                </a:r>
                <a:r>
                  <a:rPr lang="en-US" sz="1200" b="0" i="0" kern="1200" smtClean="0">
                    <a:solidFill>
                      <a:schemeClr val="tx1"/>
                    </a:solidFill>
                    <a:effectLst/>
                    <a:latin typeface="Cambria Math" panose="02040503050406030204" pitchFamily="18" charset="0"/>
                    <a:ea typeface="+mn-ea"/>
                    <a:cs typeface="+mn-cs"/>
                  </a:rPr>
                  <a:t> </a:t>
                </a:r>
                <a:r>
                  <a:rPr lang="en-US" sz="1200" b="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𝑖𝑠 𝑐𝑎𝑝𝑡𝑢𝑟𝑒𝑑 𝑏𝑦 the parameter b3</a:t>
                </a:r>
                <a:r>
                  <a:rPr lang="en-US" sz="120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interaction term </a:t>
                </a:r>
                <a:r>
                  <a:rPr lang="en-US" sz="1200" i="0" kern="1200">
                    <a:solidFill>
                      <a:schemeClr val="tx1"/>
                    </a:solidFill>
                    <a:effectLst/>
                    <a:latin typeface="+mn-lt"/>
                    <a:ea typeface="+mn-ea"/>
                    <a:cs typeface="+mn-cs"/>
                  </a:rPr>
                  <a:t>X_1 X_2</a:t>
                </a:r>
                <a:r>
                  <a:rPr lang="en-US" sz="1200" kern="1200" dirty="0">
                    <a:solidFill>
                      <a:schemeClr val="tx1"/>
                    </a:solidFill>
                    <a:effectLst/>
                    <a:latin typeface="+mn-lt"/>
                    <a:ea typeface="+mn-ea"/>
                    <a:cs typeface="+mn-cs"/>
                  </a:rPr>
                  <a:t> is the product of the two variables. </a:t>
                </a: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20</a:t>
            </a:fld>
            <a:endParaRPr lang="en-US"/>
          </a:p>
        </p:txBody>
      </p:sp>
    </p:spTree>
    <p:extLst>
      <p:ext uri="{BB962C8B-B14F-4D97-AF65-F5344CB8AC3E}">
        <p14:creationId xmlns:p14="http://schemas.microsoft.com/office/powerpoint/2010/main" val="171919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21</a:t>
            </a:fld>
            <a:endParaRPr lang="en-US"/>
          </a:p>
        </p:txBody>
      </p:sp>
    </p:spTree>
    <p:extLst>
      <p:ext uri="{BB962C8B-B14F-4D97-AF65-F5344CB8AC3E}">
        <p14:creationId xmlns:p14="http://schemas.microsoft.com/office/powerpoint/2010/main" val="443851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22</a:t>
            </a:fld>
            <a:endParaRPr lang="en-US"/>
          </a:p>
        </p:txBody>
      </p:sp>
    </p:spTree>
    <p:extLst>
      <p:ext uri="{BB962C8B-B14F-4D97-AF65-F5344CB8AC3E}">
        <p14:creationId xmlns:p14="http://schemas.microsoft.com/office/powerpoint/2010/main" val="3857522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23</a:t>
            </a:fld>
            <a:endParaRPr lang="en-US"/>
          </a:p>
        </p:txBody>
      </p:sp>
    </p:spTree>
    <p:extLst>
      <p:ext uri="{BB962C8B-B14F-4D97-AF65-F5344CB8AC3E}">
        <p14:creationId xmlns:p14="http://schemas.microsoft.com/office/powerpoint/2010/main" val="2666776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24</a:t>
            </a:fld>
            <a:endParaRPr lang="en-US"/>
          </a:p>
        </p:txBody>
      </p:sp>
    </p:spTree>
    <p:extLst>
      <p:ext uri="{BB962C8B-B14F-4D97-AF65-F5344CB8AC3E}">
        <p14:creationId xmlns:p14="http://schemas.microsoft.com/office/powerpoint/2010/main" val="874121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25</a:t>
            </a:fld>
            <a:endParaRPr lang="en-US"/>
          </a:p>
        </p:txBody>
      </p:sp>
    </p:spTree>
    <p:extLst>
      <p:ext uri="{BB962C8B-B14F-4D97-AF65-F5344CB8AC3E}">
        <p14:creationId xmlns:p14="http://schemas.microsoft.com/office/powerpoint/2010/main" val="3866243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26</a:t>
            </a:fld>
            <a:endParaRPr lang="en-US"/>
          </a:p>
        </p:txBody>
      </p:sp>
    </p:spTree>
    <p:extLst>
      <p:ext uri="{BB962C8B-B14F-4D97-AF65-F5344CB8AC3E}">
        <p14:creationId xmlns:p14="http://schemas.microsoft.com/office/powerpoint/2010/main" val="3351863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use ordinary regression, verify assumptions, transform data, then interpret the results.</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27</a:t>
            </a:fld>
            <a:endParaRPr lang="en-US"/>
          </a:p>
        </p:txBody>
      </p:sp>
    </p:spTree>
    <p:extLst>
      <p:ext uri="{BB962C8B-B14F-4D97-AF65-F5344CB8AC3E}">
        <p14:creationId xmlns:p14="http://schemas.microsoft.com/office/powerpoint/2010/main" val="294864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Merriweather" panose="020B0604020202020204" pitchFamily="2" charset="0"/>
              </a:rPr>
              <a:t>Interactions between predictors are often overlooked when constructing a predictive model. This may be due to the ability of modern modeling techniques to covertly identify the interactions. Or interactions may be overlooked due to the vast potential additional number of terms these would add to a model.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a:t>
            </a:fld>
            <a:endParaRPr lang="en-US"/>
          </a:p>
        </p:txBody>
      </p:sp>
    </p:spTree>
    <p:extLst>
      <p:ext uri="{BB962C8B-B14F-4D97-AF65-F5344CB8AC3E}">
        <p14:creationId xmlns:p14="http://schemas.microsoft.com/office/powerpoint/2010/main" val="2827782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4</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5</a:t>
            </a:fld>
            <a:endParaRPr lang="en-US"/>
          </a:p>
        </p:txBody>
      </p:sp>
    </p:spTree>
    <p:extLst>
      <p:ext uri="{BB962C8B-B14F-4D97-AF65-F5344CB8AC3E}">
        <p14:creationId xmlns:p14="http://schemas.microsoft.com/office/powerpoint/2010/main" val="312223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6</a:t>
            </a:fld>
            <a:endParaRPr lang="en-US"/>
          </a:p>
        </p:txBody>
      </p:sp>
    </p:spTree>
    <p:extLst>
      <p:ext uri="{BB962C8B-B14F-4D97-AF65-F5344CB8AC3E}">
        <p14:creationId xmlns:p14="http://schemas.microsoft.com/office/powerpoint/2010/main" val="2785721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7</a:t>
            </a:fld>
            <a:endParaRPr lang="en-US"/>
          </a:p>
        </p:txBody>
      </p:sp>
    </p:spTree>
    <p:extLst>
      <p:ext uri="{BB962C8B-B14F-4D97-AF65-F5344CB8AC3E}">
        <p14:creationId xmlns:p14="http://schemas.microsoft.com/office/powerpoint/2010/main" val="332533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8</a:t>
            </a:fld>
            <a:endParaRPr lang="en-US"/>
          </a:p>
        </p:txBody>
      </p:sp>
    </p:spTree>
    <p:extLst>
      <p:ext uri="{BB962C8B-B14F-4D97-AF65-F5344CB8AC3E}">
        <p14:creationId xmlns:p14="http://schemas.microsoft.com/office/powerpoint/2010/main" val="3299220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9</a:t>
            </a:fld>
            <a:endParaRPr lang="en-US"/>
          </a:p>
        </p:txBody>
      </p:sp>
    </p:spTree>
    <p:extLst>
      <p:ext uri="{BB962C8B-B14F-4D97-AF65-F5344CB8AC3E}">
        <p14:creationId xmlns:p14="http://schemas.microsoft.com/office/powerpoint/2010/main" val="3637721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a:t>Detecting Interaction Terms</a:t>
            </a:r>
          </a:p>
        </p:txBody>
      </p:sp>
      <p:sp>
        <p:nvSpPr>
          <p:cNvPr id="4" name="Text Placeholder 3"/>
          <p:cNvSpPr>
            <a:spLocks noGrp="1"/>
          </p:cNvSpPr>
          <p:nvPr>
            <p:ph type="body" sz="quarter" idx="11"/>
          </p:nvPr>
        </p:nvSpPr>
        <p:spPr>
          <a:xfrm>
            <a:off x="823912" y="3287713"/>
            <a:ext cx="6246589" cy="1362075"/>
          </a:xfrm>
        </p:spPr>
        <p:txBody>
          <a:bodyPr/>
          <a:lstStyle/>
          <a:p>
            <a:r>
              <a:rPr lang="en-US" sz="2800" dirty="0"/>
              <a:t>Farrokh Alemi, Ph.D.</a:t>
            </a:r>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626987" y="1600021"/>
            <a:ext cx="6282682" cy="3970318"/>
          </a:xfrm>
          <a:prstGeom prst="rect">
            <a:avLst/>
          </a:prstGeom>
        </p:spPr>
        <p:txBody>
          <a:bodyPr wrap="none">
            <a:spAutoFit/>
          </a:bodyPr>
          <a:lstStyle/>
          <a:p>
            <a:r>
              <a:rPr lang="en-US" sz="3600" b="1" dirty="0"/>
              <a:t>Regress Y on one or more </a:t>
            </a:r>
          </a:p>
          <a:p>
            <a:r>
              <a:rPr lang="en-US" sz="3600" b="1" dirty="0"/>
              <a:t>independent variables X</a:t>
            </a:r>
            <a:r>
              <a:rPr lang="en-US" sz="3600" b="1" baseline="-25000" dirty="0"/>
              <a:t>1</a:t>
            </a:r>
            <a:r>
              <a:rPr lang="en-US" sz="3600" b="1" dirty="0"/>
              <a:t>, …, </a:t>
            </a:r>
            <a:r>
              <a:rPr lang="en-US" sz="3600" b="1" dirty="0" err="1"/>
              <a:t>X</a:t>
            </a:r>
            <a:r>
              <a:rPr lang="en-US" sz="3600" b="1" baseline="-25000" dirty="0" err="1"/>
              <a:t>n</a:t>
            </a:r>
            <a:r>
              <a:rPr lang="en-US" sz="3600" b="1" dirty="0"/>
              <a:t> </a:t>
            </a:r>
          </a:p>
          <a:p>
            <a:r>
              <a:rPr lang="en-US" sz="3600" b="1" dirty="0"/>
              <a:t>plus: </a:t>
            </a:r>
          </a:p>
          <a:p>
            <a:r>
              <a:rPr lang="en-US" sz="3600" b="1" dirty="0"/>
              <a:t>X</a:t>
            </a:r>
            <a:r>
              <a:rPr lang="en-US" sz="3600" b="1" baseline="-25000" dirty="0"/>
              <a:t>1</a:t>
            </a:r>
            <a:r>
              <a:rPr lang="en-US" sz="3600" b="1" dirty="0"/>
              <a:t>X</a:t>
            </a:r>
            <a:r>
              <a:rPr lang="en-US" sz="3600" b="1" baseline="-25000" dirty="0"/>
              <a:t>2</a:t>
            </a:r>
            <a:r>
              <a:rPr lang="en-US" sz="3600" b="1" dirty="0"/>
              <a:t>, X</a:t>
            </a:r>
            <a:r>
              <a:rPr lang="en-US" sz="3600" b="1" baseline="-25000" dirty="0"/>
              <a:t>1</a:t>
            </a:r>
            <a:r>
              <a:rPr lang="en-US" sz="3600" b="1" dirty="0"/>
              <a:t>X</a:t>
            </a:r>
            <a:r>
              <a:rPr lang="en-US" sz="3600" b="1" baseline="-25000" dirty="0"/>
              <a:t>3</a:t>
            </a:r>
            <a:r>
              <a:rPr lang="en-US" sz="3600" b="1" dirty="0"/>
              <a:t>, …, X</a:t>
            </a:r>
            <a:r>
              <a:rPr lang="en-US" sz="3600" b="1" baseline="-25000" dirty="0"/>
              <a:t>1</a:t>
            </a:r>
            <a:r>
              <a:rPr lang="en-US" sz="3600" b="1" dirty="0"/>
              <a:t>X</a:t>
            </a:r>
            <a:r>
              <a:rPr lang="en-US" sz="3600" b="1" baseline="-25000" dirty="0"/>
              <a:t>n</a:t>
            </a:r>
            <a:r>
              <a:rPr lang="en-US" sz="3600" b="1" dirty="0"/>
              <a:t>, </a:t>
            </a:r>
          </a:p>
          <a:p>
            <a:r>
              <a:rPr lang="en-US" sz="3600" b="1" dirty="0"/>
              <a:t>X</a:t>
            </a:r>
            <a:r>
              <a:rPr lang="en-US" sz="3600" b="1" baseline="-25000" dirty="0"/>
              <a:t>1</a:t>
            </a:r>
            <a:r>
              <a:rPr lang="en-US" sz="3600" b="1" dirty="0"/>
              <a:t>X</a:t>
            </a:r>
            <a:r>
              <a:rPr lang="en-US" sz="3600" b="1" baseline="-25000" dirty="0"/>
              <a:t>2</a:t>
            </a:r>
            <a:r>
              <a:rPr lang="en-US" sz="3600" b="1" dirty="0"/>
              <a:t>X</a:t>
            </a:r>
            <a:r>
              <a:rPr lang="en-US" sz="3600" b="1" baseline="-25000" dirty="0"/>
              <a:t>3</a:t>
            </a:r>
            <a:r>
              <a:rPr lang="en-US" sz="3600" b="1" dirty="0"/>
              <a:t>, X</a:t>
            </a:r>
            <a:r>
              <a:rPr lang="en-US" sz="3600" b="1" baseline="-25000" dirty="0"/>
              <a:t>2</a:t>
            </a:r>
            <a:r>
              <a:rPr lang="en-US" sz="3600" b="1" dirty="0"/>
              <a:t>X</a:t>
            </a:r>
            <a:r>
              <a:rPr lang="en-US" sz="3600" b="1" baseline="-25000" dirty="0"/>
              <a:t>3</a:t>
            </a:r>
            <a:r>
              <a:rPr lang="en-US" sz="3600" b="1" dirty="0"/>
              <a:t>X</a:t>
            </a:r>
            <a:r>
              <a:rPr lang="en-US" sz="3600" b="1" baseline="-25000" dirty="0"/>
              <a:t>4</a:t>
            </a:r>
            <a:r>
              <a:rPr lang="en-US" sz="3600" b="1" dirty="0"/>
              <a:t>, …, X</a:t>
            </a:r>
            <a:r>
              <a:rPr lang="en-US" sz="3600" b="1" baseline="-25000" dirty="0"/>
              <a:t>n-2</a:t>
            </a:r>
            <a:r>
              <a:rPr lang="en-US" sz="3600" b="1" dirty="0"/>
              <a:t>,X</a:t>
            </a:r>
            <a:r>
              <a:rPr lang="en-US" sz="3600" b="1" baseline="-25000" dirty="0"/>
              <a:t>n-1</a:t>
            </a:r>
            <a:r>
              <a:rPr lang="en-US" sz="3600" b="1" dirty="0"/>
              <a:t>,X</a:t>
            </a:r>
            <a:r>
              <a:rPr lang="en-US" sz="3600" b="1" baseline="-25000" dirty="0"/>
              <a:t>n</a:t>
            </a:r>
          </a:p>
          <a:p>
            <a:r>
              <a:rPr lang="en-US" sz="3600" b="1" dirty="0"/>
              <a:t>X</a:t>
            </a:r>
            <a:r>
              <a:rPr lang="en-US" sz="3600" b="1" baseline="-25000" dirty="0"/>
              <a:t>1</a:t>
            </a:r>
            <a:r>
              <a:rPr lang="en-US" sz="3600" b="1" dirty="0"/>
              <a:t>X</a:t>
            </a:r>
            <a:r>
              <a:rPr lang="en-US" sz="3600" b="1" baseline="-25000" dirty="0"/>
              <a:t>2</a:t>
            </a:r>
            <a:r>
              <a:rPr lang="en-US" sz="3600" b="1" dirty="0"/>
              <a:t>X</a:t>
            </a:r>
            <a:r>
              <a:rPr lang="en-US" sz="3600" b="1" baseline="-25000" dirty="0"/>
              <a:t>3</a:t>
            </a:r>
            <a:r>
              <a:rPr lang="en-US" sz="3600" b="1" dirty="0"/>
              <a:t>X</a:t>
            </a:r>
            <a:r>
              <a:rPr lang="en-US" sz="3600" b="1" baseline="-25000" dirty="0"/>
              <a:t>4</a:t>
            </a:r>
            <a:r>
              <a:rPr lang="en-US" sz="3600" b="1" dirty="0"/>
              <a:t>, … </a:t>
            </a:r>
          </a:p>
          <a:p>
            <a:r>
              <a:rPr lang="en-US" sz="3600" b="1" dirty="0"/>
              <a:t>X</a:t>
            </a:r>
            <a:r>
              <a:rPr lang="en-US" sz="3600" b="1" baseline="-25000" dirty="0"/>
              <a:t>1</a:t>
            </a:r>
            <a:r>
              <a:rPr lang="en-US" sz="3600" b="1" dirty="0"/>
              <a:t>X</a:t>
            </a:r>
            <a:r>
              <a:rPr lang="en-US" sz="3600" b="1" baseline="-25000" dirty="0"/>
              <a:t>2</a:t>
            </a:r>
            <a:r>
              <a:rPr lang="en-US" sz="3600" b="1" dirty="0"/>
              <a:t>X</a:t>
            </a:r>
            <a:r>
              <a:rPr lang="en-US" sz="3600" b="1" baseline="-25000" dirty="0"/>
              <a:t>3</a:t>
            </a:r>
            <a:r>
              <a:rPr lang="en-US" sz="3600" b="1" dirty="0"/>
              <a:t>…</a:t>
            </a:r>
            <a:r>
              <a:rPr lang="en-US" sz="3600" b="1" dirty="0" err="1"/>
              <a:t>X</a:t>
            </a:r>
            <a:r>
              <a:rPr lang="en-US" sz="3600" b="1" baseline="-25000" dirty="0" err="1"/>
              <a:t>n</a:t>
            </a:r>
            <a:endParaRPr lang="en-US" sz="3600" b="1" baseline="-25000" dirty="0"/>
          </a:p>
        </p:txBody>
      </p:sp>
      <p:sp>
        <p:nvSpPr>
          <p:cNvPr id="24" name="Arrow: Right 23">
            <a:extLst>
              <a:ext uri="{FF2B5EF4-FFF2-40B4-BE49-F238E27FC236}">
                <a16:creationId xmlns:a16="http://schemas.microsoft.com/office/drawing/2014/main" id="{32287EA5-753D-4261-982E-54C9D6132E50}"/>
              </a:ext>
            </a:extLst>
          </p:cNvPr>
          <p:cNvSpPr/>
          <p:nvPr/>
        </p:nvSpPr>
        <p:spPr>
          <a:xfrm>
            <a:off x="109182" y="4581881"/>
            <a:ext cx="1517805" cy="1217987"/>
          </a:xfrm>
          <a:prstGeom prst="righ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Highest Level</a:t>
            </a:r>
          </a:p>
        </p:txBody>
      </p:sp>
    </p:spTree>
    <p:extLst>
      <p:ext uri="{BB962C8B-B14F-4D97-AF65-F5344CB8AC3E}">
        <p14:creationId xmlns:p14="http://schemas.microsoft.com/office/powerpoint/2010/main" val="215173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626987" y="1600021"/>
            <a:ext cx="6282682" cy="3970318"/>
          </a:xfrm>
          <a:prstGeom prst="rect">
            <a:avLst/>
          </a:prstGeom>
        </p:spPr>
        <p:txBody>
          <a:bodyPr wrap="none">
            <a:spAutoFit/>
          </a:bodyPr>
          <a:lstStyle/>
          <a:p>
            <a:r>
              <a:rPr lang="en-US" sz="3600" b="1" dirty="0"/>
              <a:t>Regress Y on one or more </a:t>
            </a:r>
          </a:p>
          <a:p>
            <a:r>
              <a:rPr lang="en-US" sz="3600" b="1" dirty="0"/>
              <a:t>independent variables X</a:t>
            </a:r>
            <a:r>
              <a:rPr lang="en-US" sz="3600" b="1" baseline="-25000" dirty="0"/>
              <a:t>1</a:t>
            </a:r>
            <a:r>
              <a:rPr lang="en-US" sz="3600" b="1" dirty="0"/>
              <a:t>, …, </a:t>
            </a:r>
            <a:r>
              <a:rPr lang="en-US" sz="3600" b="1" dirty="0" err="1"/>
              <a:t>X</a:t>
            </a:r>
            <a:r>
              <a:rPr lang="en-US" sz="3600" b="1" baseline="-25000" dirty="0" err="1"/>
              <a:t>n</a:t>
            </a:r>
            <a:r>
              <a:rPr lang="en-US" sz="3600" b="1" dirty="0"/>
              <a:t> </a:t>
            </a:r>
          </a:p>
          <a:p>
            <a:r>
              <a:rPr lang="en-US" sz="3600" b="1" dirty="0"/>
              <a:t>plus: </a:t>
            </a:r>
          </a:p>
          <a:p>
            <a:r>
              <a:rPr lang="en-US" sz="3600" b="1" dirty="0"/>
              <a:t>X</a:t>
            </a:r>
            <a:r>
              <a:rPr lang="en-US" sz="3600" b="1" baseline="-25000" dirty="0"/>
              <a:t>1</a:t>
            </a:r>
            <a:r>
              <a:rPr lang="en-US" sz="3600" b="1" dirty="0"/>
              <a:t>X</a:t>
            </a:r>
            <a:r>
              <a:rPr lang="en-US" sz="3600" b="1" baseline="-25000" dirty="0"/>
              <a:t>2</a:t>
            </a:r>
            <a:r>
              <a:rPr lang="en-US" sz="3600" b="1" dirty="0"/>
              <a:t>, X</a:t>
            </a:r>
            <a:r>
              <a:rPr lang="en-US" sz="3600" b="1" baseline="-25000" dirty="0"/>
              <a:t>1</a:t>
            </a:r>
            <a:r>
              <a:rPr lang="en-US" sz="3600" b="1" dirty="0"/>
              <a:t>X</a:t>
            </a:r>
            <a:r>
              <a:rPr lang="en-US" sz="3600" b="1" baseline="-25000" dirty="0"/>
              <a:t>3</a:t>
            </a:r>
            <a:r>
              <a:rPr lang="en-US" sz="3600" b="1" dirty="0"/>
              <a:t>, …, X</a:t>
            </a:r>
            <a:r>
              <a:rPr lang="en-US" sz="3600" b="1" baseline="-25000" dirty="0"/>
              <a:t>1</a:t>
            </a:r>
            <a:r>
              <a:rPr lang="en-US" sz="3600" b="1" dirty="0"/>
              <a:t>X</a:t>
            </a:r>
            <a:r>
              <a:rPr lang="en-US" sz="3600" b="1" baseline="-25000" dirty="0"/>
              <a:t>n</a:t>
            </a:r>
            <a:r>
              <a:rPr lang="en-US" sz="3600" b="1" dirty="0"/>
              <a:t>, </a:t>
            </a:r>
          </a:p>
          <a:p>
            <a:r>
              <a:rPr lang="en-US" sz="3600" b="1" dirty="0"/>
              <a:t>X</a:t>
            </a:r>
            <a:r>
              <a:rPr lang="en-US" sz="3600" b="1" baseline="-25000" dirty="0"/>
              <a:t>1</a:t>
            </a:r>
            <a:r>
              <a:rPr lang="en-US" sz="3600" b="1" dirty="0"/>
              <a:t>X</a:t>
            </a:r>
            <a:r>
              <a:rPr lang="en-US" sz="3600" b="1" baseline="-25000" dirty="0"/>
              <a:t>2</a:t>
            </a:r>
            <a:r>
              <a:rPr lang="en-US" sz="3600" b="1" dirty="0"/>
              <a:t>X</a:t>
            </a:r>
            <a:r>
              <a:rPr lang="en-US" sz="3600" b="1" baseline="-25000" dirty="0"/>
              <a:t>3</a:t>
            </a:r>
            <a:r>
              <a:rPr lang="en-US" sz="3600" b="1" dirty="0"/>
              <a:t>, X</a:t>
            </a:r>
            <a:r>
              <a:rPr lang="en-US" sz="3600" b="1" baseline="-25000" dirty="0"/>
              <a:t>2</a:t>
            </a:r>
            <a:r>
              <a:rPr lang="en-US" sz="3600" b="1" dirty="0"/>
              <a:t>X</a:t>
            </a:r>
            <a:r>
              <a:rPr lang="en-US" sz="3600" b="1" baseline="-25000" dirty="0"/>
              <a:t>3</a:t>
            </a:r>
            <a:r>
              <a:rPr lang="en-US" sz="3600" b="1" dirty="0"/>
              <a:t>X</a:t>
            </a:r>
            <a:r>
              <a:rPr lang="en-US" sz="3600" b="1" baseline="-25000" dirty="0"/>
              <a:t>4</a:t>
            </a:r>
            <a:r>
              <a:rPr lang="en-US" sz="3600" b="1" dirty="0"/>
              <a:t>, …, X</a:t>
            </a:r>
            <a:r>
              <a:rPr lang="en-US" sz="3600" b="1" baseline="-25000" dirty="0"/>
              <a:t>n-2</a:t>
            </a:r>
            <a:r>
              <a:rPr lang="en-US" sz="3600" b="1" dirty="0"/>
              <a:t>,X</a:t>
            </a:r>
            <a:r>
              <a:rPr lang="en-US" sz="3600" b="1" baseline="-25000" dirty="0"/>
              <a:t>n-1</a:t>
            </a:r>
            <a:r>
              <a:rPr lang="en-US" sz="3600" b="1" dirty="0"/>
              <a:t>,X</a:t>
            </a:r>
            <a:r>
              <a:rPr lang="en-US" sz="3600" b="1" baseline="-25000" dirty="0"/>
              <a:t>n</a:t>
            </a:r>
          </a:p>
          <a:p>
            <a:r>
              <a:rPr lang="en-US" sz="3600" b="1" dirty="0"/>
              <a:t>X</a:t>
            </a:r>
            <a:r>
              <a:rPr lang="en-US" sz="3600" b="1" baseline="-25000" dirty="0"/>
              <a:t>1</a:t>
            </a:r>
            <a:r>
              <a:rPr lang="en-US" sz="3600" b="1" dirty="0"/>
              <a:t>X</a:t>
            </a:r>
            <a:r>
              <a:rPr lang="en-US" sz="3600" b="1" baseline="-25000" dirty="0"/>
              <a:t>2</a:t>
            </a:r>
            <a:r>
              <a:rPr lang="en-US" sz="3600" b="1" dirty="0"/>
              <a:t>X</a:t>
            </a:r>
            <a:r>
              <a:rPr lang="en-US" sz="3600" b="1" baseline="-25000" dirty="0"/>
              <a:t>3</a:t>
            </a:r>
            <a:r>
              <a:rPr lang="en-US" sz="3600" b="1" dirty="0"/>
              <a:t>X</a:t>
            </a:r>
            <a:r>
              <a:rPr lang="en-US" sz="3600" b="1" baseline="-25000" dirty="0"/>
              <a:t>4</a:t>
            </a:r>
            <a:r>
              <a:rPr lang="en-US" sz="3600" b="1" dirty="0"/>
              <a:t>, … </a:t>
            </a:r>
          </a:p>
          <a:p>
            <a:r>
              <a:rPr lang="en-US" sz="3600" b="1" dirty="0"/>
              <a:t>X</a:t>
            </a:r>
            <a:r>
              <a:rPr lang="en-US" sz="3600" b="1" baseline="-25000" dirty="0"/>
              <a:t>1</a:t>
            </a:r>
            <a:r>
              <a:rPr lang="en-US" sz="3600" b="1" dirty="0"/>
              <a:t>X</a:t>
            </a:r>
            <a:r>
              <a:rPr lang="en-US" sz="3600" b="1" baseline="-25000" dirty="0"/>
              <a:t>2</a:t>
            </a:r>
            <a:r>
              <a:rPr lang="en-US" sz="3600" b="1" dirty="0"/>
              <a:t>X</a:t>
            </a:r>
            <a:r>
              <a:rPr lang="en-US" sz="3600" b="1" baseline="-25000" dirty="0"/>
              <a:t>3</a:t>
            </a:r>
            <a:r>
              <a:rPr lang="en-US" sz="3600" b="1" dirty="0"/>
              <a:t>…</a:t>
            </a:r>
            <a:r>
              <a:rPr lang="en-US" sz="3600" b="1" dirty="0" err="1"/>
              <a:t>X</a:t>
            </a:r>
            <a:r>
              <a:rPr lang="en-US" sz="3600" b="1" baseline="-25000" dirty="0" err="1"/>
              <a:t>n</a:t>
            </a:r>
            <a:endParaRPr lang="en-US" sz="3600" b="1" baseline="-25000" dirty="0"/>
          </a:p>
        </p:txBody>
      </p:sp>
      <p:sp>
        <p:nvSpPr>
          <p:cNvPr id="3" name="Sun 2">
            <a:extLst>
              <a:ext uri="{FF2B5EF4-FFF2-40B4-BE49-F238E27FC236}">
                <a16:creationId xmlns:a16="http://schemas.microsoft.com/office/drawing/2014/main" id="{6A8FD55C-8CC2-41AA-844D-482EBB7C57AE}"/>
              </a:ext>
            </a:extLst>
          </p:cNvPr>
          <p:cNvSpPr/>
          <p:nvPr/>
        </p:nvSpPr>
        <p:spPr>
          <a:xfrm>
            <a:off x="6096000" y="1190625"/>
            <a:ext cx="5054221" cy="4886319"/>
          </a:xfrm>
          <a:prstGeom prst="su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As level of interaction increases, frequency drops</a:t>
            </a:r>
          </a:p>
        </p:txBody>
      </p:sp>
    </p:spTree>
    <p:extLst>
      <p:ext uri="{BB962C8B-B14F-4D97-AF65-F5344CB8AC3E}">
        <p14:creationId xmlns:p14="http://schemas.microsoft.com/office/powerpoint/2010/main" val="2600099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626987" y="1600021"/>
            <a:ext cx="6282682" cy="3970318"/>
          </a:xfrm>
          <a:prstGeom prst="rect">
            <a:avLst/>
          </a:prstGeom>
        </p:spPr>
        <p:txBody>
          <a:bodyPr wrap="none">
            <a:spAutoFit/>
          </a:bodyPr>
          <a:lstStyle/>
          <a:p>
            <a:r>
              <a:rPr lang="en-US" sz="3600" b="1" dirty="0"/>
              <a:t>Regress Y on one or more </a:t>
            </a:r>
          </a:p>
          <a:p>
            <a:r>
              <a:rPr lang="en-US" sz="3600" b="1" dirty="0"/>
              <a:t>independent variables X</a:t>
            </a:r>
            <a:r>
              <a:rPr lang="en-US" sz="3600" b="1" baseline="-25000" dirty="0"/>
              <a:t>1</a:t>
            </a:r>
            <a:r>
              <a:rPr lang="en-US" sz="3600" b="1" dirty="0"/>
              <a:t>, …, </a:t>
            </a:r>
            <a:r>
              <a:rPr lang="en-US" sz="3600" b="1" dirty="0" err="1"/>
              <a:t>X</a:t>
            </a:r>
            <a:r>
              <a:rPr lang="en-US" sz="3600" b="1" baseline="-25000" dirty="0" err="1"/>
              <a:t>n</a:t>
            </a:r>
            <a:r>
              <a:rPr lang="en-US" sz="3600" b="1" dirty="0"/>
              <a:t> </a:t>
            </a:r>
          </a:p>
          <a:p>
            <a:r>
              <a:rPr lang="en-US" sz="3600" b="1" dirty="0"/>
              <a:t>plus: </a:t>
            </a:r>
          </a:p>
          <a:p>
            <a:r>
              <a:rPr lang="en-US" sz="3600" b="1" dirty="0"/>
              <a:t>X</a:t>
            </a:r>
            <a:r>
              <a:rPr lang="en-US" sz="3600" b="1" baseline="-25000" dirty="0"/>
              <a:t>1</a:t>
            </a:r>
            <a:r>
              <a:rPr lang="en-US" sz="3600" b="1" dirty="0"/>
              <a:t>X</a:t>
            </a:r>
            <a:r>
              <a:rPr lang="en-US" sz="3600" b="1" baseline="-25000" dirty="0"/>
              <a:t>2</a:t>
            </a:r>
            <a:r>
              <a:rPr lang="en-US" sz="3600" b="1" dirty="0"/>
              <a:t>, X</a:t>
            </a:r>
            <a:r>
              <a:rPr lang="en-US" sz="3600" b="1" baseline="-25000" dirty="0"/>
              <a:t>1</a:t>
            </a:r>
            <a:r>
              <a:rPr lang="en-US" sz="3600" b="1" dirty="0"/>
              <a:t>X</a:t>
            </a:r>
            <a:r>
              <a:rPr lang="en-US" sz="3600" b="1" baseline="-25000" dirty="0"/>
              <a:t>3</a:t>
            </a:r>
            <a:r>
              <a:rPr lang="en-US" sz="3600" b="1" dirty="0"/>
              <a:t>, …, X</a:t>
            </a:r>
            <a:r>
              <a:rPr lang="en-US" sz="3600" b="1" baseline="-25000" dirty="0"/>
              <a:t>1</a:t>
            </a:r>
            <a:r>
              <a:rPr lang="en-US" sz="3600" b="1" dirty="0"/>
              <a:t>X</a:t>
            </a:r>
            <a:r>
              <a:rPr lang="en-US" sz="3600" b="1" baseline="-25000" dirty="0"/>
              <a:t>n</a:t>
            </a:r>
            <a:r>
              <a:rPr lang="en-US" sz="3600" b="1" dirty="0"/>
              <a:t>, </a:t>
            </a:r>
          </a:p>
          <a:p>
            <a:r>
              <a:rPr lang="en-US" sz="3600" b="1" dirty="0"/>
              <a:t>X</a:t>
            </a:r>
            <a:r>
              <a:rPr lang="en-US" sz="3600" b="1" baseline="-25000" dirty="0"/>
              <a:t>1</a:t>
            </a:r>
            <a:r>
              <a:rPr lang="en-US" sz="3600" b="1" dirty="0"/>
              <a:t>X</a:t>
            </a:r>
            <a:r>
              <a:rPr lang="en-US" sz="3600" b="1" baseline="-25000" dirty="0"/>
              <a:t>2</a:t>
            </a:r>
            <a:r>
              <a:rPr lang="en-US" sz="3600" b="1" dirty="0"/>
              <a:t>X</a:t>
            </a:r>
            <a:r>
              <a:rPr lang="en-US" sz="3600" b="1" baseline="-25000" dirty="0"/>
              <a:t>3</a:t>
            </a:r>
            <a:r>
              <a:rPr lang="en-US" sz="3600" b="1" dirty="0"/>
              <a:t>, X</a:t>
            </a:r>
            <a:r>
              <a:rPr lang="en-US" sz="3600" b="1" baseline="-25000" dirty="0"/>
              <a:t>2</a:t>
            </a:r>
            <a:r>
              <a:rPr lang="en-US" sz="3600" b="1" dirty="0"/>
              <a:t>X</a:t>
            </a:r>
            <a:r>
              <a:rPr lang="en-US" sz="3600" b="1" baseline="-25000" dirty="0"/>
              <a:t>3</a:t>
            </a:r>
            <a:r>
              <a:rPr lang="en-US" sz="3600" b="1" dirty="0"/>
              <a:t>X</a:t>
            </a:r>
            <a:r>
              <a:rPr lang="en-US" sz="3600" b="1" baseline="-25000" dirty="0"/>
              <a:t>4</a:t>
            </a:r>
            <a:r>
              <a:rPr lang="en-US" sz="3600" b="1" dirty="0"/>
              <a:t>, …, X</a:t>
            </a:r>
            <a:r>
              <a:rPr lang="en-US" sz="3600" b="1" baseline="-25000" dirty="0"/>
              <a:t>n-2</a:t>
            </a:r>
            <a:r>
              <a:rPr lang="en-US" sz="3600" b="1" dirty="0"/>
              <a:t>,X</a:t>
            </a:r>
            <a:r>
              <a:rPr lang="en-US" sz="3600" b="1" baseline="-25000" dirty="0"/>
              <a:t>n-1</a:t>
            </a:r>
            <a:r>
              <a:rPr lang="en-US" sz="3600" b="1" dirty="0"/>
              <a:t>,X</a:t>
            </a:r>
            <a:r>
              <a:rPr lang="en-US" sz="3600" b="1" baseline="-25000" dirty="0"/>
              <a:t>n</a:t>
            </a:r>
          </a:p>
          <a:p>
            <a:r>
              <a:rPr lang="en-US" sz="3600" b="1" dirty="0"/>
              <a:t>X</a:t>
            </a:r>
            <a:r>
              <a:rPr lang="en-US" sz="3600" b="1" baseline="-25000" dirty="0"/>
              <a:t>1</a:t>
            </a:r>
            <a:r>
              <a:rPr lang="en-US" sz="3600" b="1" dirty="0"/>
              <a:t>X</a:t>
            </a:r>
            <a:r>
              <a:rPr lang="en-US" sz="3600" b="1" baseline="-25000" dirty="0"/>
              <a:t>2</a:t>
            </a:r>
            <a:r>
              <a:rPr lang="en-US" sz="3600" b="1" dirty="0"/>
              <a:t>X</a:t>
            </a:r>
            <a:r>
              <a:rPr lang="en-US" sz="3600" b="1" baseline="-25000" dirty="0"/>
              <a:t>3</a:t>
            </a:r>
            <a:r>
              <a:rPr lang="en-US" sz="3600" b="1" dirty="0"/>
              <a:t>X</a:t>
            </a:r>
            <a:r>
              <a:rPr lang="en-US" sz="3600" b="1" baseline="-25000" dirty="0"/>
              <a:t>4</a:t>
            </a:r>
            <a:r>
              <a:rPr lang="en-US" sz="3600" b="1" dirty="0"/>
              <a:t>, … </a:t>
            </a:r>
          </a:p>
          <a:p>
            <a:r>
              <a:rPr lang="en-US" sz="3600" b="1" dirty="0"/>
              <a:t>X</a:t>
            </a:r>
            <a:r>
              <a:rPr lang="en-US" sz="3600" b="1" baseline="-25000" dirty="0"/>
              <a:t>1</a:t>
            </a:r>
            <a:r>
              <a:rPr lang="en-US" sz="3600" b="1" dirty="0"/>
              <a:t>X</a:t>
            </a:r>
            <a:r>
              <a:rPr lang="en-US" sz="3600" b="1" baseline="-25000" dirty="0"/>
              <a:t>2</a:t>
            </a:r>
            <a:r>
              <a:rPr lang="en-US" sz="3600" b="1" dirty="0"/>
              <a:t>X</a:t>
            </a:r>
            <a:r>
              <a:rPr lang="en-US" sz="3600" b="1" baseline="-25000" dirty="0"/>
              <a:t>3</a:t>
            </a:r>
            <a:r>
              <a:rPr lang="en-US" sz="3600" b="1" dirty="0"/>
              <a:t>…</a:t>
            </a:r>
            <a:r>
              <a:rPr lang="en-US" sz="3600" b="1" dirty="0" err="1"/>
              <a:t>X</a:t>
            </a:r>
            <a:r>
              <a:rPr lang="en-US" sz="3600" b="1" baseline="-25000" dirty="0" err="1"/>
              <a:t>n</a:t>
            </a:r>
            <a:endParaRPr lang="en-US" sz="3600" b="1" baseline="-25000" dirty="0"/>
          </a:p>
        </p:txBody>
      </p:sp>
      <p:sp>
        <p:nvSpPr>
          <p:cNvPr id="3" name="Sun 2">
            <a:extLst>
              <a:ext uri="{FF2B5EF4-FFF2-40B4-BE49-F238E27FC236}">
                <a16:creationId xmlns:a16="http://schemas.microsoft.com/office/drawing/2014/main" id="{6A8FD55C-8CC2-41AA-844D-482EBB7C57AE}"/>
              </a:ext>
            </a:extLst>
          </p:cNvPr>
          <p:cNvSpPr/>
          <p:nvPr/>
        </p:nvSpPr>
        <p:spPr>
          <a:xfrm>
            <a:off x="6096000" y="1190625"/>
            <a:ext cx="5054221" cy="4886319"/>
          </a:xfrm>
          <a:prstGeom prst="su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Rare interactions can be highly accurate</a:t>
            </a:r>
          </a:p>
        </p:txBody>
      </p:sp>
    </p:spTree>
    <p:extLst>
      <p:ext uri="{BB962C8B-B14F-4D97-AF65-F5344CB8AC3E}">
        <p14:creationId xmlns:p14="http://schemas.microsoft.com/office/powerpoint/2010/main" val="275294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56429" y="228600"/>
            <a:ext cx="9336146" cy="2308324"/>
          </a:xfrm>
          <a:prstGeom prst="rect">
            <a:avLst/>
          </a:prstGeom>
        </p:spPr>
        <p:txBody>
          <a:bodyPr wrap="none">
            <a:spAutoFit/>
          </a:bodyPr>
          <a:lstStyle/>
          <a:p>
            <a:r>
              <a:rPr lang="en-US" sz="7200" b="1" dirty="0"/>
              <a:t>Meaning of Interactions</a:t>
            </a:r>
          </a:p>
          <a:p>
            <a:r>
              <a:rPr lang="en-US" sz="7200" b="1" dirty="0"/>
              <a:t>in Binary Variables</a:t>
            </a:r>
            <a:endParaRPr lang="en-US" sz="7200" b="1" dirty="0">
              <a:solidFill>
                <a:schemeClr val="tx2"/>
              </a:solidFill>
            </a:endParaRPr>
          </a:p>
        </p:txBody>
      </p:sp>
      <mc:AlternateContent xmlns:mc="http://schemas.openxmlformats.org/markup-compatibility/2006" xmlns:a14="http://schemas.microsoft.com/office/drawing/2010/main">
        <mc:Choice Requires="a14">
          <p:sp>
            <p:nvSpPr>
              <p:cNvPr id="2" name="Rectangle 1"/>
              <p:cNvSpPr/>
              <p:nvPr/>
            </p:nvSpPr>
            <p:spPr>
              <a:xfrm>
                <a:off x="3048000" y="2828836"/>
                <a:ext cx="6096000" cy="230832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r>
                        <a:rPr lang="en-US" sz="3600" i="1">
                          <a:latin typeface="Cambria Math" panose="02040503050406030204" pitchFamily="18" charset="0"/>
                        </a:rPr>
                        <m:t>=1,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=1, </m:t>
                      </m:r>
                      <m:r>
                        <a:rPr lang="en-US" sz="3600" i="1">
                          <a:latin typeface="Cambria Math" panose="02040503050406030204" pitchFamily="18" charset="0"/>
                        </a:rPr>
                        <m:t>𝑡h𝑒𝑛</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=1</m:t>
                      </m:r>
                    </m:oMath>
                  </m:oMathPara>
                </a14:m>
                <a:endParaRPr lang="en-US" sz="3600" dirty="0"/>
              </a:p>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r>
                        <a:rPr lang="en-US" sz="3600" i="1">
                          <a:latin typeface="Cambria Math" panose="02040503050406030204" pitchFamily="18" charset="0"/>
                        </a:rPr>
                        <m:t>=1,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 </m:t>
                      </m:r>
                      <m:r>
                        <a:rPr lang="en-US" sz="3600" i="1">
                          <a:latin typeface="Cambria Math" panose="02040503050406030204" pitchFamily="18" charset="0"/>
                        </a:rPr>
                        <m:t>𝑡h𝑒𝑛</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m:t>
                      </m:r>
                    </m:oMath>
                  </m:oMathPara>
                </a14:m>
                <a:endParaRPr lang="en-US" sz="3600" dirty="0"/>
              </a:p>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r>
                        <a:rPr lang="en-US" sz="3600" i="1">
                          <a:latin typeface="Cambria Math" panose="02040503050406030204" pitchFamily="18" charset="0"/>
                        </a:rPr>
                        <m:t>=0,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=1, </m:t>
                      </m:r>
                      <m:r>
                        <a:rPr lang="en-US" sz="3600" i="1">
                          <a:latin typeface="Cambria Math" panose="02040503050406030204" pitchFamily="18" charset="0"/>
                        </a:rPr>
                        <m:t>𝑡h𝑒𝑛</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m:t>
                      </m:r>
                    </m:oMath>
                  </m:oMathPara>
                </a14:m>
                <a:endParaRPr lang="en-US" sz="3600" dirty="0"/>
              </a:p>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r>
                        <a:rPr lang="en-US" sz="3600" i="1">
                          <a:latin typeface="Cambria Math" panose="02040503050406030204" pitchFamily="18" charset="0"/>
                        </a:rPr>
                        <m:t>=0,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 </m:t>
                      </m:r>
                      <m:r>
                        <a:rPr lang="en-US" sz="3600" i="1">
                          <a:latin typeface="Cambria Math" panose="02040503050406030204" pitchFamily="18" charset="0"/>
                        </a:rPr>
                        <m:t>𝑡h𝑒𝑛</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m:t>
                      </m:r>
                    </m:oMath>
                  </m:oMathPara>
                </a14:m>
                <a:endParaRPr lang="en-US" sz="3600" dirty="0"/>
              </a:p>
            </p:txBody>
          </p:sp>
        </mc:Choice>
        <mc:Fallback xmlns="">
          <p:sp>
            <p:nvSpPr>
              <p:cNvPr id="2" name="Rectangle 1"/>
              <p:cNvSpPr>
                <a:spLocks noRot="1" noChangeAspect="1" noMove="1" noResize="1" noEditPoints="1" noAdjustHandles="1" noChangeArrowheads="1" noChangeShapeType="1" noTextEdit="1"/>
              </p:cNvSpPr>
              <p:nvPr/>
            </p:nvSpPr>
            <p:spPr>
              <a:xfrm>
                <a:off x="3048000" y="2828836"/>
                <a:ext cx="6096000" cy="2308324"/>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2810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56429" y="228600"/>
            <a:ext cx="9544536" cy="2308324"/>
          </a:xfrm>
          <a:prstGeom prst="rect">
            <a:avLst/>
          </a:prstGeom>
        </p:spPr>
        <p:txBody>
          <a:bodyPr wrap="none">
            <a:spAutoFit/>
          </a:bodyPr>
          <a:lstStyle/>
          <a:p>
            <a:r>
              <a:rPr lang="en-US" sz="7200" b="1" dirty="0"/>
              <a:t>Meaning of Interactions </a:t>
            </a:r>
          </a:p>
          <a:p>
            <a:r>
              <a:rPr lang="en-US" sz="7200" b="1" dirty="0"/>
              <a:t>in Binary Variables</a:t>
            </a:r>
            <a:endParaRPr lang="en-US" sz="7200" b="1" dirty="0">
              <a:solidFill>
                <a:schemeClr val="tx2"/>
              </a:solidFill>
            </a:endParaRPr>
          </a:p>
        </p:txBody>
      </p:sp>
      <mc:AlternateContent xmlns:mc="http://schemas.openxmlformats.org/markup-compatibility/2006">
        <mc:Choice xmlns:a14="http://schemas.microsoft.com/office/drawing/2010/main" Requires="a14">
          <p:sp>
            <p:nvSpPr>
              <p:cNvPr id="2" name="Rectangle 1"/>
              <p:cNvSpPr/>
              <p:nvPr/>
            </p:nvSpPr>
            <p:spPr>
              <a:xfrm>
                <a:off x="3048000" y="2828836"/>
                <a:ext cx="6096000" cy="230832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r>
                        <a:rPr lang="en-US" sz="3600" i="1">
                          <a:latin typeface="Cambria Math" panose="02040503050406030204" pitchFamily="18" charset="0"/>
                        </a:rPr>
                        <m:t>=1,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=1, </m:t>
                      </m:r>
                      <m:r>
                        <a:rPr lang="en-US" sz="3600" i="1">
                          <a:latin typeface="Cambria Math" panose="02040503050406030204" pitchFamily="18" charset="0"/>
                        </a:rPr>
                        <m:t>𝑡h𝑒𝑛</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=1</m:t>
                      </m:r>
                    </m:oMath>
                  </m:oMathPara>
                </a14:m>
                <a:endParaRPr lang="en-US" sz="3600" dirty="0"/>
              </a:p>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r>
                        <a:rPr lang="en-US" sz="3600" i="1">
                          <a:latin typeface="Cambria Math" panose="02040503050406030204" pitchFamily="18" charset="0"/>
                        </a:rPr>
                        <m:t>=1,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 </m:t>
                      </m:r>
                      <m:r>
                        <a:rPr lang="en-US" sz="3600" i="1">
                          <a:latin typeface="Cambria Math" panose="02040503050406030204" pitchFamily="18" charset="0"/>
                        </a:rPr>
                        <m:t>𝑡h𝑒𝑛</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m:t>
                      </m:r>
                    </m:oMath>
                  </m:oMathPara>
                </a14:m>
                <a:endParaRPr lang="en-US" sz="3600" dirty="0"/>
              </a:p>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r>
                        <a:rPr lang="en-US" sz="3600" i="1">
                          <a:latin typeface="Cambria Math" panose="02040503050406030204" pitchFamily="18" charset="0"/>
                        </a:rPr>
                        <m:t>=0,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=1, </m:t>
                      </m:r>
                      <m:r>
                        <a:rPr lang="en-US" sz="3600" i="1">
                          <a:latin typeface="Cambria Math" panose="02040503050406030204" pitchFamily="18" charset="0"/>
                        </a:rPr>
                        <m:t>𝑡h𝑒𝑛</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m:t>
                      </m:r>
                    </m:oMath>
                  </m:oMathPara>
                </a14:m>
                <a:endParaRPr lang="en-US" sz="3600" dirty="0"/>
              </a:p>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r>
                        <a:rPr lang="en-US" sz="3600" i="1">
                          <a:latin typeface="Cambria Math" panose="02040503050406030204" pitchFamily="18" charset="0"/>
                        </a:rPr>
                        <m:t>=0,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 </m:t>
                      </m:r>
                      <m:r>
                        <a:rPr lang="en-US" sz="3600" i="1">
                          <a:latin typeface="Cambria Math" panose="02040503050406030204" pitchFamily="18" charset="0"/>
                        </a:rPr>
                        <m:t>𝑡h𝑒𝑛</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m:t>
                      </m:r>
                    </m:oMath>
                  </m:oMathPara>
                </a14:m>
                <a:endParaRPr lang="en-US" sz="3600" dirty="0"/>
              </a:p>
            </p:txBody>
          </p:sp>
        </mc:Choice>
        <mc:Fallback>
          <p:sp>
            <p:nvSpPr>
              <p:cNvPr id="2" name="Rectangle 1"/>
              <p:cNvSpPr>
                <a:spLocks noRot="1" noChangeAspect="1" noMove="1" noResize="1" noEditPoints="1" noAdjustHandles="1" noChangeArrowheads="1" noChangeShapeType="1" noTextEdit="1"/>
              </p:cNvSpPr>
              <p:nvPr/>
            </p:nvSpPr>
            <p:spPr>
              <a:xfrm>
                <a:off x="3048000" y="2828836"/>
                <a:ext cx="6096000" cy="2308324"/>
              </a:xfrm>
              <a:prstGeom prst="rect">
                <a:avLst/>
              </a:prstGeom>
              <a:blipFill>
                <a:blip r:embed="rId3"/>
                <a:stretch>
                  <a:fillRect/>
                </a:stretch>
              </a:blipFill>
            </p:spPr>
            <p:txBody>
              <a:bodyPr/>
              <a:lstStyle/>
              <a:p>
                <a:r>
                  <a:rPr lang="en-US">
                    <a:noFill/>
                  </a:rPr>
                  <a:t> </a:t>
                </a:r>
              </a:p>
            </p:txBody>
          </p:sp>
        </mc:Fallback>
      </mc:AlternateContent>
      <p:sp>
        <p:nvSpPr>
          <p:cNvPr id="3" name="Sun 2">
            <a:extLst>
              <a:ext uri="{FF2B5EF4-FFF2-40B4-BE49-F238E27FC236}">
                <a16:creationId xmlns:a16="http://schemas.microsoft.com/office/drawing/2014/main" id="{8CF9261A-3EA2-4C2E-BDEB-39312B38BA72}"/>
              </a:ext>
            </a:extLst>
          </p:cNvPr>
          <p:cNvSpPr/>
          <p:nvPr/>
        </p:nvSpPr>
        <p:spPr>
          <a:xfrm>
            <a:off x="3957852" y="1427472"/>
            <a:ext cx="6837528" cy="5229222"/>
          </a:xfrm>
          <a:prstGeom prst="su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What do you think is interaction among two variables?</a:t>
            </a:r>
          </a:p>
        </p:txBody>
      </p:sp>
    </p:spTree>
    <p:extLst>
      <p:ext uri="{BB962C8B-B14F-4D97-AF65-F5344CB8AC3E}">
        <p14:creationId xmlns:p14="http://schemas.microsoft.com/office/powerpoint/2010/main" val="1389163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915951" y="1450666"/>
            <a:ext cx="9935477" cy="2308324"/>
          </a:xfrm>
          <a:prstGeom prst="rect">
            <a:avLst/>
          </a:prstGeom>
        </p:spPr>
        <p:txBody>
          <a:bodyPr wrap="none">
            <a:spAutoFit/>
          </a:bodyPr>
          <a:lstStyle/>
          <a:p>
            <a:r>
              <a:rPr lang="en-US" sz="7200" b="1" dirty="0"/>
              <a:t>How can one detect </a:t>
            </a:r>
          </a:p>
          <a:p>
            <a:r>
              <a:rPr lang="en-US" sz="7200" b="1" dirty="0"/>
              <a:t>existence of interactions?</a:t>
            </a:r>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4774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63091" y="247650"/>
            <a:ext cx="4584525" cy="1200329"/>
          </a:xfrm>
          <a:prstGeom prst="rect">
            <a:avLst/>
          </a:prstGeom>
        </p:spPr>
        <p:txBody>
          <a:bodyPr wrap="none">
            <a:spAutoFit/>
          </a:bodyPr>
          <a:lstStyle/>
          <a:p>
            <a:r>
              <a:rPr lang="en-US" sz="7200" b="1" dirty="0"/>
              <a:t>Brute Force</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C0445595-ADEE-4657-B3C5-6CD447046A03}"/>
                  </a:ext>
                </a:extLst>
              </p:cNvPr>
              <p:cNvSpPr txBox="1"/>
              <p:nvPr/>
            </p:nvSpPr>
            <p:spPr>
              <a:xfrm>
                <a:off x="663091" y="1695628"/>
                <a:ext cx="8683387" cy="3518464"/>
              </a:xfrm>
              <a:prstGeom prst="rect">
                <a:avLst/>
              </a:prstGeom>
              <a:noFill/>
            </p:spPr>
            <p:txBody>
              <a:bodyPr wrap="square">
                <a:spAutoFit/>
              </a:bodyPr>
              <a:lstStyle/>
              <a:p>
                <a:pPr marL="0" marR="0">
                  <a:lnSpc>
                    <a:spcPct val="107000"/>
                  </a:lnSpc>
                  <a:spcBef>
                    <a:spcPts val="0"/>
                  </a:spcBef>
                  <a:spcAft>
                    <a:spcPts val="800"/>
                  </a:spcAft>
                </a:pPr>
                <a14:m>
                  <m:oMathPara xmlns:m="http://schemas.openxmlformats.org/officeDocument/2006/math">
                    <m:oMathParaPr>
                      <m:jc m:val="left"/>
                    </m:oMathParaPr>
                    <m:oMath xmlns:m="http://schemas.openxmlformats.org/officeDocument/2006/math">
                      <m:r>
                        <a:rPr lang="en-US" sz="3600" b="1" i="1" smtClean="0">
                          <a:effectLst/>
                          <a:latin typeface="Cambria Math" panose="02040503050406030204" pitchFamily="18" charset="0"/>
                          <a:ea typeface="Calibri" panose="020F0502020204030204" pitchFamily="34" charset="0"/>
                          <a:cs typeface="Times New Roman" panose="02020603050405020304" pitchFamily="18" charset="0"/>
                        </a:rPr>
                        <m:t>𝒀</m:t>
                      </m:r>
                      <m:r>
                        <a:rPr lang="en-US" sz="3600" b="1" i="1" smtClean="0">
                          <a:effectLst/>
                          <a:latin typeface="Cambria Math" panose="02040503050406030204" pitchFamily="18" charset="0"/>
                          <a:ea typeface="Calibri" panose="020F0502020204030204" pitchFamily="34" charset="0"/>
                          <a:cs typeface="Times New Roman" panose="02020603050405020304" pitchFamily="18" charset="0"/>
                        </a:rPr>
                        <m:t> = </m:t>
                      </m:r>
                      <m:sSub>
                        <m:sSubPr>
                          <m:ctrlPr>
                            <a:rPr lang="en-US" sz="36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en-US"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𝜷</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𝟎</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𝜷</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𝑿</m:t>
                      </m:r>
                      <m:r>
                        <a:rPr lang="en-US" sz="3600" b="1" i="1" baseline="-25000">
                          <a:effectLst/>
                          <a:latin typeface="Cambria Math" panose="02040503050406030204" pitchFamily="18" charset="0"/>
                          <a:ea typeface="Calibri" panose="020F0502020204030204" pitchFamily="34" charset="0"/>
                          <a:cs typeface="Times New Roman" panose="02020603050405020304" pitchFamily="18" charset="0"/>
                        </a:rPr>
                        <m:t>𝟏</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 … + </m:t>
                      </m:r>
                      <m:sSub>
                        <m:sSubPr>
                          <m:ctrlPr>
                            <a:rPr lang="en-US"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𝜷</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𝒏</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𝑿</m:t>
                      </m:r>
                      <m:r>
                        <a:rPr lang="en-US" sz="3600" b="1" i="1" baseline="-25000">
                          <a:effectLst/>
                          <a:latin typeface="Cambria Math" panose="02040503050406030204" pitchFamily="18" charset="0"/>
                          <a:ea typeface="Calibri" panose="020F0502020204030204" pitchFamily="34" charset="0"/>
                          <a:cs typeface="Times New Roman" panose="02020603050405020304" pitchFamily="18" charset="0"/>
                        </a:rPr>
                        <m:t>𝒏</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 + </m:t>
                      </m:r>
                      <m:r>
                        <a:rPr lang="en-US" sz="3600" b="1" i="1" smtClea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14:m>
                  <m:oMathPara xmlns:m="http://schemas.openxmlformats.org/officeDocument/2006/math">
                    <m:oMathParaPr>
                      <m:jc m:val="left"/>
                    </m:oMathParaPr>
                    <m:oMath xmlns:m="http://schemas.openxmlformats.org/officeDocument/2006/math">
                      <m:sSub>
                        <m:sSubPr>
                          <m:ctrlPr>
                            <a:rPr lang="en-US"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𝜷</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𝑿</m:t>
                      </m:r>
                      <m:r>
                        <a:rPr lang="en-US" sz="3600" b="1" i="1" baseline="-25000">
                          <a:effectLst/>
                          <a:latin typeface="Cambria Math" panose="02040503050406030204" pitchFamily="18" charset="0"/>
                          <a:ea typeface="Calibri" panose="020F0502020204030204" pitchFamily="34" charset="0"/>
                          <a:cs typeface="Times New Roman" panose="02020603050405020304" pitchFamily="18" charset="0"/>
                        </a:rPr>
                        <m:t>𝟏</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𝑿</m:t>
                      </m:r>
                      <m:r>
                        <a:rPr lang="en-US" sz="3600" b="1" i="1" baseline="-25000">
                          <a:effectLst/>
                          <a:latin typeface="Cambria Math" panose="02040503050406030204" pitchFamily="18" charset="0"/>
                          <a:ea typeface="Calibri" panose="020F0502020204030204" pitchFamily="34" charset="0"/>
                          <a:cs typeface="Times New Roman" panose="02020603050405020304" pitchFamily="18" charset="0"/>
                        </a:rPr>
                        <m:t>𝟐</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𝜷</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𝟑</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𝑿</m:t>
                      </m:r>
                      <m:r>
                        <a:rPr lang="en-US" sz="3600" b="1" i="1" baseline="-25000">
                          <a:effectLst/>
                          <a:latin typeface="Cambria Math" panose="02040503050406030204" pitchFamily="18" charset="0"/>
                          <a:ea typeface="Calibri" panose="020F0502020204030204" pitchFamily="34" charset="0"/>
                          <a:cs typeface="Times New Roman" panose="02020603050405020304" pitchFamily="18" charset="0"/>
                        </a:rPr>
                        <m:t>𝟏</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𝑿</m:t>
                      </m:r>
                      <m:r>
                        <a:rPr lang="en-US" sz="3600" b="1" i="1" baseline="-25000">
                          <a:effectLst/>
                          <a:latin typeface="Cambria Math" panose="02040503050406030204" pitchFamily="18" charset="0"/>
                          <a:ea typeface="Calibri" panose="020F0502020204030204" pitchFamily="34" charset="0"/>
                          <a:cs typeface="Times New Roman" panose="02020603050405020304" pitchFamily="18" charset="0"/>
                        </a:rPr>
                        <m:t>𝟑</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 + … </m:t>
                      </m:r>
                    </m:oMath>
                  </m:oMathPara>
                </a14:m>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14:m>
                  <m:oMathPara xmlns:m="http://schemas.openxmlformats.org/officeDocument/2006/math">
                    <m:oMathParaPr>
                      <m:jc m:val="left"/>
                    </m:oMathParaPr>
                    <m:oMath xmlns:m="http://schemas.openxmlformats.org/officeDocument/2006/math">
                      <m:sSub>
                        <m:sSubPr>
                          <m:ctrlPr>
                            <a:rPr lang="en-US"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𝜷</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𝟑</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𝑿</m:t>
                      </m:r>
                      <m:r>
                        <a:rPr lang="en-US" sz="3600" b="1" i="1" baseline="-25000">
                          <a:effectLst/>
                          <a:latin typeface="Cambria Math" panose="02040503050406030204" pitchFamily="18" charset="0"/>
                          <a:ea typeface="Calibri" panose="020F0502020204030204" pitchFamily="34" charset="0"/>
                          <a:cs typeface="Times New Roman" panose="02020603050405020304" pitchFamily="18" charset="0"/>
                        </a:rPr>
                        <m:t>𝟏</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𝑿</m:t>
                      </m:r>
                      <m:r>
                        <a:rPr lang="en-US" sz="3600" b="1" i="1" baseline="-25000">
                          <a:effectLst/>
                          <a:latin typeface="Cambria Math" panose="02040503050406030204" pitchFamily="18" charset="0"/>
                          <a:ea typeface="Calibri" panose="020F0502020204030204" pitchFamily="34" charset="0"/>
                          <a:cs typeface="Times New Roman" panose="02020603050405020304" pitchFamily="18" charset="0"/>
                        </a:rPr>
                        <m:t>𝟐</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𝑿</m:t>
                      </m:r>
                      <m:r>
                        <a:rPr lang="en-US" sz="3600" b="1" i="1" baseline="-25000">
                          <a:effectLst/>
                          <a:latin typeface="Cambria Math" panose="02040503050406030204" pitchFamily="18" charset="0"/>
                          <a:ea typeface="Calibri" panose="020F0502020204030204" pitchFamily="34" charset="0"/>
                          <a:cs typeface="Times New Roman" panose="02020603050405020304" pitchFamily="18" charset="0"/>
                        </a:rPr>
                        <m:t>𝟑</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 + </m:t>
                      </m:r>
                      <m:sSub>
                        <m:sSubPr>
                          <m:ctrlPr>
                            <a:rPr lang="en-US"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𝜷</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𝟒</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𝑿</m:t>
                      </m:r>
                      <m:r>
                        <a:rPr lang="en-US" sz="3600" b="1" i="1" baseline="-25000">
                          <a:effectLst/>
                          <a:latin typeface="Cambria Math" panose="02040503050406030204" pitchFamily="18" charset="0"/>
                          <a:ea typeface="Calibri" panose="020F0502020204030204" pitchFamily="34" charset="0"/>
                          <a:cs typeface="Times New Roman" panose="02020603050405020304" pitchFamily="18" charset="0"/>
                        </a:rPr>
                        <m:t>𝟐</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𝑿</m:t>
                      </m:r>
                      <m:r>
                        <a:rPr lang="en-US" sz="3600" b="1" i="1" baseline="-25000">
                          <a:effectLst/>
                          <a:latin typeface="Cambria Math" panose="02040503050406030204" pitchFamily="18" charset="0"/>
                          <a:ea typeface="Calibri" panose="020F0502020204030204" pitchFamily="34" charset="0"/>
                          <a:cs typeface="Times New Roman" panose="02020603050405020304" pitchFamily="18" charset="0"/>
                        </a:rPr>
                        <m:t>𝟑</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𝑿</m:t>
                      </m:r>
                      <m:r>
                        <a:rPr lang="en-US" sz="3600" b="1" i="1" baseline="-25000">
                          <a:effectLst/>
                          <a:latin typeface="Cambria Math" panose="02040503050406030204" pitchFamily="18" charset="0"/>
                          <a:ea typeface="Calibri" panose="020F0502020204030204" pitchFamily="34" charset="0"/>
                          <a:cs typeface="Times New Roman" panose="02020603050405020304" pitchFamily="18" charset="0"/>
                        </a:rPr>
                        <m:t>𝟒</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 + … </m:t>
                      </m:r>
                    </m:oMath>
                  </m:oMathPara>
                </a14:m>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14:m>
                  <m:oMathPara xmlns:m="http://schemas.openxmlformats.org/officeDocument/2006/math">
                    <m:oMathParaPr>
                      <m:jc m:val="left"/>
                    </m:oMathParaPr>
                    <m:oMath xmlns:m="http://schemas.openxmlformats.org/officeDocument/2006/math">
                      <m:sSub>
                        <m:sSubPr>
                          <m:ctrlPr>
                            <a:rPr lang="en-US"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𝜷</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𝟒</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𝑿</m:t>
                      </m:r>
                      <m:r>
                        <a:rPr lang="en-US" sz="3600" b="1" i="1" baseline="-25000">
                          <a:effectLst/>
                          <a:latin typeface="Cambria Math" panose="02040503050406030204" pitchFamily="18" charset="0"/>
                          <a:ea typeface="Calibri" panose="020F0502020204030204" pitchFamily="34" charset="0"/>
                          <a:cs typeface="Times New Roman" panose="02020603050405020304" pitchFamily="18" charset="0"/>
                        </a:rPr>
                        <m:t>𝟏</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𝑿</m:t>
                      </m:r>
                      <m:r>
                        <a:rPr lang="en-US" sz="3600" b="1" i="1" baseline="-25000">
                          <a:effectLst/>
                          <a:latin typeface="Cambria Math" panose="02040503050406030204" pitchFamily="18" charset="0"/>
                          <a:ea typeface="Calibri" panose="020F0502020204030204" pitchFamily="34" charset="0"/>
                          <a:cs typeface="Times New Roman" panose="02020603050405020304" pitchFamily="18" charset="0"/>
                        </a:rPr>
                        <m:t>𝟐</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𝑿</m:t>
                      </m:r>
                      <m:r>
                        <a:rPr lang="en-US" sz="3600" b="1" i="1" baseline="-25000">
                          <a:effectLst/>
                          <a:latin typeface="Cambria Math" panose="02040503050406030204" pitchFamily="18" charset="0"/>
                          <a:ea typeface="Calibri" panose="020F0502020204030204" pitchFamily="34" charset="0"/>
                          <a:cs typeface="Times New Roman" panose="02020603050405020304" pitchFamily="18" charset="0"/>
                        </a:rPr>
                        <m:t>𝟑</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𝑿</m:t>
                      </m:r>
                      <m:r>
                        <a:rPr lang="en-US" sz="3600" b="1" i="1" baseline="-25000">
                          <a:effectLst/>
                          <a:latin typeface="Cambria Math" panose="02040503050406030204" pitchFamily="18" charset="0"/>
                          <a:ea typeface="Calibri" panose="020F0502020204030204" pitchFamily="34" charset="0"/>
                          <a:cs typeface="Times New Roman" panose="02020603050405020304" pitchFamily="18" charset="0"/>
                        </a:rPr>
                        <m:t>𝟒</m:t>
                      </m:r>
                      <m:r>
                        <a:rPr lang="en-US" sz="3600" b="1" i="1" baseline="-25000">
                          <a:effectLst/>
                          <a:latin typeface="Cambria Math" panose="02040503050406030204" pitchFamily="18" charset="0"/>
                          <a:ea typeface="Calibri" panose="020F0502020204030204" pitchFamily="34" charset="0"/>
                          <a:cs typeface="Times New Roman" panose="02020603050405020304" pitchFamily="18" charset="0"/>
                        </a:rPr>
                        <m:t> + …+</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𝜺</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p:sp>
            <p:nvSpPr>
              <p:cNvPr id="26" name="TextBox 25">
                <a:extLst>
                  <a:ext uri="{FF2B5EF4-FFF2-40B4-BE49-F238E27FC236}">
                    <a16:creationId xmlns:a16="http://schemas.microsoft.com/office/drawing/2014/main" id="{C0445595-ADEE-4657-B3C5-6CD447046A03}"/>
                  </a:ext>
                </a:extLst>
              </p:cNvPr>
              <p:cNvSpPr txBox="1">
                <a:spLocks noRot="1" noChangeAspect="1" noMove="1" noResize="1" noEditPoints="1" noAdjustHandles="1" noChangeArrowheads="1" noChangeShapeType="1" noTextEdit="1"/>
              </p:cNvSpPr>
              <p:nvPr/>
            </p:nvSpPr>
            <p:spPr>
              <a:xfrm>
                <a:off x="663091" y="1695628"/>
                <a:ext cx="8683387" cy="351846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73843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63091" y="247650"/>
            <a:ext cx="5616474" cy="1200329"/>
          </a:xfrm>
          <a:prstGeom prst="rect">
            <a:avLst/>
          </a:prstGeom>
        </p:spPr>
        <p:txBody>
          <a:bodyPr wrap="none">
            <a:spAutoFit/>
          </a:bodyPr>
          <a:lstStyle/>
          <a:p>
            <a:r>
              <a:rPr lang="en-US" sz="7200" b="1" dirty="0"/>
              <a:t>Tree Structure</a:t>
            </a:r>
          </a:p>
        </p:txBody>
      </p:sp>
      <p:pic>
        <p:nvPicPr>
          <p:cNvPr id="4" name="Picture 3">
            <a:extLst>
              <a:ext uri="{FF2B5EF4-FFF2-40B4-BE49-F238E27FC236}">
                <a16:creationId xmlns:a16="http://schemas.microsoft.com/office/drawing/2014/main" id="{7494208C-CBF0-4E4E-A129-A105BA06E75E}"/>
              </a:ext>
            </a:extLst>
          </p:cNvPr>
          <p:cNvPicPr>
            <a:picLocks noChangeAspect="1"/>
          </p:cNvPicPr>
          <p:nvPr/>
        </p:nvPicPr>
        <p:blipFill rotWithShape="1">
          <a:blip r:embed="rId3"/>
          <a:srcRect l="32686" t="28194" r="9216" b="11250"/>
          <a:stretch/>
        </p:blipFill>
        <p:spPr>
          <a:xfrm>
            <a:off x="445145" y="1664945"/>
            <a:ext cx="7183953" cy="4211980"/>
          </a:xfrm>
          <a:prstGeom prst="rect">
            <a:avLst/>
          </a:prstGeom>
        </p:spPr>
      </p:pic>
      <p:pic>
        <p:nvPicPr>
          <p:cNvPr id="7" name="Picture 6">
            <a:extLst>
              <a:ext uri="{FF2B5EF4-FFF2-40B4-BE49-F238E27FC236}">
                <a16:creationId xmlns:a16="http://schemas.microsoft.com/office/drawing/2014/main" id="{D4AFB812-AF71-49E7-9EA0-7EC9DA2AD0BD}"/>
              </a:ext>
            </a:extLst>
          </p:cNvPr>
          <p:cNvPicPr>
            <a:picLocks noChangeAspect="1"/>
          </p:cNvPicPr>
          <p:nvPr/>
        </p:nvPicPr>
        <p:blipFill rotWithShape="1">
          <a:blip r:embed="rId4"/>
          <a:srcRect l="46120" t="30447" r="21505" b="17952"/>
          <a:stretch/>
        </p:blipFill>
        <p:spPr>
          <a:xfrm>
            <a:off x="7874759" y="2270744"/>
            <a:ext cx="3346656" cy="3000382"/>
          </a:xfrm>
          <a:prstGeom prst="rect">
            <a:avLst/>
          </a:prstGeom>
        </p:spPr>
      </p:pic>
    </p:spTree>
    <p:extLst>
      <p:ext uri="{BB962C8B-B14F-4D97-AF65-F5344CB8AC3E}">
        <p14:creationId xmlns:p14="http://schemas.microsoft.com/office/powerpoint/2010/main" val="212623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63091" y="247650"/>
            <a:ext cx="5402441" cy="1200329"/>
          </a:xfrm>
          <a:prstGeom prst="rect">
            <a:avLst/>
          </a:prstGeom>
        </p:spPr>
        <p:txBody>
          <a:bodyPr wrap="none">
            <a:spAutoFit/>
          </a:bodyPr>
          <a:lstStyle/>
          <a:p>
            <a:r>
              <a:rPr lang="en-US" sz="7200" b="1" dirty="0"/>
              <a:t>Contour Plots</a:t>
            </a:r>
          </a:p>
        </p:txBody>
      </p:sp>
      <p:pic>
        <p:nvPicPr>
          <p:cNvPr id="3" name="Picture 2">
            <a:extLst>
              <a:ext uri="{FF2B5EF4-FFF2-40B4-BE49-F238E27FC236}">
                <a16:creationId xmlns:a16="http://schemas.microsoft.com/office/drawing/2014/main" id="{676C3CB2-D711-42D5-8B5A-082B363431AA}"/>
              </a:ext>
            </a:extLst>
          </p:cNvPr>
          <p:cNvPicPr>
            <a:picLocks noChangeAspect="1"/>
          </p:cNvPicPr>
          <p:nvPr/>
        </p:nvPicPr>
        <p:blipFill rotWithShape="1">
          <a:blip r:embed="rId3"/>
          <a:srcRect l="38172" t="48159" r="11567" b="17361"/>
          <a:stretch/>
        </p:blipFill>
        <p:spPr>
          <a:xfrm>
            <a:off x="1064526" y="1917695"/>
            <a:ext cx="9717206" cy="3749680"/>
          </a:xfrm>
          <a:prstGeom prst="rect">
            <a:avLst/>
          </a:prstGeom>
        </p:spPr>
      </p:pic>
      <p:sp>
        <p:nvSpPr>
          <p:cNvPr id="4" name="Rectangle 3">
            <a:extLst>
              <a:ext uri="{FF2B5EF4-FFF2-40B4-BE49-F238E27FC236}">
                <a16:creationId xmlns:a16="http://schemas.microsoft.com/office/drawing/2014/main" id="{2B4F75AE-5688-4428-B2C4-D2C47E1B524E}"/>
              </a:ext>
            </a:extLst>
          </p:cNvPr>
          <p:cNvSpPr/>
          <p:nvPr/>
        </p:nvSpPr>
        <p:spPr>
          <a:xfrm>
            <a:off x="1883391" y="5667375"/>
            <a:ext cx="3207224"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Levels of Cardiovascular Illness</a:t>
            </a:r>
          </a:p>
        </p:txBody>
      </p:sp>
      <p:sp>
        <p:nvSpPr>
          <p:cNvPr id="26" name="Rectangle 25">
            <a:extLst>
              <a:ext uri="{FF2B5EF4-FFF2-40B4-BE49-F238E27FC236}">
                <a16:creationId xmlns:a16="http://schemas.microsoft.com/office/drawing/2014/main" id="{E39B6B3C-34AF-4F49-96EC-E0825D3336DE}"/>
              </a:ext>
            </a:extLst>
          </p:cNvPr>
          <p:cNvSpPr/>
          <p:nvPr/>
        </p:nvSpPr>
        <p:spPr>
          <a:xfrm rot="16200000">
            <a:off x="4305871" y="3185756"/>
            <a:ext cx="3207224" cy="846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6-Month Mortality</a:t>
            </a:r>
          </a:p>
        </p:txBody>
      </p:sp>
      <p:sp>
        <p:nvSpPr>
          <p:cNvPr id="27" name="Rectangle 26">
            <a:extLst>
              <a:ext uri="{FF2B5EF4-FFF2-40B4-BE49-F238E27FC236}">
                <a16:creationId xmlns:a16="http://schemas.microsoft.com/office/drawing/2014/main" id="{C4F11E15-7B71-4D38-8801-709CC07963A6}"/>
              </a:ext>
            </a:extLst>
          </p:cNvPr>
          <p:cNvSpPr/>
          <p:nvPr/>
        </p:nvSpPr>
        <p:spPr>
          <a:xfrm rot="16200000">
            <a:off x="-905313" y="3215326"/>
            <a:ext cx="3207224" cy="846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6-Month Mortality</a:t>
            </a:r>
          </a:p>
        </p:txBody>
      </p:sp>
      <p:sp>
        <p:nvSpPr>
          <p:cNvPr id="31" name="Rectangle 30">
            <a:extLst>
              <a:ext uri="{FF2B5EF4-FFF2-40B4-BE49-F238E27FC236}">
                <a16:creationId xmlns:a16="http://schemas.microsoft.com/office/drawing/2014/main" id="{57D7CEB6-BFDE-4BCA-B3D2-BD2836789367}"/>
              </a:ext>
            </a:extLst>
          </p:cNvPr>
          <p:cNvSpPr/>
          <p:nvPr/>
        </p:nvSpPr>
        <p:spPr>
          <a:xfrm>
            <a:off x="6044582" y="1632619"/>
            <a:ext cx="4068408" cy="457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Low, </a:t>
            </a:r>
            <a:r>
              <a:rPr lang="en-US" b="1" dirty="0">
                <a:solidFill>
                  <a:schemeClr val="accent2">
                    <a:lumMod val="60000"/>
                    <a:lumOff val="40000"/>
                  </a:schemeClr>
                </a:solidFill>
              </a:rPr>
              <a:t>Med</a:t>
            </a:r>
            <a:r>
              <a:rPr lang="en-US" b="1" dirty="0">
                <a:solidFill>
                  <a:schemeClr val="tx2"/>
                </a:solidFill>
              </a:rPr>
              <a:t>, </a:t>
            </a:r>
            <a:r>
              <a:rPr lang="en-US" b="1" dirty="0">
                <a:solidFill>
                  <a:srgbClr val="00B050"/>
                </a:solidFill>
              </a:rPr>
              <a:t>High </a:t>
            </a:r>
            <a:r>
              <a:rPr lang="en-US" b="1" dirty="0">
                <a:solidFill>
                  <a:schemeClr val="tx2"/>
                </a:solidFill>
              </a:rPr>
              <a:t>Levels of Infection</a:t>
            </a:r>
          </a:p>
        </p:txBody>
      </p:sp>
      <p:sp>
        <p:nvSpPr>
          <p:cNvPr id="32" name="Rectangle 31">
            <a:extLst>
              <a:ext uri="{FF2B5EF4-FFF2-40B4-BE49-F238E27FC236}">
                <a16:creationId xmlns:a16="http://schemas.microsoft.com/office/drawing/2014/main" id="{BA105D65-04AA-4DF6-BD04-7AFB8B56AB93}"/>
              </a:ext>
            </a:extLst>
          </p:cNvPr>
          <p:cNvSpPr/>
          <p:nvPr/>
        </p:nvSpPr>
        <p:spPr>
          <a:xfrm>
            <a:off x="6812519" y="5669647"/>
            <a:ext cx="3207224"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Levels of Cardiovascular Illness</a:t>
            </a:r>
          </a:p>
        </p:txBody>
      </p:sp>
      <p:sp>
        <p:nvSpPr>
          <p:cNvPr id="33" name="Rectangle 32">
            <a:extLst>
              <a:ext uri="{FF2B5EF4-FFF2-40B4-BE49-F238E27FC236}">
                <a16:creationId xmlns:a16="http://schemas.microsoft.com/office/drawing/2014/main" id="{C705F2A6-8763-4AC8-A4DA-2183E9DAFC1E}"/>
              </a:ext>
            </a:extLst>
          </p:cNvPr>
          <p:cNvSpPr/>
          <p:nvPr/>
        </p:nvSpPr>
        <p:spPr>
          <a:xfrm>
            <a:off x="901635" y="1621243"/>
            <a:ext cx="4068408" cy="457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Low, </a:t>
            </a:r>
            <a:r>
              <a:rPr lang="en-US" b="1" dirty="0">
                <a:solidFill>
                  <a:schemeClr val="accent2">
                    <a:lumMod val="60000"/>
                    <a:lumOff val="40000"/>
                  </a:schemeClr>
                </a:solidFill>
              </a:rPr>
              <a:t>High</a:t>
            </a:r>
            <a:r>
              <a:rPr lang="en-US" b="1" dirty="0">
                <a:solidFill>
                  <a:schemeClr val="tx2"/>
                </a:solidFill>
              </a:rPr>
              <a:t> years of Education</a:t>
            </a:r>
          </a:p>
        </p:txBody>
      </p:sp>
    </p:spTree>
    <p:extLst>
      <p:ext uri="{BB962C8B-B14F-4D97-AF65-F5344CB8AC3E}">
        <p14:creationId xmlns:p14="http://schemas.microsoft.com/office/powerpoint/2010/main" val="2633024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63091" y="165762"/>
            <a:ext cx="10399578" cy="1200329"/>
          </a:xfrm>
          <a:prstGeom prst="rect">
            <a:avLst/>
          </a:prstGeom>
        </p:spPr>
        <p:txBody>
          <a:bodyPr wrap="none">
            <a:spAutoFit/>
          </a:bodyPr>
          <a:lstStyle/>
          <a:p>
            <a:r>
              <a:rPr lang="en-US" sz="7200" b="1" dirty="0"/>
              <a:t>Strata Based Contour Plots</a:t>
            </a:r>
          </a:p>
        </p:txBody>
      </p:sp>
      <p:grpSp>
        <p:nvGrpSpPr>
          <p:cNvPr id="10" name="Group 9">
            <a:extLst>
              <a:ext uri="{FF2B5EF4-FFF2-40B4-BE49-F238E27FC236}">
                <a16:creationId xmlns:a16="http://schemas.microsoft.com/office/drawing/2014/main" id="{FA5D88A7-598F-4843-AD8C-02317E1012D1}"/>
              </a:ext>
            </a:extLst>
          </p:cNvPr>
          <p:cNvGrpSpPr/>
          <p:nvPr/>
        </p:nvGrpSpPr>
        <p:grpSpPr>
          <a:xfrm>
            <a:off x="457199" y="1386136"/>
            <a:ext cx="10605469" cy="4490790"/>
            <a:chOff x="457199" y="1386136"/>
            <a:chExt cx="10605469" cy="4490790"/>
          </a:xfrm>
        </p:grpSpPr>
        <p:pic>
          <p:nvPicPr>
            <p:cNvPr id="5" name="Picture 4">
              <a:extLst>
                <a:ext uri="{FF2B5EF4-FFF2-40B4-BE49-F238E27FC236}">
                  <a16:creationId xmlns:a16="http://schemas.microsoft.com/office/drawing/2014/main" id="{05DDFB7A-8664-4C73-A16D-0F6EB9E69382}"/>
                </a:ext>
              </a:extLst>
            </p:cNvPr>
            <p:cNvPicPr>
              <a:picLocks noChangeAspect="1"/>
            </p:cNvPicPr>
            <p:nvPr/>
          </p:nvPicPr>
          <p:blipFill rotWithShape="1">
            <a:blip r:embed="rId3"/>
            <a:srcRect l="2743" t="51116" r="56119" b="17916"/>
            <a:stretch/>
          </p:blipFill>
          <p:spPr>
            <a:xfrm>
              <a:off x="457199" y="1386136"/>
              <a:ext cx="10605469" cy="4490790"/>
            </a:xfrm>
            <a:prstGeom prst="rect">
              <a:avLst/>
            </a:prstGeom>
          </p:spPr>
        </p:pic>
        <p:sp>
          <p:nvSpPr>
            <p:cNvPr id="9" name="TextBox 8">
              <a:extLst>
                <a:ext uri="{FF2B5EF4-FFF2-40B4-BE49-F238E27FC236}">
                  <a16:creationId xmlns:a16="http://schemas.microsoft.com/office/drawing/2014/main" id="{4299CEC6-BA7E-451C-8AC2-2DA30DF85B2F}"/>
                </a:ext>
              </a:extLst>
            </p:cNvPr>
            <p:cNvSpPr txBox="1"/>
            <p:nvPr/>
          </p:nvSpPr>
          <p:spPr>
            <a:xfrm>
              <a:off x="457201" y="5453001"/>
              <a:ext cx="10351826" cy="369332"/>
            </a:xfrm>
            <a:prstGeom prst="rect">
              <a:avLst/>
            </a:prstGeom>
            <a:solidFill>
              <a:schemeClr val="bg1"/>
            </a:solidFill>
            <a:ln>
              <a:noFill/>
            </a:ln>
          </p:spPr>
          <p:txBody>
            <a:bodyPr wrap="square" rtlCol="0">
              <a:spAutoFit/>
            </a:bodyPr>
            <a:lstStyle/>
            <a:p>
              <a:pPr algn="ctr"/>
              <a:r>
                <a:rPr lang="en-US" b="1" dirty="0"/>
                <a:t>Comorbidity Strata Arranged in Order of Death in 6 Months</a:t>
              </a:r>
            </a:p>
          </p:txBody>
        </p:sp>
        <p:sp>
          <p:nvSpPr>
            <p:cNvPr id="34" name="TextBox 33">
              <a:extLst>
                <a:ext uri="{FF2B5EF4-FFF2-40B4-BE49-F238E27FC236}">
                  <a16:creationId xmlns:a16="http://schemas.microsoft.com/office/drawing/2014/main" id="{392CC285-0537-452C-B2DA-1F51DECBC965}"/>
                </a:ext>
              </a:extLst>
            </p:cNvPr>
            <p:cNvSpPr txBox="1"/>
            <p:nvPr/>
          </p:nvSpPr>
          <p:spPr>
            <a:xfrm rot="16200000">
              <a:off x="-1045428" y="3099206"/>
              <a:ext cx="3622598" cy="369333"/>
            </a:xfrm>
            <a:prstGeom prst="rect">
              <a:avLst/>
            </a:prstGeom>
            <a:solidFill>
              <a:schemeClr val="bg1"/>
            </a:solidFill>
            <a:ln>
              <a:noFill/>
            </a:ln>
          </p:spPr>
          <p:txBody>
            <a:bodyPr wrap="square" rtlCol="0">
              <a:spAutoFit/>
            </a:bodyPr>
            <a:lstStyle/>
            <a:p>
              <a:pPr algn="ctr"/>
              <a:r>
                <a:rPr lang="en-US" b="1" dirty="0"/>
                <a:t>Probability of Death in 6 Months</a:t>
              </a:r>
            </a:p>
          </p:txBody>
        </p:sp>
      </p:grpSp>
    </p:spTree>
    <p:extLst>
      <p:ext uri="{BB962C8B-B14F-4D97-AF65-F5344CB8AC3E}">
        <p14:creationId xmlns:p14="http://schemas.microsoft.com/office/powerpoint/2010/main" val="1939484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915951" y="1450666"/>
            <a:ext cx="10144059" cy="3416320"/>
          </a:xfrm>
          <a:prstGeom prst="rect">
            <a:avLst/>
          </a:prstGeom>
        </p:spPr>
        <p:txBody>
          <a:bodyPr wrap="none">
            <a:spAutoFit/>
          </a:bodyPr>
          <a:lstStyle/>
          <a:p>
            <a:r>
              <a:rPr lang="en-US" sz="7200" b="1" dirty="0"/>
              <a:t>Building Accurate Models </a:t>
            </a:r>
          </a:p>
          <a:p>
            <a:r>
              <a:rPr lang="en-US" sz="7200" b="1" dirty="0"/>
              <a:t>Requires Including </a:t>
            </a:r>
          </a:p>
          <a:p>
            <a:r>
              <a:rPr lang="en-US" sz="7200" b="1" dirty="0"/>
              <a:t>Interactions</a:t>
            </a:r>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44964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915951" y="1450666"/>
            <a:ext cx="10279417" cy="3416320"/>
          </a:xfrm>
          <a:prstGeom prst="rect">
            <a:avLst/>
          </a:prstGeom>
        </p:spPr>
        <p:txBody>
          <a:bodyPr wrap="none">
            <a:spAutoFit/>
          </a:bodyPr>
          <a:lstStyle/>
          <a:p>
            <a:r>
              <a:rPr lang="en-US" sz="7200" b="1" dirty="0"/>
              <a:t>Estimating Regression </a:t>
            </a:r>
          </a:p>
          <a:p>
            <a:r>
              <a:rPr lang="en-US" sz="7200" b="1" dirty="0"/>
              <a:t>Coefficients from Contour </a:t>
            </a:r>
          </a:p>
          <a:p>
            <a:r>
              <a:rPr lang="en-US" sz="7200" b="1" dirty="0"/>
              <a:t>Plots</a:t>
            </a:r>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032167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63091" y="247650"/>
            <a:ext cx="9151160" cy="1200329"/>
          </a:xfrm>
          <a:prstGeom prst="rect">
            <a:avLst/>
          </a:prstGeom>
        </p:spPr>
        <p:txBody>
          <a:bodyPr wrap="none">
            <a:spAutoFit/>
          </a:bodyPr>
          <a:lstStyle/>
          <a:p>
            <a:r>
              <a:rPr lang="en-US" sz="7200" b="1" dirty="0"/>
              <a:t>Estimating Main Effects</a:t>
            </a: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33B05834-3F20-4745-B11E-FD23C9B38B79}"/>
                  </a:ext>
                </a:extLst>
              </p:cNvPr>
              <p:cNvSpPr txBox="1"/>
              <p:nvPr/>
            </p:nvSpPr>
            <p:spPr>
              <a:xfrm>
                <a:off x="663090" y="2541335"/>
                <a:ext cx="9982163" cy="1492588"/>
              </a:xfrm>
              <a:prstGeom prst="rect">
                <a:avLst/>
              </a:prstGeom>
              <a:noFill/>
            </p:spPr>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b="1" i="1" smtClean="0">
                          <a:effectLst/>
                          <a:latin typeface="Cambria Math" panose="02040503050406030204" pitchFamily="18" charset="0"/>
                          <a:ea typeface="Calibri" panose="020F0502020204030204" pitchFamily="34" charset="0"/>
                          <a:cs typeface="Times New Roman" panose="02020603050405020304" pitchFamily="18" charset="0"/>
                        </a:rPr>
                        <m:t>𝐎𝐝𝐝𝐬</m:t>
                      </m:r>
                      <m:r>
                        <a:rPr lang="en-US" sz="1800" b="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𝐨𝐟</m:t>
                      </m:r>
                      <m:r>
                        <a:rPr lang="en-US" sz="1800" b="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𝐘</m:t>
                      </m:r>
                      <m:r>
                        <a:rPr lang="en-US" sz="1800" b="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b="1" i="1">
                              <a:effectLst/>
                              <a:latin typeface="Cambria Math" panose="02040503050406030204" pitchFamily="18" charset="0"/>
                              <a:ea typeface="Calibri" panose="020F0502020204030204" pitchFamily="34" charset="0"/>
                              <a:cs typeface="Times New Roman" panose="02020603050405020304" pitchFamily="18" charset="0"/>
                            </a:rPr>
                            <m:t>𝐏𝐫𝐨𝐛𝐚𝐛𝐢𝐥𝐢𝐭𝐲</m:t>
                          </m:r>
                          <m:r>
                            <a:rPr lang="en-US" sz="1800" b="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𝐨𝐟</m:t>
                          </m:r>
                          <m:r>
                            <a:rPr lang="en-US" sz="1800" b="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𝐘</m:t>
                          </m:r>
                          <m:r>
                            <a:rPr lang="en-US" sz="1800" b="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𝐟𝐨𝐫</m:t>
                          </m:r>
                          <m:r>
                            <a:rPr lang="en-US" sz="1800" b="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𝐂𝐡𝐚𝐧𝐠𝐞</m:t>
                          </m:r>
                          <m:r>
                            <a:rPr lang="en-US" sz="1800" b="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𝐢𝐧</m:t>
                          </m:r>
                          <m:r>
                            <a:rPr lang="en-US" sz="1800" b="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𝐗</m:t>
                          </m:r>
                        </m:num>
                        <m:den>
                          <m:r>
                            <a:rPr lang="en-US" sz="18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𝐏𝐫𝐨𝐛𝐚𝐛𝐢𝐥𝐢𝐭𝐲</m:t>
                          </m:r>
                          <m:r>
                            <a:rPr lang="en-US" sz="1800" b="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𝐨𝐟</m:t>
                          </m:r>
                          <m:r>
                            <a:rPr lang="en-US" sz="1800" b="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𝐘</m:t>
                          </m:r>
                          <m:r>
                            <a:rPr lang="en-US" sz="1800" b="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𝐟𝐨𝐫</m:t>
                          </m:r>
                          <m:r>
                            <a:rPr lang="en-US" sz="1800" b="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𝐂𝐡𝐚𝐧𝐠𝐞</m:t>
                          </m:r>
                          <m:r>
                            <a:rPr lang="en-US" sz="1800" b="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𝐢𝐧</m:t>
                          </m:r>
                          <m:r>
                            <a:rPr lang="en-US" sz="1800" b="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𝐗</m:t>
                          </m:r>
                        </m:den>
                      </m:f>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b="1" i="1">
                          <a:effectLst/>
                          <a:latin typeface="Cambria Math" panose="02040503050406030204" pitchFamily="18" charset="0"/>
                          <a:ea typeface="Calibri" panose="020F0502020204030204" pitchFamily="34" charset="0"/>
                          <a:cs typeface="Times New Roman" panose="02020603050405020304" pitchFamily="18" charset="0"/>
                        </a:rPr>
                        <m:t>𝐂𝐨𝐞𝐟𝐟𝐢𝐜𝐢𝐞𝐧𝐭</m:t>
                      </m:r>
                      <m:r>
                        <a:rPr lang="en-US" sz="1800" b="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𝐨𝐟</m:t>
                      </m:r>
                      <m:r>
                        <a:rPr lang="en-US" sz="1800" b="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smtClean="0">
                          <a:effectLst/>
                          <a:latin typeface="Cambria Math" panose="02040503050406030204" pitchFamily="18" charset="0"/>
                          <a:ea typeface="Calibri" panose="020F0502020204030204" pitchFamily="34" charset="0"/>
                          <a:cs typeface="Times New Roman" panose="02020603050405020304" pitchFamily="18" charset="0"/>
                        </a:rPr>
                        <m:t>𝐗</m:t>
                      </m:r>
                      <m:r>
                        <a:rPr lang="en-US" sz="1800" b="1">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𝐋𝐨𝐠</m:t>
                      </m:r>
                      <m:r>
                        <a:rPr lang="en-US" sz="1800" b="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𝐎𝐝𝐝𝐬</m:t>
                      </m:r>
                      <m:r>
                        <a:rPr lang="en-US" sz="1800" b="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𝐨𝐟</m:t>
                      </m:r>
                      <m:r>
                        <a:rPr lang="en-US" sz="1800" b="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𝐘</m:t>
                      </m:r>
                      <m:r>
                        <a:rPr lang="en-US" sz="1800" b="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p:sp>
            <p:nvSpPr>
              <p:cNvPr id="25" name="TextBox 24">
                <a:extLst>
                  <a:ext uri="{FF2B5EF4-FFF2-40B4-BE49-F238E27FC236}">
                    <a16:creationId xmlns:a16="http://schemas.microsoft.com/office/drawing/2014/main" id="{33B05834-3F20-4745-B11E-FD23C9B38B79}"/>
                  </a:ext>
                </a:extLst>
              </p:cNvPr>
              <p:cNvSpPr txBox="1">
                <a:spLocks noRot="1" noChangeAspect="1" noMove="1" noResize="1" noEditPoints="1" noAdjustHandles="1" noChangeArrowheads="1" noChangeShapeType="1" noTextEdit="1"/>
              </p:cNvSpPr>
              <p:nvPr/>
            </p:nvSpPr>
            <p:spPr>
              <a:xfrm>
                <a:off x="663090" y="2541335"/>
                <a:ext cx="9982163" cy="1492588"/>
              </a:xfrm>
              <a:prstGeom prst="rect">
                <a:avLst/>
              </a:prstGeom>
              <a:blipFill>
                <a:blip r:embed="rId3"/>
                <a:stretch>
                  <a:fillRect/>
                </a:stretch>
              </a:blipFill>
            </p:spPr>
            <p:txBody>
              <a:bodyPr/>
              <a:lstStyle/>
              <a:p>
                <a:r>
                  <a:rPr lang="en-US">
                    <a:noFill/>
                  </a:rPr>
                  <a:t> </a:t>
                </a:r>
              </a:p>
            </p:txBody>
          </p:sp>
        </mc:Fallback>
      </mc:AlternateContent>
      <p:sp>
        <p:nvSpPr>
          <p:cNvPr id="30" name="Sun 29">
            <a:extLst>
              <a:ext uri="{FF2B5EF4-FFF2-40B4-BE49-F238E27FC236}">
                <a16:creationId xmlns:a16="http://schemas.microsoft.com/office/drawing/2014/main" id="{2CB6B7E9-4822-4615-8D30-EFE708A7E203}"/>
              </a:ext>
            </a:extLst>
          </p:cNvPr>
          <p:cNvSpPr/>
          <p:nvPr/>
        </p:nvSpPr>
        <p:spPr>
          <a:xfrm>
            <a:off x="7492621" y="3739487"/>
            <a:ext cx="3425588" cy="2565779"/>
          </a:xfrm>
          <a:prstGeom prst="su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No Interact </a:t>
            </a:r>
          </a:p>
        </p:txBody>
      </p:sp>
    </p:spTree>
    <p:extLst>
      <p:ext uri="{BB962C8B-B14F-4D97-AF65-F5344CB8AC3E}">
        <p14:creationId xmlns:p14="http://schemas.microsoft.com/office/powerpoint/2010/main" val="2722847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63091" y="165762"/>
            <a:ext cx="10399578" cy="1200329"/>
          </a:xfrm>
          <a:prstGeom prst="rect">
            <a:avLst/>
          </a:prstGeom>
        </p:spPr>
        <p:txBody>
          <a:bodyPr wrap="none">
            <a:spAutoFit/>
          </a:bodyPr>
          <a:lstStyle/>
          <a:p>
            <a:r>
              <a:rPr lang="en-US" sz="7200" b="1" dirty="0"/>
              <a:t>Strata Based Contour Plots</a:t>
            </a:r>
          </a:p>
        </p:txBody>
      </p:sp>
      <p:grpSp>
        <p:nvGrpSpPr>
          <p:cNvPr id="10" name="Group 9">
            <a:extLst>
              <a:ext uri="{FF2B5EF4-FFF2-40B4-BE49-F238E27FC236}">
                <a16:creationId xmlns:a16="http://schemas.microsoft.com/office/drawing/2014/main" id="{FA5D88A7-598F-4843-AD8C-02317E1012D1}"/>
              </a:ext>
            </a:extLst>
          </p:cNvPr>
          <p:cNvGrpSpPr/>
          <p:nvPr/>
        </p:nvGrpSpPr>
        <p:grpSpPr>
          <a:xfrm>
            <a:off x="457199" y="1386136"/>
            <a:ext cx="10605469" cy="4490790"/>
            <a:chOff x="457199" y="1386136"/>
            <a:chExt cx="10605469" cy="4490790"/>
          </a:xfrm>
        </p:grpSpPr>
        <p:pic>
          <p:nvPicPr>
            <p:cNvPr id="5" name="Picture 4">
              <a:extLst>
                <a:ext uri="{FF2B5EF4-FFF2-40B4-BE49-F238E27FC236}">
                  <a16:creationId xmlns:a16="http://schemas.microsoft.com/office/drawing/2014/main" id="{05DDFB7A-8664-4C73-A16D-0F6EB9E69382}"/>
                </a:ext>
              </a:extLst>
            </p:cNvPr>
            <p:cNvPicPr>
              <a:picLocks noChangeAspect="1"/>
            </p:cNvPicPr>
            <p:nvPr/>
          </p:nvPicPr>
          <p:blipFill rotWithShape="1">
            <a:blip r:embed="rId3"/>
            <a:srcRect l="2743" t="51116" r="56119" b="17916"/>
            <a:stretch/>
          </p:blipFill>
          <p:spPr>
            <a:xfrm>
              <a:off x="457199" y="1386136"/>
              <a:ext cx="10605469" cy="4490790"/>
            </a:xfrm>
            <a:prstGeom prst="rect">
              <a:avLst/>
            </a:prstGeom>
          </p:spPr>
        </p:pic>
        <p:sp>
          <p:nvSpPr>
            <p:cNvPr id="9" name="TextBox 8">
              <a:extLst>
                <a:ext uri="{FF2B5EF4-FFF2-40B4-BE49-F238E27FC236}">
                  <a16:creationId xmlns:a16="http://schemas.microsoft.com/office/drawing/2014/main" id="{4299CEC6-BA7E-451C-8AC2-2DA30DF85B2F}"/>
                </a:ext>
              </a:extLst>
            </p:cNvPr>
            <p:cNvSpPr txBox="1"/>
            <p:nvPr/>
          </p:nvSpPr>
          <p:spPr>
            <a:xfrm>
              <a:off x="457201" y="5453001"/>
              <a:ext cx="10351826" cy="369332"/>
            </a:xfrm>
            <a:prstGeom prst="rect">
              <a:avLst/>
            </a:prstGeom>
            <a:solidFill>
              <a:schemeClr val="bg1"/>
            </a:solidFill>
            <a:ln>
              <a:noFill/>
            </a:ln>
          </p:spPr>
          <p:txBody>
            <a:bodyPr wrap="square" rtlCol="0">
              <a:spAutoFit/>
            </a:bodyPr>
            <a:lstStyle/>
            <a:p>
              <a:pPr algn="ctr"/>
              <a:r>
                <a:rPr lang="en-US" b="1" dirty="0"/>
                <a:t>Comorbidity Strata Arranged in Order of Death in 6 Months</a:t>
              </a:r>
            </a:p>
          </p:txBody>
        </p:sp>
        <p:sp>
          <p:nvSpPr>
            <p:cNvPr id="34" name="TextBox 33">
              <a:extLst>
                <a:ext uri="{FF2B5EF4-FFF2-40B4-BE49-F238E27FC236}">
                  <a16:creationId xmlns:a16="http://schemas.microsoft.com/office/drawing/2014/main" id="{392CC285-0537-452C-B2DA-1F51DECBC965}"/>
                </a:ext>
              </a:extLst>
            </p:cNvPr>
            <p:cNvSpPr txBox="1"/>
            <p:nvPr/>
          </p:nvSpPr>
          <p:spPr>
            <a:xfrm rot="16200000">
              <a:off x="-1045428" y="3099206"/>
              <a:ext cx="3622598" cy="369333"/>
            </a:xfrm>
            <a:prstGeom prst="rect">
              <a:avLst/>
            </a:prstGeom>
            <a:solidFill>
              <a:schemeClr val="bg1"/>
            </a:solidFill>
            <a:ln>
              <a:noFill/>
            </a:ln>
          </p:spPr>
          <p:txBody>
            <a:bodyPr wrap="square" rtlCol="0">
              <a:spAutoFit/>
            </a:bodyPr>
            <a:lstStyle/>
            <a:p>
              <a:pPr algn="ctr"/>
              <a:r>
                <a:rPr lang="en-US" b="1" dirty="0"/>
                <a:t>Probability of Death in 6 Months</a:t>
              </a:r>
            </a:p>
          </p:txBody>
        </p:sp>
      </p:grpSp>
      <p:sp>
        <p:nvSpPr>
          <p:cNvPr id="21" name="Sun 20">
            <a:extLst>
              <a:ext uri="{FF2B5EF4-FFF2-40B4-BE49-F238E27FC236}">
                <a16:creationId xmlns:a16="http://schemas.microsoft.com/office/drawing/2014/main" id="{52113D11-E741-4360-97AF-4F51013F41DD}"/>
              </a:ext>
            </a:extLst>
          </p:cNvPr>
          <p:cNvSpPr/>
          <p:nvPr/>
        </p:nvSpPr>
        <p:spPr>
          <a:xfrm>
            <a:off x="8379726" y="3283872"/>
            <a:ext cx="4599296" cy="4249997"/>
          </a:xfrm>
          <a:prstGeom prst="su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Odds of mortality for only cancer? </a:t>
            </a:r>
            <a:endParaRPr lang="en-US" sz="2400" b="1" dirty="0">
              <a:solidFill>
                <a:srgbClr val="FF0000"/>
              </a:solidFill>
            </a:endParaRPr>
          </a:p>
        </p:txBody>
      </p:sp>
    </p:spTree>
    <p:extLst>
      <p:ext uri="{BB962C8B-B14F-4D97-AF65-F5344CB8AC3E}">
        <p14:creationId xmlns:p14="http://schemas.microsoft.com/office/powerpoint/2010/main" val="3127490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63091" y="165762"/>
            <a:ext cx="10399578" cy="1200329"/>
          </a:xfrm>
          <a:prstGeom prst="rect">
            <a:avLst/>
          </a:prstGeom>
        </p:spPr>
        <p:txBody>
          <a:bodyPr wrap="none">
            <a:spAutoFit/>
          </a:bodyPr>
          <a:lstStyle/>
          <a:p>
            <a:r>
              <a:rPr lang="en-US" sz="7200" b="1" dirty="0"/>
              <a:t>Strata Based Contour Plots</a:t>
            </a:r>
          </a:p>
        </p:txBody>
      </p:sp>
      <p:grpSp>
        <p:nvGrpSpPr>
          <p:cNvPr id="10" name="Group 9">
            <a:extLst>
              <a:ext uri="{FF2B5EF4-FFF2-40B4-BE49-F238E27FC236}">
                <a16:creationId xmlns:a16="http://schemas.microsoft.com/office/drawing/2014/main" id="{FA5D88A7-598F-4843-AD8C-02317E1012D1}"/>
              </a:ext>
            </a:extLst>
          </p:cNvPr>
          <p:cNvGrpSpPr/>
          <p:nvPr/>
        </p:nvGrpSpPr>
        <p:grpSpPr>
          <a:xfrm>
            <a:off x="457199" y="1386136"/>
            <a:ext cx="10605469" cy="4490790"/>
            <a:chOff x="457199" y="1386136"/>
            <a:chExt cx="10605469" cy="4490790"/>
          </a:xfrm>
        </p:grpSpPr>
        <p:pic>
          <p:nvPicPr>
            <p:cNvPr id="5" name="Picture 4">
              <a:extLst>
                <a:ext uri="{FF2B5EF4-FFF2-40B4-BE49-F238E27FC236}">
                  <a16:creationId xmlns:a16="http://schemas.microsoft.com/office/drawing/2014/main" id="{05DDFB7A-8664-4C73-A16D-0F6EB9E69382}"/>
                </a:ext>
              </a:extLst>
            </p:cNvPr>
            <p:cNvPicPr>
              <a:picLocks noChangeAspect="1"/>
            </p:cNvPicPr>
            <p:nvPr/>
          </p:nvPicPr>
          <p:blipFill rotWithShape="1">
            <a:blip r:embed="rId3"/>
            <a:srcRect l="2743" t="51116" r="56119" b="17916"/>
            <a:stretch/>
          </p:blipFill>
          <p:spPr>
            <a:xfrm>
              <a:off x="457199" y="1386136"/>
              <a:ext cx="10605469" cy="4490790"/>
            </a:xfrm>
            <a:prstGeom prst="rect">
              <a:avLst/>
            </a:prstGeom>
          </p:spPr>
        </p:pic>
        <p:sp>
          <p:nvSpPr>
            <p:cNvPr id="9" name="TextBox 8">
              <a:extLst>
                <a:ext uri="{FF2B5EF4-FFF2-40B4-BE49-F238E27FC236}">
                  <a16:creationId xmlns:a16="http://schemas.microsoft.com/office/drawing/2014/main" id="{4299CEC6-BA7E-451C-8AC2-2DA30DF85B2F}"/>
                </a:ext>
              </a:extLst>
            </p:cNvPr>
            <p:cNvSpPr txBox="1"/>
            <p:nvPr/>
          </p:nvSpPr>
          <p:spPr>
            <a:xfrm>
              <a:off x="457201" y="5453001"/>
              <a:ext cx="10351826" cy="369332"/>
            </a:xfrm>
            <a:prstGeom prst="rect">
              <a:avLst/>
            </a:prstGeom>
            <a:solidFill>
              <a:schemeClr val="bg1"/>
            </a:solidFill>
            <a:ln>
              <a:noFill/>
            </a:ln>
          </p:spPr>
          <p:txBody>
            <a:bodyPr wrap="square" rtlCol="0">
              <a:spAutoFit/>
            </a:bodyPr>
            <a:lstStyle/>
            <a:p>
              <a:pPr algn="ctr"/>
              <a:r>
                <a:rPr lang="en-US" b="1" dirty="0"/>
                <a:t>Comorbidity Strata Arranged in Order of Death in 6 Months</a:t>
              </a:r>
            </a:p>
          </p:txBody>
        </p:sp>
        <p:sp>
          <p:nvSpPr>
            <p:cNvPr id="34" name="TextBox 33">
              <a:extLst>
                <a:ext uri="{FF2B5EF4-FFF2-40B4-BE49-F238E27FC236}">
                  <a16:creationId xmlns:a16="http://schemas.microsoft.com/office/drawing/2014/main" id="{392CC285-0537-452C-B2DA-1F51DECBC965}"/>
                </a:ext>
              </a:extLst>
            </p:cNvPr>
            <p:cNvSpPr txBox="1"/>
            <p:nvPr/>
          </p:nvSpPr>
          <p:spPr>
            <a:xfrm rot="16200000">
              <a:off x="-1045428" y="3099206"/>
              <a:ext cx="3622598" cy="369333"/>
            </a:xfrm>
            <a:prstGeom prst="rect">
              <a:avLst/>
            </a:prstGeom>
            <a:solidFill>
              <a:schemeClr val="bg1"/>
            </a:solidFill>
            <a:ln>
              <a:noFill/>
            </a:ln>
          </p:spPr>
          <p:txBody>
            <a:bodyPr wrap="square" rtlCol="0">
              <a:spAutoFit/>
            </a:bodyPr>
            <a:lstStyle/>
            <a:p>
              <a:pPr algn="ctr"/>
              <a:r>
                <a:rPr lang="en-US" b="1" dirty="0"/>
                <a:t>Probability of Death in 6 Months</a:t>
              </a:r>
            </a:p>
          </p:txBody>
        </p:sp>
      </p:grpSp>
      <p:sp>
        <p:nvSpPr>
          <p:cNvPr id="20" name="Sun 19">
            <a:extLst>
              <a:ext uri="{FF2B5EF4-FFF2-40B4-BE49-F238E27FC236}">
                <a16:creationId xmlns:a16="http://schemas.microsoft.com/office/drawing/2014/main" id="{A07214C6-3796-416A-B623-4258AB6A0469}"/>
              </a:ext>
            </a:extLst>
          </p:cNvPr>
          <p:cNvSpPr/>
          <p:nvPr/>
        </p:nvSpPr>
        <p:spPr>
          <a:xfrm>
            <a:off x="8065827" y="3429000"/>
            <a:ext cx="4599296" cy="4249997"/>
          </a:xfrm>
          <a:prstGeom prst="su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Regression coefficient for only cancer? </a:t>
            </a:r>
          </a:p>
        </p:txBody>
      </p:sp>
    </p:spTree>
    <p:extLst>
      <p:ext uri="{BB962C8B-B14F-4D97-AF65-F5344CB8AC3E}">
        <p14:creationId xmlns:p14="http://schemas.microsoft.com/office/powerpoint/2010/main" val="870265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63091" y="165762"/>
            <a:ext cx="10399578" cy="1200329"/>
          </a:xfrm>
          <a:prstGeom prst="rect">
            <a:avLst/>
          </a:prstGeom>
        </p:spPr>
        <p:txBody>
          <a:bodyPr wrap="none">
            <a:spAutoFit/>
          </a:bodyPr>
          <a:lstStyle/>
          <a:p>
            <a:r>
              <a:rPr lang="en-US" sz="7200" b="1" dirty="0"/>
              <a:t>Strata Based Contour Plots</a:t>
            </a:r>
          </a:p>
        </p:txBody>
      </p:sp>
      <p:grpSp>
        <p:nvGrpSpPr>
          <p:cNvPr id="10" name="Group 9">
            <a:extLst>
              <a:ext uri="{FF2B5EF4-FFF2-40B4-BE49-F238E27FC236}">
                <a16:creationId xmlns:a16="http://schemas.microsoft.com/office/drawing/2014/main" id="{FA5D88A7-598F-4843-AD8C-02317E1012D1}"/>
              </a:ext>
            </a:extLst>
          </p:cNvPr>
          <p:cNvGrpSpPr/>
          <p:nvPr/>
        </p:nvGrpSpPr>
        <p:grpSpPr>
          <a:xfrm>
            <a:off x="457199" y="1386136"/>
            <a:ext cx="10605469" cy="4490790"/>
            <a:chOff x="457199" y="1386136"/>
            <a:chExt cx="10605469" cy="4490790"/>
          </a:xfrm>
        </p:grpSpPr>
        <p:pic>
          <p:nvPicPr>
            <p:cNvPr id="5" name="Picture 4">
              <a:extLst>
                <a:ext uri="{FF2B5EF4-FFF2-40B4-BE49-F238E27FC236}">
                  <a16:creationId xmlns:a16="http://schemas.microsoft.com/office/drawing/2014/main" id="{05DDFB7A-8664-4C73-A16D-0F6EB9E69382}"/>
                </a:ext>
              </a:extLst>
            </p:cNvPr>
            <p:cNvPicPr>
              <a:picLocks noChangeAspect="1"/>
            </p:cNvPicPr>
            <p:nvPr/>
          </p:nvPicPr>
          <p:blipFill rotWithShape="1">
            <a:blip r:embed="rId3"/>
            <a:srcRect l="2743" t="51116" r="56119" b="17916"/>
            <a:stretch/>
          </p:blipFill>
          <p:spPr>
            <a:xfrm>
              <a:off x="457199" y="1386136"/>
              <a:ext cx="10605469" cy="4490790"/>
            </a:xfrm>
            <a:prstGeom prst="rect">
              <a:avLst/>
            </a:prstGeom>
          </p:spPr>
        </p:pic>
        <p:sp>
          <p:nvSpPr>
            <p:cNvPr id="9" name="TextBox 8">
              <a:extLst>
                <a:ext uri="{FF2B5EF4-FFF2-40B4-BE49-F238E27FC236}">
                  <a16:creationId xmlns:a16="http://schemas.microsoft.com/office/drawing/2014/main" id="{4299CEC6-BA7E-451C-8AC2-2DA30DF85B2F}"/>
                </a:ext>
              </a:extLst>
            </p:cNvPr>
            <p:cNvSpPr txBox="1"/>
            <p:nvPr/>
          </p:nvSpPr>
          <p:spPr>
            <a:xfrm>
              <a:off x="457201" y="5453001"/>
              <a:ext cx="10351826" cy="369332"/>
            </a:xfrm>
            <a:prstGeom prst="rect">
              <a:avLst/>
            </a:prstGeom>
            <a:solidFill>
              <a:schemeClr val="bg1"/>
            </a:solidFill>
            <a:ln>
              <a:noFill/>
            </a:ln>
          </p:spPr>
          <p:txBody>
            <a:bodyPr wrap="square" rtlCol="0">
              <a:spAutoFit/>
            </a:bodyPr>
            <a:lstStyle/>
            <a:p>
              <a:pPr algn="ctr"/>
              <a:r>
                <a:rPr lang="en-US" b="1" dirty="0"/>
                <a:t>Comorbidity Strata Arranged in Order of Death in 6 Months</a:t>
              </a:r>
            </a:p>
          </p:txBody>
        </p:sp>
        <p:sp>
          <p:nvSpPr>
            <p:cNvPr id="34" name="TextBox 33">
              <a:extLst>
                <a:ext uri="{FF2B5EF4-FFF2-40B4-BE49-F238E27FC236}">
                  <a16:creationId xmlns:a16="http://schemas.microsoft.com/office/drawing/2014/main" id="{392CC285-0537-452C-B2DA-1F51DECBC965}"/>
                </a:ext>
              </a:extLst>
            </p:cNvPr>
            <p:cNvSpPr txBox="1"/>
            <p:nvPr/>
          </p:nvSpPr>
          <p:spPr>
            <a:xfrm rot="16200000">
              <a:off x="-1045428" y="3099206"/>
              <a:ext cx="3622598" cy="369333"/>
            </a:xfrm>
            <a:prstGeom prst="rect">
              <a:avLst/>
            </a:prstGeom>
            <a:solidFill>
              <a:schemeClr val="bg1"/>
            </a:solidFill>
            <a:ln>
              <a:noFill/>
            </a:ln>
          </p:spPr>
          <p:txBody>
            <a:bodyPr wrap="square" rtlCol="0">
              <a:spAutoFit/>
            </a:bodyPr>
            <a:lstStyle/>
            <a:p>
              <a:pPr algn="ctr"/>
              <a:r>
                <a:rPr lang="en-US" b="1" dirty="0"/>
                <a:t>Probability of Death in 6 Months</a:t>
              </a:r>
            </a:p>
          </p:txBody>
        </p:sp>
      </p:grpSp>
      <p:sp>
        <p:nvSpPr>
          <p:cNvPr id="20" name="Sun 19">
            <a:extLst>
              <a:ext uri="{FF2B5EF4-FFF2-40B4-BE49-F238E27FC236}">
                <a16:creationId xmlns:a16="http://schemas.microsoft.com/office/drawing/2014/main" id="{A07214C6-3796-416A-B623-4258AB6A0469}"/>
              </a:ext>
            </a:extLst>
          </p:cNvPr>
          <p:cNvSpPr/>
          <p:nvPr/>
        </p:nvSpPr>
        <p:spPr>
          <a:xfrm>
            <a:off x="-1037231" y="3951951"/>
            <a:ext cx="4599296" cy="4249997"/>
          </a:xfrm>
          <a:prstGeom prst="su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Coefficient for cancer &amp; Strata 31</a:t>
            </a:r>
          </a:p>
        </p:txBody>
      </p:sp>
    </p:spTree>
    <p:extLst>
      <p:ext uri="{BB962C8B-B14F-4D97-AF65-F5344CB8AC3E}">
        <p14:creationId xmlns:p14="http://schemas.microsoft.com/office/powerpoint/2010/main" val="291543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63091" y="165762"/>
            <a:ext cx="10399578" cy="1200329"/>
          </a:xfrm>
          <a:prstGeom prst="rect">
            <a:avLst/>
          </a:prstGeom>
        </p:spPr>
        <p:txBody>
          <a:bodyPr wrap="none">
            <a:spAutoFit/>
          </a:bodyPr>
          <a:lstStyle/>
          <a:p>
            <a:r>
              <a:rPr lang="en-US" sz="7200" b="1" dirty="0"/>
              <a:t>Strata Based Contour Plots</a:t>
            </a:r>
          </a:p>
        </p:txBody>
      </p:sp>
      <p:grpSp>
        <p:nvGrpSpPr>
          <p:cNvPr id="10" name="Group 9">
            <a:extLst>
              <a:ext uri="{FF2B5EF4-FFF2-40B4-BE49-F238E27FC236}">
                <a16:creationId xmlns:a16="http://schemas.microsoft.com/office/drawing/2014/main" id="{FA5D88A7-598F-4843-AD8C-02317E1012D1}"/>
              </a:ext>
            </a:extLst>
          </p:cNvPr>
          <p:cNvGrpSpPr/>
          <p:nvPr/>
        </p:nvGrpSpPr>
        <p:grpSpPr>
          <a:xfrm>
            <a:off x="457199" y="1386136"/>
            <a:ext cx="10605469" cy="4490790"/>
            <a:chOff x="457199" y="1386136"/>
            <a:chExt cx="10605469" cy="4490790"/>
          </a:xfrm>
        </p:grpSpPr>
        <p:pic>
          <p:nvPicPr>
            <p:cNvPr id="5" name="Picture 4">
              <a:extLst>
                <a:ext uri="{FF2B5EF4-FFF2-40B4-BE49-F238E27FC236}">
                  <a16:creationId xmlns:a16="http://schemas.microsoft.com/office/drawing/2014/main" id="{05DDFB7A-8664-4C73-A16D-0F6EB9E69382}"/>
                </a:ext>
              </a:extLst>
            </p:cNvPr>
            <p:cNvPicPr>
              <a:picLocks noChangeAspect="1"/>
            </p:cNvPicPr>
            <p:nvPr/>
          </p:nvPicPr>
          <p:blipFill rotWithShape="1">
            <a:blip r:embed="rId3"/>
            <a:srcRect l="2743" t="51116" r="56119" b="17916"/>
            <a:stretch/>
          </p:blipFill>
          <p:spPr>
            <a:xfrm>
              <a:off x="457199" y="1386136"/>
              <a:ext cx="10605469" cy="4490790"/>
            </a:xfrm>
            <a:prstGeom prst="rect">
              <a:avLst/>
            </a:prstGeom>
          </p:spPr>
        </p:pic>
        <p:sp>
          <p:nvSpPr>
            <p:cNvPr id="9" name="TextBox 8">
              <a:extLst>
                <a:ext uri="{FF2B5EF4-FFF2-40B4-BE49-F238E27FC236}">
                  <a16:creationId xmlns:a16="http://schemas.microsoft.com/office/drawing/2014/main" id="{4299CEC6-BA7E-451C-8AC2-2DA30DF85B2F}"/>
                </a:ext>
              </a:extLst>
            </p:cNvPr>
            <p:cNvSpPr txBox="1"/>
            <p:nvPr/>
          </p:nvSpPr>
          <p:spPr>
            <a:xfrm>
              <a:off x="457201" y="5453001"/>
              <a:ext cx="10351826" cy="369332"/>
            </a:xfrm>
            <a:prstGeom prst="rect">
              <a:avLst/>
            </a:prstGeom>
            <a:solidFill>
              <a:schemeClr val="bg1"/>
            </a:solidFill>
            <a:ln>
              <a:noFill/>
            </a:ln>
          </p:spPr>
          <p:txBody>
            <a:bodyPr wrap="square" rtlCol="0">
              <a:spAutoFit/>
            </a:bodyPr>
            <a:lstStyle/>
            <a:p>
              <a:pPr algn="ctr"/>
              <a:r>
                <a:rPr lang="en-US" b="1" dirty="0"/>
                <a:t>Comorbidity Strata Arranged in Order of Death in 6 Months</a:t>
              </a:r>
            </a:p>
          </p:txBody>
        </p:sp>
        <p:sp>
          <p:nvSpPr>
            <p:cNvPr id="34" name="TextBox 33">
              <a:extLst>
                <a:ext uri="{FF2B5EF4-FFF2-40B4-BE49-F238E27FC236}">
                  <a16:creationId xmlns:a16="http://schemas.microsoft.com/office/drawing/2014/main" id="{392CC285-0537-452C-B2DA-1F51DECBC965}"/>
                </a:ext>
              </a:extLst>
            </p:cNvPr>
            <p:cNvSpPr txBox="1"/>
            <p:nvPr/>
          </p:nvSpPr>
          <p:spPr>
            <a:xfrm rot="16200000">
              <a:off x="-1045428" y="3099206"/>
              <a:ext cx="3622598" cy="369333"/>
            </a:xfrm>
            <a:prstGeom prst="rect">
              <a:avLst/>
            </a:prstGeom>
            <a:solidFill>
              <a:schemeClr val="bg1"/>
            </a:solidFill>
            <a:ln>
              <a:noFill/>
            </a:ln>
          </p:spPr>
          <p:txBody>
            <a:bodyPr wrap="square" rtlCol="0">
              <a:spAutoFit/>
            </a:bodyPr>
            <a:lstStyle/>
            <a:p>
              <a:pPr algn="ctr"/>
              <a:r>
                <a:rPr lang="en-US" b="1" dirty="0"/>
                <a:t>Probability of Death in 6 Months</a:t>
              </a:r>
            </a:p>
          </p:txBody>
        </p:sp>
      </p:grpSp>
      <p:sp>
        <p:nvSpPr>
          <p:cNvPr id="20" name="Sun 19">
            <a:extLst>
              <a:ext uri="{FF2B5EF4-FFF2-40B4-BE49-F238E27FC236}">
                <a16:creationId xmlns:a16="http://schemas.microsoft.com/office/drawing/2014/main" id="{A07214C6-3796-416A-B623-4258AB6A0469}"/>
              </a:ext>
            </a:extLst>
          </p:cNvPr>
          <p:cNvSpPr/>
          <p:nvPr/>
        </p:nvSpPr>
        <p:spPr>
          <a:xfrm>
            <a:off x="8393373" y="3328002"/>
            <a:ext cx="4599296" cy="4249997"/>
          </a:xfrm>
          <a:prstGeom prst="su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Does cancer interact with strata?</a:t>
            </a:r>
          </a:p>
        </p:txBody>
      </p:sp>
    </p:spTree>
    <p:extLst>
      <p:ext uri="{BB962C8B-B14F-4D97-AF65-F5344CB8AC3E}">
        <p14:creationId xmlns:p14="http://schemas.microsoft.com/office/powerpoint/2010/main" val="3795676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63091" y="165762"/>
            <a:ext cx="10399578" cy="1200329"/>
          </a:xfrm>
          <a:prstGeom prst="rect">
            <a:avLst/>
          </a:prstGeom>
        </p:spPr>
        <p:txBody>
          <a:bodyPr wrap="none">
            <a:spAutoFit/>
          </a:bodyPr>
          <a:lstStyle/>
          <a:p>
            <a:r>
              <a:rPr lang="en-US" sz="7200" b="1" dirty="0"/>
              <a:t>Strata Based Contour Plots</a:t>
            </a:r>
          </a:p>
        </p:txBody>
      </p:sp>
      <p:grpSp>
        <p:nvGrpSpPr>
          <p:cNvPr id="10" name="Group 9">
            <a:extLst>
              <a:ext uri="{FF2B5EF4-FFF2-40B4-BE49-F238E27FC236}">
                <a16:creationId xmlns:a16="http://schemas.microsoft.com/office/drawing/2014/main" id="{FA5D88A7-598F-4843-AD8C-02317E1012D1}"/>
              </a:ext>
            </a:extLst>
          </p:cNvPr>
          <p:cNvGrpSpPr/>
          <p:nvPr/>
        </p:nvGrpSpPr>
        <p:grpSpPr>
          <a:xfrm>
            <a:off x="457199" y="1386136"/>
            <a:ext cx="10605469" cy="4490790"/>
            <a:chOff x="457199" y="1386136"/>
            <a:chExt cx="10605469" cy="4490790"/>
          </a:xfrm>
        </p:grpSpPr>
        <p:pic>
          <p:nvPicPr>
            <p:cNvPr id="5" name="Picture 4">
              <a:extLst>
                <a:ext uri="{FF2B5EF4-FFF2-40B4-BE49-F238E27FC236}">
                  <a16:creationId xmlns:a16="http://schemas.microsoft.com/office/drawing/2014/main" id="{05DDFB7A-8664-4C73-A16D-0F6EB9E69382}"/>
                </a:ext>
              </a:extLst>
            </p:cNvPr>
            <p:cNvPicPr>
              <a:picLocks noChangeAspect="1"/>
            </p:cNvPicPr>
            <p:nvPr/>
          </p:nvPicPr>
          <p:blipFill rotWithShape="1">
            <a:blip r:embed="rId3"/>
            <a:srcRect l="2743" t="51116" r="56119" b="17916"/>
            <a:stretch/>
          </p:blipFill>
          <p:spPr>
            <a:xfrm>
              <a:off x="457199" y="1386136"/>
              <a:ext cx="10605469" cy="4490790"/>
            </a:xfrm>
            <a:prstGeom prst="rect">
              <a:avLst/>
            </a:prstGeom>
          </p:spPr>
        </p:pic>
        <p:sp>
          <p:nvSpPr>
            <p:cNvPr id="9" name="TextBox 8">
              <a:extLst>
                <a:ext uri="{FF2B5EF4-FFF2-40B4-BE49-F238E27FC236}">
                  <a16:creationId xmlns:a16="http://schemas.microsoft.com/office/drawing/2014/main" id="{4299CEC6-BA7E-451C-8AC2-2DA30DF85B2F}"/>
                </a:ext>
              </a:extLst>
            </p:cNvPr>
            <p:cNvSpPr txBox="1"/>
            <p:nvPr/>
          </p:nvSpPr>
          <p:spPr>
            <a:xfrm>
              <a:off x="457201" y="5453001"/>
              <a:ext cx="10351826" cy="369332"/>
            </a:xfrm>
            <a:prstGeom prst="rect">
              <a:avLst/>
            </a:prstGeom>
            <a:solidFill>
              <a:schemeClr val="bg1"/>
            </a:solidFill>
            <a:ln>
              <a:noFill/>
            </a:ln>
          </p:spPr>
          <p:txBody>
            <a:bodyPr wrap="square" rtlCol="0">
              <a:spAutoFit/>
            </a:bodyPr>
            <a:lstStyle/>
            <a:p>
              <a:pPr algn="ctr"/>
              <a:r>
                <a:rPr lang="en-US" b="1" dirty="0"/>
                <a:t>Comorbidity Strata Arranged in Order of Death in 6 Months</a:t>
              </a:r>
            </a:p>
          </p:txBody>
        </p:sp>
        <p:sp>
          <p:nvSpPr>
            <p:cNvPr id="34" name="TextBox 33">
              <a:extLst>
                <a:ext uri="{FF2B5EF4-FFF2-40B4-BE49-F238E27FC236}">
                  <a16:creationId xmlns:a16="http://schemas.microsoft.com/office/drawing/2014/main" id="{392CC285-0537-452C-B2DA-1F51DECBC965}"/>
                </a:ext>
              </a:extLst>
            </p:cNvPr>
            <p:cNvSpPr txBox="1"/>
            <p:nvPr/>
          </p:nvSpPr>
          <p:spPr>
            <a:xfrm rot="16200000">
              <a:off x="-1045428" y="3099206"/>
              <a:ext cx="3622598" cy="369333"/>
            </a:xfrm>
            <a:prstGeom prst="rect">
              <a:avLst/>
            </a:prstGeom>
            <a:solidFill>
              <a:schemeClr val="bg1"/>
            </a:solidFill>
            <a:ln>
              <a:noFill/>
            </a:ln>
          </p:spPr>
          <p:txBody>
            <a:bodyPr wrap="square" rtlCol="0">
              <a:spAutoFit/>
            </a:bodyPr>
            <a:lstStyle/>
            <a:p>
              <a:pPr algn="ctr"/>
              <a:r>
                <a:rPr lang="en-US" b="1" dirty="0"/>
                <a:t>Probability of Death in 6 Months</a:t>
              </a:r>
            </a:p>
          </p:txBody>
        </p:sp>
      </p:grpSp>
      <p:sp>
        <p:nvSpPr>
          <p:cNvPr id="20" name="Sun 19">
            <a:extLst>
              <a:ext uri="{FF2B5EF4-FFF2-40B4-BE49-F238E27FC236}">
                <a16:creationId xmlns:a16="http://schemas.microsoft.com/office/drawing/2014/main" id="{A07214C6-3796-416A-B623-4258AB6A0469}"/>
              </a:ext>
            </a:extLst>
          </p:cNvPr>
          <p:cNvSpPr/>
          <p:nvPr/>
        </p:nvSpPr>
        <p:spPr>
          <a:xfrm>
            <a:off x="8011236" y="3552470"/>
            <a:ext cx="4599296" cy="4249997"/>
          </a:xfrm>
          <a:prstGeom prst="su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Where is cancer most fatal?</a:t>
            </a:r>
          </a:p>
        </p:txBody>
      </p:sp>
    </p:spTree>
    <p:extLst>
      <p:ext uri="{BB962C8B-B14F-4D97-AF65-F5344CB8AC3E}">
        <p14:creationId xmlns:p14="http://schemas.microsoft.com/office/powerpoint/2010/main" val="3563143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946" y="1983355"/>
            <a:ext cx="9908875" cy="2899913"/>
          </a:xfrm>
        </p:spPr>
        <p:txBody>
          <a:bodyPr>
            <a:noAutofit/>
          </a:bodyPr>
          <a:lstStyle/>
          <a:p>
            <a:r>
              <a:rPr lang="en-US" sz="4000" b="1" dirty="0">
                <a:solidFill>
                  <a:srgbClr val="FF0000"/>
                </a:solidFill>
              </a:rPr>
              <a:t>Stratification can Estimate Coefficient of Regression Equations and Detect Need for Interaction Terms</a:t>
            </a:r>
          </a:p>
        </p:txBody>
      </p:sp>
    </p:spTree>
    <p:extLst>
      <p:ext uri="{BB962C8B-B14F-4D97-AF65-F5344CB8AC3E}">
        <p14:creationId xmlns:p14="http://schemas.microsoft.com/office/powerpoint/2010/main" val="256421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915951" y="1450666"/>
            <a:ext cx="10144059" cy="3416320"/>
          </a:xfrm>
          <a:prstGeom prst="rect">
            <a:avLst/>
          </a:prstGeom>
        </p:spPr>
        <p:txBody>
          <a:bodyPr wrap="none">
            <a:spAutoFit/>
          </a:bodyPr>
          <a:lstStyle/>
          <a:p>
            <a:r>
              <a:rPr lang="en-US" sz="7200" b="1" dirty="0"/>
              <a:t>Building Accurate Models </a:t>
            </a:r>
          </a:p>
          <a:p>
            <a:r>
              <a:rPr lang="en-US" sz="7200" b="1" dirty="0"/>
              <a:t>Requires Including </a:t>
            </a:r>
          </a:p>
          <a:p>
            <a:r>
              <a:rPr lang="en-US" sz="7200" b="1" dirty="0"/>
              <a:t>Interactions</a:t>
            </a:r>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sp>
        <p:nvSpPr>
          <p:cNvPr id="21" name="Sun 20">
            <a:extLst>
              <a:ext uri="{FF2B5EF4-FFF2-40B4-BE49-F238E27FC236}">
                <a16:creationId xmlns:a16="http://schemas.microsoft.com/office/drawing/2014/main" id="{D3F9FE47-117A-4342-AF68-79A313725D8F}"/>
              </a:ext>
            </a:extLst>
          </p:cNvPr>
          <p:cNvSpPr/>
          <p:nvPr/>
        </p:nvSpPr>
        <p:spPr>
          <a:xfrm>
            <a:off x="6096000" y="457201"/>
            <a:ext cx="6096000" cy="5619744"/>
          </a:xfrm>
          <a:prstGeom prst="su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b="1" dirty="0">
                <a:solidFill>
                  <a:srgbClr val="FF0000"/>
                </a:solidFill>
              </a:rPr>
              <a:t>Often Overlooked</a:t>
            </a:r>
          </a:p>
          <a:p>
            <a:pPr marL="342900" indent="-342900">
              <a:buFont typeface="Arial" panose="020B0604020202020204" pitchFamily="34" charset="0"/>
              <a:buChar char="•"/>
            </a:pPr>
            <a:r>
              <a:rPr lang="en-US" sz="2400" b="1" dirty="0">
                <a:solidFill>
                  <a:srgbClr val="FF0000"/>
                </a:solidFill>
              </a:rPr>
              <a:t>Often too Many</a:t>
            </a:r>
          </a:p>
        </p:txBody>
      </p:sp>
    </p:spTree>
    <p:extLst>
      <p:ext uri="{BB962C8B-B14F-4D97-AF65-F5344CB8AC3E}">
        <p14:creationId xmlns:p14="http://schemas.microsoft.com/office/powerpoint/2010/main" val="10632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626987" y="1600021"/>
            <a:ext cx="6491072" cy="1200329"/>
          </a:xfrm>
          <a:prstGeom prst="rect">
            <a:avLst/>
          </a:prstGeom>
        </p:spPr>
        <p:txBody>
          <a:bodyPr wrap="none">
            <a:spAutoFit/>
          </a:bodyPr>
          <a:lstStyle/>
          <a:p>
            <a:r>
              <a:rPr lang="en-US" sz="3600" b="1" dirty="0"/>
              <a:t>Regress Y on one or more </a:t>
            </a:r>
          </a:p>
          <a:p>
            <a:r>
              <a:rPr lang="en-US" sz="3600" b="1" dirty="0"/>
              <a:t>independent variables X</a:t>
            </a:r>
            <a:r>
              <a:rPr lang="en-US" sz="3600" b="1" baseline="-25000" dirty="0"/>
              <a:t>1</a:t>
            </a:r>
            <a:r>
              <a:rPr lang="en-US" sz="3600" b="1" dirty="0"/>
              <a:t>, …, </a:t>
            </a:r>
            <a:r>
              <a:rPr lang="en-US" sz="3600" b="1" dirty="0" err="1"/>
              <a:t>X</a:t>
            </a:r>
            <a:r>
              <a:rPr lang="en-US" sz="3600" b="1" baseline="-25000" dirty="0" err="1"/>
              <a:t>n</a:t>
            </a:r>
            <a:r>
              <a:rPr lang="en-US" sz="3600" b="1" dirty="0"/>
              <a:t> </a:t>
            </a:r>
          </a:p>
        </p:txBody>
      </p:sp>
      <p:sp>
        <p:nvSpPr>
          <p:cNvPr id="23" name="Arrow: Right 22">
            <a:extLst>
              <a:ext uri="{FF2B5EF4-FFF2-40B4-BE49-F238E27FC236}">
                <a16:creationId xmlns:a16="http://schemas.microsoft.com/office/drawing/2014/main" id="{C37DD28A-3832-41E5-88E1-44DA4D812453}"/>
              </a:ext>
            </a:extLst>
          </p:cNvPr>
          <p:cNvSpPr/>
          <p:nvPr/>
        </p:nvSpPr>
        <p:spPr>
          <a:xfrm rot="19088772">
            <a:off x="5132310" y="2714660"/>
            <a:ext cx="1517805" cy="1310863"/>
          </a:xfrm>
          <a:prstGeom prst="righ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Main Effects</a:t>
            </a:r>
          </a:p>
        </p:txBody>
      </p:sp>
      <p:sp>
        <p:nvSpPr>
          <p:cNvPr id="24" name="Arrow: Right 23">
            <a:extLst>
              <a:ext uri="{FF2B5EF4-FFF2-40B4-BE49-F238E27FC236}">
                <a16:creationId xmlns:a16="http://schemas.microsoft.com/office/drawing/2014/main" id="{7678A503-6928-4C34-8C17-2DD6664F0675}"/>
              </a:ext>
            </a:extLst>
          </p:cNvPr>
          <p:cNvSpPr/>
          <p:nvPr/>
        </p:nvSpPr>
        <p:spPr>
          <a:xfrm rot="16383710">
            <a:off x="6037109" y="3044547"/>
            <a:ext cx="1517805" cy="1310863"/>
          </a:xfrm>
          <a:prstGeom prst="righ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Linear Model</a:t>
            </a:r>
          </a:p>
        </p:txBody>
      </p:sp>
    </p:spTree>
    <p:extLst>
      <p:ext uri="{BB962C8B-B14F-4D97-AF65-F5344CB8AC3E}">
        <p14:creationId xmlns:p14="http://schemas.microsoft.com/office/powerpoint/2010/main" val="77253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626987" y="1600021"/>
            <a:ext cx="6306598" cy="3416320"/>
          </a:xfrm>
          <a:prstGeom prst="rect">
            <a:avLst/>
          </a:prstGeom>
        </p:spPr>
        <p:txBody>
          <a:bodyPr wrap="none">
            <a:spAutoFit/>
          </a:bodyPr>
          <a:lstStyle/>
          <a:p>
            <a:r>
              <a:rPr lang="en-US" sz="3600" b="1" dirty="0"/>
              <a:t>Regress Y on one or more </a:t>
            </a:r>
          </a:p>
          <a:p>
            <a:r>
              <a:rPr lang="en-US" sz="3600" b="1" dirty="0"/>
              <a:t>independent variables X</a:t>
            </a:r>
            <a:r>
              <a:rPr lang="en-US" sz="3600" b="1" baseline="-25000" dirty="0"/>
              <a:t>1</a:t>
            </a:r>
            <a:r>
              <a:rPr lang="en-US" sz="3600" b="1" dirty="0"/>
              <a:t>, …, </a:t>
            </a:r>
            <a:r>
              <a:rPr lang="en-US" sz="3600" b="1" dirty="0" err="1"/>
              <a:t>X</a:t>
            </a:r>
            <a:r>
              <a:rPr lang="en-US" sz="3600" b="1" baseline="-25000" dirty="0" err="1"/>
              <a:t>n</a:t>
            </a:r>
            <a:r>
              <a:rPr lang="en-US" sz="3600" b="1" dirty="0"/>
              <a:t> </a:t>
            </a:r>
          </a:p>
          <a:p>
            <a:r>
              <a:rPr lang="en-US" sz="3600" b="1" dirty="0"/>
              <a:t>plus: </a:t>
            </a:r>
          </a:p>
          <a:p>
            <a:r>
              <a:rPr lang="en-US" sz="3600" b="1" dirty="0"/>
              <a:t>X</a:t>
            </a:r>
            <a:r>
              <a:rPr lang="en-US" sz="3600" b="1" baseline="-25000" dirty="0"/>
              <a:t>1</a:t>
            </a:r>
            <a:r>
              <a:rPr lang="en-US" sz="3600" b="1" dirty="0"/>
              <a:t>X</a:t>
            </a:r>
            <a:r>
              <a:rPr lang="en-US" sz="3600" b="1" baseline="-25000" dirty="0"/>
              <a:t>2</a:t>
            </a:r>
            <a:r>
              <a:rPr lang="en-US" sz="3600" b="1" dirty="0"/>
              <a:t>, X</a:t>
            </a:r>
            <a:r>
              <a:rPr lang="en-US" sz="3600" b="1" baseline="-25000" dirty="0"/>
              <a:t>1</a:t>
            </a:r>
            <a:r>
              <a:rPr lang="en-US" sz="3600" b="1" dirty="0"/>
              <a:t>X</a:t>
            </a:r>
            <a:r>
              <a:rPr lang="en-US" sz="3600" b="1" baseline="-25000" dirty="0"/>
              <a:t>3</a:t>
            </a:r>
            <a:r>
              <a:rPr lang="en-US" sz="3600" b="1" dirty="0"/>
              <a:t>, …, X</a:t>
            </a:r>
            <a:r>
              <a:rPr lang="en-US" sz="3600" b="1" baseline="-25000" dirty="0"/>
              <a:t>1</a:t>
            </a:r>
            <a:r>
              <a:rPr lang="en-US" sz="3600" b="1" dirty="0"/>
              <a:t>X</a:t>
            </a:r>
            <a:r>
              <a:rPr lang="en-US" sz="3600" b="1" baseline="-25000" dirty="0"/>
              <a:t>n</a:t>
            </a:r>
            <a:r>
              <a:rPr lang="en-US" sz="3600" b="1" dirty="0"/>
              <a:t>, </a:t>
            </a:r>
          </a:p>
          <a:p>
            <a:r>
              <a:rPr lang="en-US" sz="3600" b="1" dirty="0"/>
              <a:t>X</a:t>
            </a:r>
            <a:r>
              <a:rPr lang="en-US" sz="3600" b="1" baseline="-25000" dirty="0"/>
              <a:t>1</a:t>
            </a:r>
            <a:r>
              <a:rPr lang="en-US" sz="3600" b="1" dirty="0"/>
              <a:t>X</a:t>
            </a:r>
            <a:r>
              <a:rPr lang="en-US" sz="3600" b="1" baseline="-25000" dirty="0"/>
              <a:t>2</a:t>
            </a:r>
            <a:r>
              <a:rPr lang="en-US" sz="3600" b="1" dirty="0"/>
              <a:t>X</a:t>
            </a:r>
            <a:r>
              <a:rPr lang="en-US" sz="3600" b="1" baseline="-25000" dirty="0"/>
              <a:t>3</a:t>
            </a:r>
            <a:r>
              <a:rPr lang="en-US" sz="3600" b="1" dirty="0"/>
              <a:t>, X</a:t>
            </a:r>
            <a:r>
              <a:rPr lang="en-US" sz="3600" b="1" baseline="-25000" dirty="0"/>
              <a:t>2</a:t>
            </a:r>
            <a:r>
              <a:rPr lang="en-US" sz="3600" b="1" dirty="0"/>
              <a:t>X</a:t>
            </a:r>
            <a:r>
              <a:rPr lang="en-US" sz="3600" b="1" baseline="-25000" dirty="0"/>
              <a:t>3</a:t>
            </a:r>
            <a:r>
              <a:rPr lang="en-US" sz="3600" b="1" dirty="0"/>
              <a:t>X</a:t>
            </a:r>
            <a:r>
              <a:rPr lang="en-US" sz="3600" b="1" baseline="-25000" dirty="0"/>
              <a:t>4</a:t>
            </a:r>
            <a:r>
              <a:rPr lang="en-US" sz="3600" b="1" dirty="0"/>
              <a:t>, …, X</a:t>
            </a:r>
            <a:r>
              <a:rPr lang="en-US" sz="3600" b="1" baseline="-25000" dirty="0"/>
              <a:t>n-2</a:t>
            </a:r>
            <a:r>
              <a:rPr lang="en-US" sz="3600" b="1" dirty="0"/>
              <a:t>,X</a:t>
            </a:r>
            <a:r>
              <a:rPr lang="en-US" sz="3600" b="1" baseline="-25000" dirty="0"/>
              <a:t>n-1</a:t>
            </a:r>
            <a:r>
              <a:rPr lang="en-US" sz="3600" b="1" dirty="0"/>
              <a:t>,X</a:t>
            </a:r>
            <a:r>
              <a:rPr lang="en-US" sz="3600" b="1" baseline="-25000" dirty="0"/>
              <a:t>n</a:t>
            </a:r>
          </a:p>
          <a:p>
            <a:r>
              <a:rPr lang="en-US" sz="3600" b="1" dirty="0"/>
              <a:t>X</a:t>
            </a:r>
            <a:r>
              <a:rPr lang="en-US" sz="3600" b="1" baseline="-25000" dirty="0"/>
              <a:t>1</a:t>
            </a:r>
            <a:r>
              <a:rPr lang="en-US" sz="3600" b="1" dirty="0"/>
              <a:t>X</a:t>
            </a:r>
            <a:r>
              <a:rPr lang="en-US" sz="3600" b="1" baseline="-25000" dirty="0"/>
              <a:t>2</a:t>
            </a:r>
            <a:r>
              <a:rPr lang="en-US" sz="3600" b="1" dirty="0"/>
              <a:t>X</a:t>
            </a:r>
            <a:r>
              <a:rPr lang="en-US" sz="3600" b="1" baseline="-25000" dirty="0"/>
              <a:t>3</a:t>
            </a:r>
            <a:r>
              <a:rPr lang="en-US" sz="3600" b="1" dirty="0"/>
              <a:t>X</a:t>
            </a:r>
            <a:r>
              <a:rPr lang="en-US" sz="3600" b="1" baseline="-25000" dirty="0"/>
              <a:t>4</a:t>
            </a:r>
            <a:r>
              <a:rPr lang="en-US" sz="3600" b="1" dirty="0"/>
              <a:t>, …  </a:t>
            </a:r>
          </a:p>
        </p:txBody>
      </p:sp>
      <p:sp>
        <p:nvSpPr>
          <p:cNvPr id="25" name="Arrow: Right 24">
            <a:extLst>
              <a:ext uri="{FF2B5EF4-FFF2-40B4-BE49-F238E27FC236}">
                <a16:creationId xmlns:a16="http://schemas.microsoft.com/office/drawing/2014/main" id="{26189AB5-EF5A-4636-8BDB-13AE21C31CAD}"/>
              </a:ext>
            </a:extLst>
          </p:cNvPr>
          <p:cNvSpPr/>
          <p:nvPr/>
        </p:nvSpPr>
        <p:spPr>
          <a:xfrm rot="19608997">
            <a:off x="-266508" y="3966031"/>
            <a:ext cx="2152661" cy="1310863"/>
          </a:xfrm>
          <a:prstGeom prst="righ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Interactions</a:t>
            </a:r>
          </a:p>
        </p:txBody>
      </p:sp>
    </p:spTree>
    <p:extLst>
      <p:ext uri="{BB962C8B-B14F-4D97-AF65-F5344CB8AC3E}">
        <p14:creationId xmlns:p14="http://schemas.microsoft.com/office/powerpoint/2010/main" val="179874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626987" y="1600021"/>
            <a:ext cx="6306598" cy="3416320"/>
          </a:xfrm>
          <a:prstGeom prst="rect">
            <a:avLst/>
          </a:prstGeom>
        </p:spPr>
        <p:txBody>
          <a:bodyPr wrap="none">
            <a:spAutoFit/>
          </a:bodyPr>
          <a:lstStyle/>
          <a:p>
            <a:r>
              <a:rPr lang="en-US" sz="3600" b="1" dirty="0"/>
              <a:t>Regress Y on one or more </a:t>
            </a:r>
          </a:p>
          <a:p>
            <a:r>
              <a:rPr lang="en-US" sz="3600" b="1" dirty="0"/>
              <a:t>independent variables X</a:t>
            </a:r>
            <a:r>
              <a:rPr lang="en-US" sz="3600" b="1" baseline="-25000" dirty="0"/>
              <a:t>1</a:t>
            </a:r>
            <a:r>
              <a:rPr lang="en-US" sz="3600" b="1" dirty="0"/>
              <a:t>, …, </a:t>
            </a:r>
            <a:r>
              <a:rPr lang="en-US" sz="3600" b="1" dirty="0" err="1"/>
              <a:t>X</a:t>
            </a:r>
            <a:r>
              <a:rPr lang="en-US" sz="3600" b="1" baseline="-25000" dirty="0" err="1"/>
              <a:t>n</a:t>
            </a:r>
            <a:r>
              <a:rPr lang="en-US" sz="3600" b="1" dirty="0"/>
              <a:t> </a:t>
            </a:r>
          </a:p>
          <a:p>
            <a:r>
              <a:rPr lang="en-US" sz="3600" b="1" dirty="0"/>
              <a:t>plus: </a:t>
            </a:r>
          </a:p>
          <a:p>
            <a:r>
              <a:rPr lang="en-US" sz="3600" b="1" dirty="0"/>
              <a:t>X</a:t>
            </a:r>
            <a:r>
              <a:rPr lang="en-US" sz="3600" b="1" baseline="-25000" dirty="0"/>
              <a:t>1</a:t>
            </a:r>
            <a:r>
              <a:rPr lang="en-US" sz="3600" b="1" dirty="0"/>
              <a:t>X</a:t>
            </a:r>
            <a:r>
              <a:rPr lang="en-US" sz="3600" b="1" baseline="-25000" dirty="0"/>
              <a:t>2</a:t>
            </a:r>
            <a:r>
              <a:rPr lang="en-US" sz="3600" b="1" dirty="0"/>
              <a:t>, X</a:t>
            </a:r>
            <a:r>
              <a:rPr lang="en-US" sz="3600" b="1" baseline="-25000" dirty="0"/>
              <a:t>1</a:t>
            </a:r>
            <a:r>
              <a:rPr lang="en-US" sz="3600" b="1" dirty="0"/>
              <a:t>X</a:t>
            </a:r>
            <a:r>
              <a:rPr lang="en-US" sz="3600" b="1" baseline="-25000" dirty="0"/>
              <a:t>3</a:t>
            </a:r>
            <a:r>
              <a:rPr lang="en-US" sz="3600" b="1" dirty="0"/>
              <a:t>, …, X</a:t>
            </a:r>
            <a:r>
              <a:rPr lang="en-US" sz="3600" b="1" baseline="-25000" dirty="0"/>
              <a:t>1</a:t>
            </a:r>
            <a:r>
              <a:rPr lang="en-US" sz="3600" b="1" dirty="0"/>
              <a:t>X</a:t>
            </a:r>
            <a:r>
              <a:rPr lang="en-US" sz="3600" b="1" baseline="-25000" dirty="0"/>
              <a:t>n</a:t>
            </a:r>
            <a:r>
              <a:rPr lang="en-US" sz="3600" b="1" dirty="0"/>
              <a:t>, </a:t>
            </a:r>
          </a:p>
          <a:p>
            <a:r>
              <a:rPr lang="en-US" sz="3600" b="1" dirty="0"/>
              <a:t>X</a:t>
            </a:r>
            <a:r>
              <a:rPr lang="en-US" sz="3600" b="1" baseline="-25000" dirty="0"/>
              <a:t>1</a:t>
            </a:r>
            <a:r>
              <a:rPr lang="en-US" sz="3600" b="1" dirty="0"/>
              <a:t>X</a:t>
            </a:r>
            <a:r>
              <a:rPr lang="en-US" sz="3600" b="1" baseline="-25000" dirty="0"/>
              <a:t>2</a:t>
            </a:r>
            <a:r>
              <a:rPr lang="en-US" sz="3600" b="1" dirty="0"/>
              <a:t>X</a:t>
            </a:r>
            <a:r>
              <a:rPr lang="en-US" sz="3600" b="1" baseline="-25000" dirty="0"/>
              <a:t>3</a:t>
            </a:r>
            <a:r>
              <a:rPr lang="en-US" sz="3600" b="1" dirty="0"/>
              <a:t>, X</a:t>
            </a:r>
            <a:r>
              <a:rPr lang="en-US" sz="3600" b="1" baseline="-25000" dirty="0"/>
              <a:t>2</a:t>
            </a:r>
            <a:r>
              <a:rPr lang="en-US" sz="3600" b="1" dirty="0"/>
              <a:t>X</a:t>
            </a:r>
            <a:r>
              <a:rPr lang="en-US" sz="3600" b="1" baseline="-25000" dirty="0"/>
              <a:t>3</a:t>
            </a:r>
            <a:r>
              <a:rPr lang="en-US" sz="3600" b="1" dirty="0"/>
              <a:t>X</a:t>
            </a:r>
            <a:r>
              <a:rPr lang="en-US" sz="3600" b="1" baseline="-25000" dirty="0"/>
              <a:t>4</a:t>
            </a:r>
            <a:r>
              <a:rPr lang="en-US" sz="3600" b="1" dirty="0"/>
              <a:t>, …, X</a:t>
            </a:r>
            <a:r>
              <a:rPr lang="en-US" sz="3600" b="1" baseline="-25000" dirty="0"/>
              <a:t>n-2</a:t>
            </a:r>
            <a:r>
              <a:rPr lang="en-US" sz="3600" b="1" dirty="0"/>
              <a:t>,X</a:t>
            </a:r>
            <a:r>
              <a:rPr lang="en-US" sz="3600" b="1" baseline="-25000" dirty="0"/>
              <a:t>n-1</a:t>
            </a:r>
            <a:r>
              <a:rPr lang="en-US" sz="3600" b="1" dirty="0"/>
              <a:t>,X</a:t>
            </a:r>
            <a:r>
              <a:rPr lang="en-US" sz="3600" b="1" baseline="-25000" dirty="0"/>
              <a:t>n</a:t>
            </a:r>
          </a:p>
          <a:p>
            <a:r>
              <a:rPr lang="en-US" sz="3600" b="1" dirty="0"/>
              <a:t>X</a:t>
            </a:r>
            <a:r>
              <a:rPr lang="en-US" sz="3600" b="1" baseline="-25000" dirty="0"/>
              <a:t>1</a:t>
            </a:r>
            <a:r>
              <a:rPr lang="en-US" sz="3600" b="1" dirty="0"/>
              <a:t>X</a:t>
            </a:r>
            <a:r>
              <a:rPr lang="en-US" sz="3600" b="1" baseline="-25000" dirty="0"/>
              <a:t>2</a:t>
            </a:r>
            <a:r>
              <a:rPr lang="en-US" sz="3600" b="1" dirty="0"/>
              <a:t>X</a:t>
            </a:r>
            <a:r>
              <a:rPr lang="en-US" sz="3600" b="1" baseline="-25000" dirty="0"/>
              <a:t>3</a:t>
            </a:r>
            <a:r>
              <a:rPr lang="en-US" sz="3600" b="1" dirty="0"/>
              <a:t>X</a:t>
            </a:r>
            <a:r>
              <a:rPr lang="en-US" sz="3600" b="1" baseline="-25000" dirty="0"/>
              <a:t>4</a:t>
            </a:r>
            <a:r>
              <a:rPr lang="en-US" sz="3600" b="1" dirty="0"/>
              <a:t>, …  </a:t>
            </a:r>
          </a:p>
        </p:txBody>
      </p:sp>
      <p:sp>
        <p:nvSpPr>
          <p:cNvPr id="24" name="Arrow: Right 23">
            <a:extLst>
              <a:ext uri="{FF2B5EF4-FFF2-40B4-BE49-F238E27FC236}">
                <a16:creationId xmlns:a16="http://schemas.microsoft.com/office/drawing/2014/main" id="{32287EA5-753D-4261-982E-54C9D6132E50}"/>
              </a:ext>
            </a:extLst>
          </p:cNvPr>
          <p:cNvSpPr/>
          <p:nvPr/>
        </p:nvSpPr>
        <p:spPr>
          <a:xfrm>
            <a:off x="109182" y="3088941"/>
            <a:ext cx="1517805" cy="887105"/>
          </a:xfrm>
          <a:prstGeom prst="righ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Pairs</a:t>
            </a:r>
          </a:p>
        </p:txBody>
      </p:sp>
      <p:sp>
        <p:nvSpPr>
          <p:cNvPr id="3" name="TextBox 2">
            <a:extLst>
              <a:ext uri="{FF2B5EF4-FFF2-40B4-BE49-F238E27FC236}">
                <a16:creationId xmlns:a16="http://schemas.microsoft.com/office/drawing/2014/main" id="{BB5C8EAD-C8A9-455C-828C-3557A3165F11}"/>
              </a:ext>
            </a:extLst>
          </p:cNvPr>
          <p:cNvSpPr txBox="1"/>
          <p:nvPr/>
        </p:nvSpPr>
        <p:spPr>
          <a:xfrm>
            <a:off x="8475260" y="3088941"/>
            <a:ext cx="2089753" cy="461665"/>
          </a:xfrm>
          <a:prstGeom prst="rect">
            <a:avLst/>
          </a:prstGeom>
          <a:solidFill>
            <a:srgbClr val="FFFF99"/>
          </a:solidFill>
          <a:ln>
            <a:solidFill>
              <a:srgbClr val="FF0000"/>
            </a:solidFill>
          </a:ln>
        </p:spPr>
        <p:txBody>
          <a:bodyPr wrap="square" rtlCol="0">
            <a:spAutoFit/>
          </a:bodyPr>
          <a:lstStyle/>
          <a:p>
            <a:r>
              <a:rPr lang="en-US" sz="2400" b="1" dirty="0">
                <a:solidFill>
                  <a:srgbClr val="FF0000"/>
                </a:solidFill>
              </a:rPr>
              <a:t>n(n-1)/2 Pairs</a:t>
            </a:r>
          </a:p>
        </p:txBody>
      </p:sp>
    </p:spTree>
    <p:extLst>
      <p:ext uri="{BB962C8B-B14F-4D97-AF65-F5344CB8AC3E}">
        <p14:creationId xmlns:p14="http://schemas.microsoft.com/office/powerpoint/2010/main" val="3952002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626987" y="1600021"/>
            <a:ext cx="6306598" cy="3416320"/>
          </a:xfrm>
          <a:prstGeom prst="rect">
            <a:avLst/>
          </a:prstGeom>
        </p:spPr>
        <p:txBody>
          <a:bodyPr wrap="none">
            <a:spAutoFit/>
          </a:bodyPr>
          <a:lstStyle/>
          <a:p>
            <a:r>
              <a:rPr lang="en-US" sz="3600" b="1" dirty="0"/>
              <a:t>Regress Y on one or more </a:t>
            </a:r>
          </a:p>
          <a:p>
            <a:r>
              <a:rPr lang="en-US" sz="3600" b="1" dirty="0"/>
              <a:t>independent variables X</a:t>
            </a:r>
            <a:r>
              <a:rPr lang="en-US" sz="3600" b="1" baseline="-25000" dirty="0"/>
              <a:t>1</a:t>
            </a:r>
            <a:r>
              <a:rPr lang="en-US" sz="3600" b="1" dirty="0"/>
              <a:t>, …, </a:t>
            </a:r>
            <a:r>
              <a:rPr lang="en-US" sz="3600" b="1" dirty="0" err="1"/>
              <a:t>X</a:t>
            </a:r>
            <a:r>
              <a:rPr lang="en-US" sz="3600" b="1" baseline="-25000" dirty="0" err="1"/>
              <a:t>n</a:t>
            </a:r>
            <a:r>
              <a:rPr lang="en-US" sz="3600" b="1" dirty="0"/>
              <a:t> </a:t>
            </a:r>
          </a:p>
          <a:p>
            <a:r>
              <a:rPr lang="en-US" sz="3600" b="1" dirty="0"/>
              <a:t>plus: </a:t>
            </a:r>
          </a:p>
          <a:p>
            <a:r>
              <a:rPr lang="en-US" sz="3600" b="1" dirty="0"/>
              <a:t>X</a:t>
            </a:r>
            <a:r>
              <a:rPr lang="en-US" sz="3600" b="1" baseline="-25000" dirty="0"/>
              <a:t>1</a:t>
            </a:r>
            <a:r>
              <a:rPr lang="en-US" sz="3600" b="1" dirty="0"/>
              <a:t>X</a:t>
            </a:r>
            <a:r>
              <a:rPr lang="en-US" sz="3600" b="1" baseline="-25000" dirty="0"/>
              <a:t>2</a:t>
            </a:r>
            <a:r>
              <a:rPr lang="en-US" sz="3600" b="1" dirty="0"/>
              <a:t>, X</a:t>
            </a:r>
            <a:r>
              <a:rPr lang="en-US" sz="3600" b="1" baseline="-25000" dirty="0"/>
              <a:t>1</a:t>
            </a:r>
            <a:r>
              <a:rPr lang="en-US" sz="3600" b="1" dirty="0"/>
              <a:t>X</a:t>
            </a:r>
            <a:r>
              <a:rPr lang="en-US" sz="3600" b="1" baseline="-25000" dirty="0"/>
              <a:t>3</a:t>
            </a:r>
            <a:r>
              <a:rPr lang="en-US" sz="3600" b="1" dirty="0"/>
              <a:t>, …, X</a:t>
            </a:r>
            <a:r>
              <a:rPr lang="en-US" sz="3600" b="1" baseline="-25000" dirty="0"/>
              <a:t>1</a:t>
            </a:r>
            <a:r>
              <a:rPr lang="en-US" sz="3600" b="1" dirty="0"/>
              <a:t>X</a:t>
            </a:r>
            <a:r>
              <a:rPr lang="en-US" sz="3600" b="1" baseline="-25000" dirty="0"/>
              <a:t>n</a:t>
            </a:r>
            <a:r>
              <a:rPr lang="en-US" sz="3600" b="1" dirty="0"/>
              <a:t>, </a:t>
            </a:r>
          </a:p>
          <a:p>
            <a:r>
              <a:rPr lang="en-US" sz="3600" b="1" dirty="0"/>
              <a:t>X</a:t>
            </a:r>
            <a:r>
              <a:rPr lang="en-US" sz="3600" b="1" baseline="-25000" dirty="0"/>
              <a:t>1</a:t>
            </a:r>
            <a:r>
              <a:rPr lang="en-US" sz="3600" b="1" dirty="0"/>
              <a:t>X</a:t>
            </a:r>
            <a:r>
              <a:rPr lang="en-US" sz="3600" b="1" baseline="-25000" dirty="0"/>
              <a:t>2</a:t>
            </a:r>
            <a:r>
              <a:rPr lang="en-US" sz="3600" b="1" dirty="0"/>
              <a:t>X</a:t>
            </a:r>
            <a:r>
              <a:rPr lang="en-US" sz="3600" b="1" baseline="-25000" dirty="0"/>
              <a:t>3</a:t>
            </a:r>
            <a:r>
              <a:rPr lang="en-US" sz="3600" b="1" dirty="0"/>
              <a:t>, X</a:t>
            </a:r>
            <a:r>
              <a:rPr lang="en-US" sz="3600" b="1" baseline="-25000" dirty="0"/>
              <a:t>2</a:t>
            </a:r>
            <a:r>
              <a:rPr lang="en-US" sz="3600" b="1" dirty="0"/>
              <a:t>X</a:t>
            </a:r>
            <a:r>
              <a:rPr lang="en-US" sz="3600" b="1" baseline="-25000" dirty="0"/>
              <a:t>3</a:t>
            </a:r>
            <a:r>
              <a:rPr lang="en-US" sz="3600" b="1" dirty="0"/>
              <a:t>X</a:t>
            </a:r>
            <a:r>
              <a:rPr lang="en-US" sz="3600" b="1" baseline="-25000" dirty="0"/>
              <a:t>4</a:t>
            </a:r>
            <a:r>
              <a:rPr lang="en-US" sz="3600" b="1" dirty="0"/>
              <a:t>, …, X</a:t>
            </a:r>
            <a:r>
              <a:rPr lang="en-US" sz="3600" b="1" baseline="-25000" dirty="0"/>
              <a:t>n-2</a:t>
            </a:r>
            <a:r>
              <a:rPr lang="en-US" sz="3600" b="1" dirty="0"/>
              <a:t>,X</a:t>
            </a:r>
            <a:r>
              <a:rPr lang="en-US" sz="3600" b="1" baseline="-25000" dirty="0"/>
              <a:t>n-1</a:t>
            </a:r>
            <a:r>
              <a:rPr lang="en-US" sz="3600" b="1" dirty="0"/>
              <a:t>,X</a:t>
            </a:r>
            <a:r>
              <a:rPr lang="en-US" sz="3600" b="1" baseline="-25000" dirty="0"/>
              <a:t>n</a:t>
            </a:r>
          </a:p>
          <a:p>
            <a:r>
              <a:rPr lang="en-US" sz="3600" b="1" dirty="0"/>
              <a:t>X</a:t>
            </a:r>
            <a:r>
              <a:rPr lang="en-US" sz="3600" b="1" baseline="-25000" dirty="0"/>
              <a:t>1</a:t>
            </a:r>
            <a:r>
              <a:rPr lang="en-US" sz="3600" b="1" dirty="0"/>
              <a:t>X</a:t>
            </a:r>
            <a:r>
              <a:rPr lang="en-US" sz="3600" b="1" baseline="-25000" dirty="0"/>
              <a:t>2</a:t>
            </a:r>
            <a:r>
              <a:rPr lang="en-US" sz="3600" b="1" dirty="0"/>
              <a:t>X</a:t>
            </a:r>
            <a:r>
              <a:rPr lang="en-US" sz="3600" b="1" baseline="-25000" dirty="0"/>
              <a:t>3</a:t>
            </a:r>
            <a:r>
              <a:rPr lang="en-US" sz="3600" b="1" dirty="0"/>
              <a:t>X</a:t>
            </a:r>
            <a:r>
              <a:rPr lang="en-US" sz="3600" b="1" baseline="-25000" dirty="0"/>
              <a:t>4</a:t>
            </a:r>
            <a:r>
              <a:rPr lang="en-US" sz="3600" b="1" dirty="0"/>
              <a:t>, …  </a:t>
            </a:r>
          </a:p>
        </p:txBody>
      </p:sp>
      <p:sp>
        <p:nvSpPr>
          <p:cNvPr id="24" name="Arrow: Right 23">
            <a:extLst>
              <a:ext uri="{FF2B5EF4-FFF2-40B4-BE49-F238E27FC236}">
                <a16:creationId xmlns:a16="http://schemas.microsoft.com/office/drawing/2014/main" id="{32287EA5-753D-4261-982E-54C9D6132E50}"/>
              </a:ext>
            </a:extLst>
          </p:cNvPr>
          <p:cNvSpPr/>
          <p:nvPr/>
        </p:nvSpPr>
        <p:spPr>
          <a:xfrm>
            <a:off x="109182" y="3634851"/>
            <a:ext cx="1517805" cy="887105"/>
          </a:xfrm>
          <a:prstGeom prst="righ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triplets</a:t>
            </a:r>
          </a:p>
        </p:txBody>
      </p:sp>
    </p:spTree>
    <p:extLst>
      <p:ext uri="{BB962C8B-B14F-4D97-AF65-F5344CB8AC3E}">
        <p14:creationId xmlns:p14="http://schemas.microsoft.com/office/powerpoint/2010/main" val="405233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626987" y="1600021"/>
            <a:ext cx="6306598" cy="3416320"/>
          </a:xfrm>
          <a:prstGeom prst="rect">
            <a:avLst/>
          </a:prstGeom>
        </p:spPr>
        <p:txBody>
          <a:bodyPr wrap="none">
            <a:spAutoFit/>
          </a:bodyPr>
          <a:lstStyle/>
          <a:p>
            <a:r>
              <a:rPr lang="en-US" sz="3600" b="1" dirty="0"/>
              <a:t>Regress Y on one or more </a:t>
            </a:r>
          </a:p>
          <a:p>
            <a:r>
              <a:rPr lang="en-US" sz="3600" b="1" dirty="0"/>
              <a:t>independent variables X</a:t>
            </a:r>
            <a:r>
              <a:rPr lang="en-US" sz="3600" b="1" baseline="-25000" dirty="0"/>
              <a:t>1</a:t>
            </a:r>
            <a:r>
              <a:rPr lang="en-US" sz="3600" b="1" dirty="0"/>
              <a:t>, …, </a:t>
            </a:r>
            <a:r>
              <a:rPr lang="en-US" sz="3600" b="1" dirty="0" err="1"/>
              <a:t>X</a:t>
            </a:r>
            <a:r>
              <a:rPr lang="en-US" sz="3600" b="1" baseline="-25000" dirty="0" err="1"/>
              <a:t>n</a:t>
            </a:r>
            <a:r>
              <a:rPr lang="en-US" sz="3600" b="1" dirty="0"/>
              <a:t> </a:t>
            </a:r>
          </a:p>
          <a:p>
            <a:r>
              <a:rPr lang="en-US" sz="3600" b="1" dirty="0"/>
              <a:t>plus: </a:t>
            </a:r>
          </a:p>
          <a:p>
            <a:r>
              <a:rPr lang="en-US" sz="3600" b="1" dirty="0"/>
              <a:t>X</a:t>
            </a:r>
            <a:r>
              <a:rPr lang="en-US" sz="3600" b="1" baseline="-25000" dirty="0"/>
              <a:t>1</a:t>
            </a:r>
            <a:r>
              <a:rPr lang="en-US" sz="3600" b="1" dirty="0"/>
              <a:t>X</a:t>
            </a:r>
            <a:r>
              <a:rPr lang="en-US" sz="3600" b="1" baseline="-25000" dirty="0"/>
              <a:t>2</a:t>
            </a:r>
            <a:r>
              <a:rPr lang="en-US" sz="3600" b="1" dirty="0"/>
              <a:t>, X</a:t>
            </a:r>
            <a:r>
              <a:rPr lang="en-US" sz="3600" b="1" baseline="-25000" dirty="0"/>
              <a:t>1</a:t>
            </a:r>
            <a:r>
              <a:rPr lang="en-US" sz="3600" b="1" dirty="0"/>
              <a:t>X</a:t>
            </a:r>
            <a:r>
              <a:rPr lang="en-US" sz="3600" b="1" baseline="-25000" dirty="0"/>
              <a:t>3</a:t>
            </a:r>
            <a:r>
              <a:rPr lang="en-US" sz="3600" b="1" dirty="0"/>
              <a:t>, …, X</a:t>
            </a:r>
            <a:r>
              <a:rPr lang="en-US" sz="3600" b="1" baseline="-25000" dirty="0"/>
              <a:t>1</a:t>
            </a:r>
            <a:r>
              <a:rPr lang="en-US" sz="3600" b="1" dirty="0"/>
              <a:t>X</a:t>
            </a:r>
            <a:r>
              <a:rPr lang="en-US" sz="3600" b="1" baseline="-25000" dirty="0"/>
              <a:t>n</a:t>
            </a:r>
            <a:r>
              <a:rPr lang="en-US" sz="3600" b="1" dirty="0"/>
              <a:t>, </a:t>
            </a:r>
          </a:p>
          <a:p>
            <a:r>
              <a:rPr lang="en-US" sz="3600" b="1" dirty="0"/>
              <a:t>X</a:t>
            </a:r>
            <a:r>
              <a:rPr lang="en-US" sz="3600" b="1" baseline="-25000" dirty="0"/>
              <a:t>1</a:t>
            </a:r>
            <a:r>
              <a:rPr lang="en-US" sz="3600" b="1" dirty="0"/>
              <a:t>X</a:t>
            </a:r>
            <a:r>
              <a:rPr lang="en-US" sz="3600" b="1" baseline="-25000" dirty="0"/>
              <a:t>2</a:t>
            </a:r>
            <a:r>
              <a:rPr lang="en-US" sz="3600" b="1" dirty="0"/>
              <a:t>X</a:t>
            </a:r>
            <a:r>
              <a:rPr lang="en-US" sz="3600" b="1" baseline="-25000" dirty="0"/>
              <a:t>3</a:t>
            </a:r>
            <a:r>
              <a:rPr lang="en-US" sz="3600" b="1" dirty="0"/>
              <a:t>, X</a:t>
            </a:r>
            <a:r>
              <a:rPr lang="en-US" sz="3600" b="1" baseline="-25000" dirty="0"/>
              <a:t>2</a:t>
            </a:r>
            <a:r>
              <a:rPr lang="en-US" sz="3600" b="1" dirty="0"/>
              <a:t>X</a:t>
            </a:r>
            <a:r>
              <a:rPr lang="en-US" sz="3600" b="1" baseline="-25000" dirty="0"/>
              <a:t>3</a:t>
            </a:r>
            <a:r>
              <a:rPr lang="en-US" sz="3600" b="1" dirty="0"/>
              <a:t>X</a:t>
            </a:r>
            <a:r>
              <a:rPr lang="en-US" sz="3600" b="1" baseline="-25000" dirty="0"/>
              <a:t>4</a:t>
            </a:r>
            <a:r>
              <a:rPr lang="en-US" sz="3600" b="1" dirty="0"/>
              <a:t>, …, X</a:t>
            </a:r>
            <a:r>
              <a:rPr lang="en-US" sz="3600" b="1" baseline="-25000" dirty="0"/>
              <a:t>n-2</a:t>
            </a:r>
            <a:r>
              <a:rPr lang="en-US" sz="3600" b="1" dirty="0"/>
              <a:t>,X</a:t>
            </a:r>
            <a:r>
              <a:rPr lang="en-US" sz="3600" b="1" baseline="-25000" dirty="0"/>
              <a:t>n-1</a:t>
            </a:r>
            <a:r>
              <a:rPr lang="en-US" sz="3600" b="1" dirty="0"/>
              <a:t>,X</a:t>
            </a:r>
            <a:r>
              <a:rPr lang="en-US" sz="3600" b="1" baseline="-25000" dirty="0"/>
              <a:t>n</a:t>
            </a:r>
          </a:p>
          <a:p>
            <a:r>
              <a:rPr lang="en-US" sz="3600" b="1" dirty="0"/>
              <a:t>X</a:t>
            </a:r>
            <a:r>
              <a:rPr lang="en-US" sz="3600" b="1" baseline="-25000" dirty="0"/>
              <a:t>1</a:t>
            </a:r>
            <a:r>
              <a:rPr lang="en-US" sz="3600" b="1" dirty="0"/>
              <a:t>X</a:t>
            </a:r>
            <a:r>
              <a:rPr lang="en-US" sz="3600" b="1" baseline="-25000" dirty="0"/>
              <a:t>2</a:t>
            </a:r>
            <a:r>
              <a:rPr lang="en-US" sz="3600" b="1" dirty="0"/>
              <a:t>X</a:t>
            </a:r>
            <a:r>
              <a:rPr lang="en-US" sz="3600" b="1" baseline="-25000" dirty="0"/>
              <a:t>3</a:t>
            </a:r>
            <a:r>
              <a:rPr lang="en-US" sz="3600" b="1" dirty="0"/>
              <a:t>X</a:t>
            </a:r>
            <a:r>
              <a:rPr lang="en-US" sz="3600" b="1" baseline="-25000" dirty="0"/>
              <a:t>4</a:t>
            </a:r>
            <a:r>
              <a:rPr lang="en-US" sz="3600" b="1" dirty="0"/>
              <a:t>, …  </a:t>
            </a:r>
          </a:p>
        </p:txBody>
      </p:sp>
      <p:sp>
        <p:nvSpPr>
          <p:cNvPr id="24" name="Arrow: Right 23">
            <a:extLst>
              <a:ext uri="{FF2B5EF4-FFF2-40B4-BE49-F238E27FC236}">
                <a16:creationId xmlns:a16="http://schemas.microsoft.com/office/drawing/2014/main" id="{32287EA5-753D-4261-982E-54C9D6132E50}"/>
              </a:ext>
            </a:extLst>
          </p:cNvPr>
          <p:cNvSpPr/>
          <p:nvPr/>
        </p:nvSpPr>
        <p:spPr>
          <a:xfrm>
            <a:off x="109182" y="4147430"/>
            <a:ext cx="1517805" cy="887105"/>
          </a:xfrm>
          <a:prstGeom prst="righ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Quartets</a:t>
            </a:r>
          </a:p>
        </p:txBody>
      </p:sp>
    </p:spTree>
    <p:extLst>
      <p:ext uri="{BB962C8B-B14F-4D97-AF65-F5344CB8AC3E}">
        <p14:creationId xmlns:p14="http://schemas.microsoft.com/office/powerpoint/2010/main" val="303864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626987" y="1600021"/>
            <a:ext cx="6282682" cy="3970318"/>
          </a:xfrm>
          <a:prstGeom prst="rect">
            <a:avLst/>
          </a:prstGeom>
        </p:spPr>
        <p:txBody>
          <a:bodyPr wrap="none">
            <a:spAutoFit/>
          </a:bodyPr>
          <a:lstStyle/>
          <a:p>
            <a:r>
              <a:rPr lang="en-US" sz="3600" b="1" dirty="0"/>
              <a:t>Regress Y on one or more </a:t>
            </a:r>
          </a:p>
          <a:p>
            <a:r>
              <a:rPr lang="en-US" sz="3600" b="1" dirty="0"/>
              <a:t>independent variables X</a:t>
            </a:r>
            <a:r>
              <a:rPr lang="en-US" sz="3600" b="1" baseline="-25000" dirty="0"/>
              <a:t>1</a:t>
            </a:r>
            <a:r>
              <a:rPr lang="en-US" sz="3600" b="1" dirty="0"/>
              <a:t>, …, </a:t>
            </a:r>
            <a:r>
              <a:rPr lang="en-US" sz="3600" b="1" dirty="0" err="1"/>
              <a:t>X</a:t>
            </a:r>
            <a:r>
              <a:rPr lang="en-US" sz="3600" b="1" baseline="-25000" dirty="0" err="1"/>
              <a:t>n</a:t>
            </a:r>
            <a:r>
              <a:rPr lang="en-US" sz="3600" b="1" dirty="0"/>
              <a:t> </a:t>
            </a:r>
          </a:p>
          <a:p>
            <a:r>
              <a:rPr lang="en-US" sz="3600" b="1" dirty="0"/>
              <a:t>plus: </a:t>
            </a:r>
          </a:p>
          <a:p>
            <a:r>
              <a:rPr lang="en-US" sz="3600" b="1" dirty="0"/>
              <a:t>X</a:t>
            </a:r>
            <a:r>
              <a:rPr lang="en-US" sz="3600" b="1" baseline="-25000" dirty="0"/>
              <a:t>1</a:t>
            </a:r>
            <a:r>
              <a:rPr lang="en-US" sz="3600" b="1" dirty="0"/>
              <a:t>X</a:t>
            </a:r>
            <a:r>
              <a:rPr lang="en-US" sz="3600" b="1" baseline="-25000" dirty="0"/>
              <a:t>2</a:t>
            </a:r>
            <a:r>
              <a:rPr lang="en-US" sz="3600" b="1" dirty="0"/>
              <a:t>, X</a:t>
            </a:r>
            <a:r>
              <a:rPr lang="en-US" sz="3600" b="1" baseline="-25000" dirty="0"/>
              <a:t>1</a:t>
            </a:r>
            <a:r>
              <a:rPr lang="en-US" sz="3600" b="1" dirty="0"/>
              <a:t>X</a:t>
            </a:r>
            <a:r>
              <a:rPr lang="en-US" sz="3600" b="1" baseline="-25000" dirty="0"/>
              <a:t>3</a:t>
            </a:r>
            <a:r>
              <a:rPr lang="en-US" sz="3600" b="1" dirty="0"/>
              <a:t>, …, X</a:t>
            </a:r>
            <a:r>
              <a:rPr lang="en-US" sz="3600" b="1" baseline="-25000" dirty="0"/>
              <a:t>1</a:t>
            </a:r>
            <a:r>
              <a:rPr lang="en-US" sz="3600" b="1" dirty="0"/>
              <a:t>X</a:t>
            </a:r>
            <a:r>
              <a:rPr lang="en-US" sz="3600" b="1" baseline="-25000" dirty="0"/>
              <a:t>n</a:t>
            </a:r>
            <a:r>
              <a:rPr lang="en-US" sz="3600" b="1" dirty="0"/>
              <a:t>, </a:t>
            </a:r>
          </a:p>
          <a:p>
            <a:r>
              <a:rPr lang="en-US" sz="3600" b="1" dirty="0"/>
              <a:t>X</a:t>
            </a:r>
            <a:r>
              <a:rPr lang="en-US" sz="3600" b="1" baseline="-25000" dirty="0"/>
              <a:t>1</a:t>
            </a:r>
            <a:r>
              <a:rPr lang="en-US" sz="3600" b="1" dirty="0"/>
              <a:t>X</a:t>
            </a:r>
            <a:r>
              <a:rPr lang="en-US" sz="3600" b="1" baseline="-25000" dirty="0"/>
              <a:t>2</a:t>
            </a:r>
            <a:r>
              <a:rPr lang="en-US" sz="3600" b="1" dirty="0"/>
              <a:t>X</a:t>
            </a:r>
            <a:r>
              <a:rPr lang="en-US" sz="3600" b="1" baseline="-25000" dirty="0"/>
              <a:t>3</a:t>
            </a:r>
            <a:r>
              <a:rPr lang="en-US" sz="3600" b="1" dirty="0"/>
              <a:t>, X</a:t>
            </a:r>
            <a:r>
              <a:rPr lang="en-US" sz="3600" b="1" baseline="-25000" dirty="0"/>
              <a:t>2</a:t>
            </a:r>
            <a:r>
              <a:rPr lang="en-US" sz="3600" b="1" dirty="0"/>
              <a:t>X</a:t>
            </a:r>
            <a:r>
              <a:rPr lang="en-US" sz="3600" b="1" baseline="-25000" dirty="0"/>
              <a:t>3</a:t>
            </a:r>
            <a:r>
              <a:rPr lang="en-US" sz="3600" b="1" dirty="0"/>
              <a:t>X</a:t>
            </a:r>
            <a:r>
              <a:rPr lang="en-US" sz="3600" b="1" baseline="-25000" dirty="0"/>
              <a:t>4</a:t>
            </a:r>
            <a:r>
              <a:rPr lang="en-US" sz="3600" b="1" dirty="0"/>
              <a:t>, …, X</a:t>
            </a:r>
            <a:r>
              <a:rPr lang="en-US" sz="3600" b="1" baseline="-25000" dirty="0"/>
              <a:t>n-2</a:t>
            </a:r>
            <a:r>
              <a:rPr lang="en-US" sz="3600" b="1" dirty="0"/>
              <a:t>,X</a:t>
            </a:r>
            <a:r>
              <a:rPr lang="en-US" sz="3600" b="1" baseline="-25000" dirty="0"/>
              <a:t>n-1</a:t>
            </a:r>
            <a:r>
              <a:rPr lang="en-US" sz="3600" b="1" dirty="0"/>
              <a:t>,X</a:t>
            </a:r>
            <a:r>
              <a:rPr lang="en-US" sz="3600" b="1" baseline="-25000" dirty="0"/>
              <a:t>n</a:t>
            </a:r>
          </a:p>
          <a:p>
            <a:r>
              <a:rPr lang="en-US" sz="3600" b="1" dirty="0"/>
              <a:t>X</a:t>
            </a:r>
            <a:r>
              <a:rPr lang="en-US" sz="3600" b="1" baseline="-25000" dirty="0"/>
              <a:t>1</a:t>
            </a:r>
            <a:r>
              <a:rPr lang="en-US" sz="3600" b="1" dirty="0"/>
              <a:t>X</a:t>
            </a:r>
            <a:r>
              <a:rPr lang="en-US" sz="3600" b="1" baseline="-25000" dirty="0"/>
              <a:t>2</a:t>
            </a:r>
            <a:r>
              <a:rPr lang="en-US" sz="3600" b="1" dirty="0"/>
              <a:t>X</a:t>
            </a:r>
            <a:r>
              <a:rPr lang="en-US" sz="3600" b="1" baseline="-25000" dirty="0"/>
              <a:t>3</a:t>
            </a:r>
            <a:r>
              <a:rPr lang="en-US" sz="3600" b="1" dirty="0"/>
              <a:t>X</a:t>
            </a:r>
            <a:r>
              <a:rPr lang="en-US" sz="3600" b="1" baseline="-25000" dirty="0"/>
              <a:t>4</a:t>
            </a:r>
            <a:r>
              <a:rPr lang="en-US" sz="3600" b="1" dirty="0"/>
              <a:t>, … </a:t>
            </a:r>
          </a:p>
          <a:p>
            <a:r>
              <a:rPr lang="en-US" sz="3600" b="1" dirty="0"/>
              <a:t>???? </a:t>
            </a:r>
          </a:p>
        </p:txBody>
      </p:sp>
      <p:sp>
        <p:nvSpPr>
          <p:cNvPr id="24" name="Arrow: Right 23">
            <a:extLst>
              <a:ext uri="{FF2B5EF4-FFF2-40B4-BE49-F238E27FC236}">
                <a16:creationId xmlns:a16="http://schemas.microsoft.com/office/drawing/2014/main" id="{32287EA5-753D-4261-982E-54C9D6132E50}"/>
              </a:ext>
            </a:extLst>
          </p:cNvPr>
          <p:cNvSpPr/>
          <p:nvPr/>
        </p:nvSpPr>
        <p:spPr>
          <a:xfrm>
            <a:off x="109182" y="4581881"/>
            <a:ext cx="1517805" cy="1217987"/>
          </a:xfrm>
          <a:prstGeom prst="righ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Highest Level</a:t>
            </a:r>
          </a:p>
        </p:txBody>
      </p:sp>
    </p:spTree>
    <p:extLst>
      <p:ext uri="{BB962C8B-B14F-4D97-AF65-F5344CB8AC3E}">
        <p14:creationId xmlns:p14="http://schemas.microsoft.com/office/powerpoint/2010/main" val="3254579753"/>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9819</TotalTime>
  <Words>1385</Words>
  <Application>Microsoft Office PowerPoint</Application>
  <PresentationFormat>Widescreen</PresentationFormat>
  <Paragraphs>173</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Cambria Math</vt:lpstr>
      <vt:lpstr>Merriweather</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Stratification can Estimate Coefficient of Regression Equations and Detect Need for Interaction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277</cp:revision>
  <dcterms:created xsi:type="dcterms:W3CDTF">2017-05-23T16:09:18Z</dcterms:created>
  <dcterms:modified xsi:type="dcterms:W3CDTF">2023-11-10T18:40:11Z</dcterms:modified>
</cp:coreProperties>
</file>