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2" r:id="rId1"/>
  </p:sldMasterIdLst>
  <p:notesMasterIdLst>
    <p:notesMasterId r:id="rId33"/>
  </p:notesMasterIdLst>
  <p:sldIdLst>
    <p:sldId id="268" r:id="rId2"/>
    <p:sldId id="490" r:id="rId3"/>
    <p:sldId id="478" r:id="rId4"/>
    <p:sldId id="494" r:id="rId5"/>
    <p:sldId id="495" r:id="rId6"/>
    <p:sldId id="496" r:id="rId7"/>
    <p:sldId id="498" r:id="rId8"/>
    <p:sldId id="497" r:id="rId9"/>
    <p:sldId id="499" r:id="rId10"/>
    <p:sldId id="484" r:id="rId11"/>
    <p:sldId id="500" r:id="rId12"/>
    <p:sldId id="501" r:id="rId13"/>
    <p:sldId id="502" r:id="rId14"/>
    <p:sldId id="503" r:id="rId15"/>
    <p:sldId id="441" r:id="rId16"/>
    <p:sldId id="504" r:id="rId17"/>
    <p:sldId id="486" r:id="rId18"/>
    <p:sldId id="505" r:id="rId19"/>
    <p:sldId id="506" r:id="rId20"/>
    <p:sldId id="488" r:id="rId21"/>
    <p:sldId id="507" r:id="rId22"/>
    <p:sldId id="487" r:id="rId23"/>
    <p:sldId id="508" r:id="rId24"/>
    <p:sldId id="509" r:id="rId25"/>
    <p:sldId id="489" r:id="rId26"/>
    <p:sldId id="513" r:id="rId27"/>
    <p:sldId id="515" r:id="rId28"/>
    <p:sldId id="516" r:id="rId29"/>
    <p:sldId id="517" r:id="rId30"/>
    <p:sldId id="514" r:id="rId31"/>
    <p:sldId id="26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FFCC"/>
    <a:srgbClr val="66FFCC"/>
    <a:srgbClr val="FFFF00"/>
    <a:srgbClr val="7D1219"/>
    <a:srgbClr val="006873"/>
    <a:srgbClr val="00FF00"/>
    <a:srgbClr val="FFFF66"/>
    <a:srgbClr val="FFCC33"/>
    <a:srgbClr val="006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71201" autoAdjust="0"/>
  </p:normalViewPr>
  <p:slideViewPr>
    <p:cSldViewPr snapToGrid="0" snapToObjects="1">
      <p:cViewPr varScale="1">
        <p:scale>
          <a:sx n="47" d="100"/>
          <a:sy n="47" d="100"/>
        </p:scale>
        <p:origin x="1212" y="4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11A40-E5A1-4AC3-BB8C-E70DC803907B}" type="datetimeFigureOut">
              <a:rPr lang="en-US" smtClean="0"/>
              <a:pPr/>
              <a:t>9/8/2024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CA3DE-F054-4279-AD1E-75CF0FCB9BEE}" type="slidenum">
              <a:rPr lang="en-US" smtClean="0"/>
              <a:pPr/>
              <a:t>‹#›</a:t>
            </a:fld>
            <a:endParaRPr lang="en-US"/>
          </a:p>
        </p:txBody>
      </p:sp>
    </p:spTree>
    <p:extLst>
      <p:ext uri="{BB962C8B-B14F-4D97-AF65-F5344CB8AC3E}">
        <p14:creationId xmlns:p14="http://schemas.microsoft.com/office/powerpoint/2010/main" val="163785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brief presentation was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1</a:t>
            </a:fld>
            <a:endParaRPr lang="en-US"/>
          </a:p>
        </p:txBody>
      </p:sp>
    </p:spTree>
    <p:extLst>
      <p:ext uri="{BB962C8B-B14F-4D97-AF65-F5344CB8AC3E}">
        <p14:creationId xmlns:p14="http://schemas.microsoft.com/office/powerpoint/2010/main" val="204885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4 steps in estimating coefficients through searches.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10</a:t>
            </a:fld>
            <a:endParaRPr lang="en-US"/>
          </a:p>
        </p:txBody>
      </p:sp>
    </p:spTree>
    <p:extLst>
      <p:ext uri="{BB962C8B-B14F-4D97-AF65-F5344CB8AC3E}">
        <p14:creationId xmlns:p14="http://schemas.microsoft.com/office/powerpoint/2010/main" val="3882530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step 1 transform the data to meet the requirements.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11</a:t>
            </a:fld>
            <a:endParaRPr lang="en-US"/>
          </a:p>
        </p:txBody>
      </p:sp>
    </p:spTree>
    <p:extLst>
      <p:ext uri="{BB962C8B-B14F-4D97-AF65-F5344CB8AC3E}">
        <p14:creationId xmlns:p14="http://schemas.microsoft.com/office/powerpoint/2010/main" val="298709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step 2 search for cases that differ in one variable and not any of the remaining variables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12</a:t>
            </a:fld>
            <a:endParaRPr lang="en-US"/>
          </a:p>
        </p:txBody>
      </p:sp>
    </p:spTree>
    <p:extLst>
      <p:ext uri="{BB962C8B-B14F-4D97-AF65-F5344CB8AC3E}">
        <p14:creationId xmlns:p14="http://schemas.microsoft.com/office/powerpoint/2010/main" val="116244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Remove order violations from calculations.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13</a:t>
            </a:fld>
            <a:endParaRPr lang="en-US"/>
          </a:p>
        </p:txBody>
      </p:sp>
    </p:spTree>
    <p:extLst>
      <p:ext uri="{BB962C8B-B14F-4D97-AF65-F5344CB8AC3E}">
        <p14:creationId xmlns:p14="http://schemas.microsoft.com/office/powerpoint/2010/main" val="402562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Calculate coefficient as median of differences of pairs of cases that differ in one variable.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14</a:t>
            </a:fld>
            <a:endParaRPr lang="en-US"/>
          </a:p>
        </p:txBody>
      </p:sp>
    </p:spTree>
    <p:extLst>
      <p:ext uri="{BB962C8B-B14F-4D97-AF65-F5344CB8AC3E}">
        <p14:creationId xmlns:p14="http://schemas.microsoft.com/office/powerpoint/2010/main" val="3950231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Let us demonstrate the process in a database with 5 independent variables shown as letters A, B, C, D and 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15</a:t>
            </a:fld>
            <a:endParaRPr lang="en-US"/>
          </a:p>
        </p:txBody>
      </p:sp>
    </p:spTree>
    <p:extLst>
      <p:ext uri="{BB962C8B-B14F-4D97-AF65-F5344CB8AC3E}">
        <p14:creationId xmlns:p14="http://schemas.microsoft.com/office/powerpoint/2010/main" val="3122237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If all interactions are to be specified, then 21 coefficients should be estimated.  5 of these are for the linear relationships.  The rest are for interactions.</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16</a:t>
            </a:fld>
            <a:endParaRPr lang="en-US"/>
          </a:p>
        </p:txBody>
      </p:sp>
    </p:spTree>
    <p:extLst>
      <p:ext uri="{BB962C8B-B14F-4D97-AF65-F5344CB8AC3E}">
        <p14:creationId xmlns:p14="http://schemas.microsoft.com/office/powerpoint/2010/main" val="286131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To make our presentation easier, we use the following terminology.  A capital letter indicates the presence of the independent variable.  Thus capital letter A but small letters b through e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17</a:t>
            </a:fld>
            <a:endParaRPr lang="en-US"/>
          </a:p>
        </p:txBody>
      </p:sp>
    </p:spTree>
    <p:extLst>
      <p:ext uri="{BB962C8B-B14F-4D97-AF65-F5344CB8AC3E}">
        <p14:creationId xmlns:p14="http://schemas.microsoft.com/office/powerpoint/2010/main" val="4274030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Indicate that only A is present.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18</a:t>
            </a:fld>
            <a:endParaRPr lang="en-US"/>
          </a:p>
        </p:txBody>
      </p:sp>
    </p:spTree>
    <p:extLst>
      <p:ext uri="{BB962C8B-B14F-4D97-AF65-F5344CB8AC3E}">
        <p14:creationId xmlns:p14="http://schemas.microsoft.com/office/powerpoint/2010/main" val="134972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To simplify further we drop the word only as well.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19</a:t>
            </a:fld>
            <a:endParaRPr lang="en-US"/>
          </a:p>
        </p:txBody>
      </p:sp>
    </p:spTree>
    <p:extLst>
      <p:ext uri="{BB962C8B-B14F-4D97-AF65-F5344CB8AC3E}">
        <p14:creationId xmlns:p14="http://schemas.microsoft.com/office/powerpoint/2010/main" val="1658480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brief presentation was organized by Dr. Alemi.  </a:t>
            </a:r>
            <a:endParaRPr lang="en-US"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2</a:t>
            </a:fld>
            <a:endParaRPr lang="en-US"/>
          </a:p>
        </p:txBody>
      </p:sp>
    </p:spTree>
    <p:extLst>
      <p:ext uri="{BB962C8B-B14F-4D97-AF65-F5344CB8AC3E}">
        <p14:creationId xmlns:p14="http://schemas.microsoft.com/office/powerpoint/2010/main" val="2044051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Let us calculate the situation where just A is present.  The intercept drops out because data are organized to have 0 intercept.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20</a:t>
            </a:fld>
            <a:endParaRPr lang="en-US"/>
          </a:p>
        </p:txBody>
      </p:sp>
    </p:spTree>
    <p:extLst>
      <p:ext uri="{BB962C8B-B14F-4D97-AF65-F5344CB8AC3E}">
        <p14:creationId xmlns:p14="http://schemas.microsoft.com/office/powerpoint/2010/main" val="3144489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coefficients for B, C, D, and E drop out because these variables are absent and have value of 0 by our transformation of the data.  Any interaction with these variables drop out because multiplying any variable by 0 yields 0.  The estimate for the coefficient of A is the value of Y for the case where only A is present.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21</a:t>
            </a:fld>
            <a:endParaRPr lang="en-US"/>
          </a:p>
        </p:txBody>
      </p:sp>
    </p:spTree>
    <p:extLst>
      <p:ext uri="{BB962C8B-B14F-4D97-AF65-F5344CB8AC3E}">
        <p14:creationId xmlns:p14="http://schemas.microsoft.com/office/powerpoint/2010/main" val="1083958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There are of course more than one estimate for the coefficient of A.  Any pair of cases, which differ in only A, are an estimate for the coefficient of A.  The case AB and the case B differ in only A but share all other features.  Thus this is an estimate for the coefficient of A.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22</a:t>
            </a:fld>
            <a:endParaRPr lang="en-US"/>
          </a:p>
        </p:txBody>
      </p:sp>
    </p:spTree>
    <p:extLst>
      <p:ext uri="{BB962C8B-B14F-4D97-AF65-F5344CB8AC3E}">
        <p14:creationId xmlns:p14="http://schemas.microsoft.com/office/powerpoint/2010/main" val="3251733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If the database has all of the possible combinations, we will have 11 pairs of cases that differ in only A and share all other features.  These 11 differences are the estimate for the coefficient of A.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23</a:t>
            </a:fld>
            <a:endParaRPr lang="en-US"/>
          </a:p>
        </p:txBody>
      </p:sp>
    </p:spTree>
    <p:extLst>
      <p:ext uri="{BB962C8B-B14F-4D97-AF65-F5344CB8AC3E}">
        <p14:creationId xmlns:p14="http://schemas.microsoft.com/office/powerpoint/2010/main" val="3195625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median of these estimates can be used for the coefficient of A.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24</a:t>
            </a:fld>
            <a:endParaRPr lang="en-US"/>
          </a:p>
        </p:txBody>
      </p:sp>
    </p:spTree>
    <p:extLst>
      <p:ext uri="{BB962C8B-B14F-4D97-AF65-F5344CB8AC3E}">
        <p14:creationId xmlns:p14="http://schemas.microsoft.com/office/powerpoint/2010/main" val="881769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We have generated a simulated data with 5 variables. The values have been transformed so that the predicted values range between maximum of 1 and minimum of 0, as required by our search method. All 5 variables are monotonely and positively related to Y. There are 32 cases in total.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25</a:t>
            </a:fld>
            <a:endParaRPr lang="en-US"/>
          </a:p>
        </p:txBody>
      </p:sp>
    </p:spTree>
    <p:extLst>
      <p:ext uri="{BB962C8B-B14F-4D97-AF65-F5344CB8AC3E}">
        <p14:creationId xmlns:p14="http://schemas.microsoft.com/office/powerpoint/2010/main" val="62123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first row shows case A,B,C,D,E compared to B,C,D,E. Notice that the pair of cases differ in only A and are matched on all other features.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26</a:t>
            </a:fld>
            <a:endParaRPr lang="en-US"/>
          </a:p>
        </p:txBody>
      </p:sp>
    </p:spTree>
    <p:extLst>
      <p:ext uri="{BB962C8B-B14F-4D97-AF65-F5344CB8AC3E}">
        <p14:creationId xmlns:p14="http://schemas.microsoft.com/office/powerpoint/2010/main" val="3508190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second row shows case A,B,C,D compared to B,C,D. Notice that the pair of cases again differ in only A and are matched on all other features.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27</a:t>
            </a:fld>
            <a:endParaRPr lang="en-US"/>
          </a:p>
        </p:txBody>
      </p:sp>
    </p:spTree>
    <p:extLst>
      <p:ext uri="{BB962C8B-B14F-4D97-AF65-F5344CB8AC3E}">
        <p14:creationId xmlns:p14="http://schemas.microsoft.com/office/powerpoint/2010/main" val="1523971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third row shows case A,B,C,E compared to B,C,E. Again the pair differ in only A and are matched on all other features.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28</a:t>
            </a:fld>
            <a:endParaRPr lang="en-US"/>
          </a:p>
        </p:txBody>
      </p:sp>
    </p:spTree>
    <p:extLst>
      <p:ext uri="{BB962C8B-B14F-4D97-AF65-F5344CB8AC3E}">
        <p14:creationId xmlns:p14="http://schemas.microsoft.com/office/powerpoint/2010/main" val="3532561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fact, the data are arranged in such a manner that in every row the two cases differ in only A and nothing else</a:t>
            </a:r>
          </a:p>
        </p:txBody>
      </p:sp>
      <p:sp>
        <p:nvSpPr>
          <p:cNvPr id="4" name="Slide Number Placeholder 3"/>
          <p:cNvSpPr>
            <a:spLocks noGrp="1"/>
          </p:cNvSpPr>
          <p:nvPr>
            <p:ph type="sldNum" sz="quarter" idx="10"/>
          </p:nvPr>
        </p:nvSpPr>
        <p:spPr/>
        <p:txBody>
          <a:bodyPr/>
          <a:lstStyle/>
          <a:p>
            <a:fld id="{BC9CA3DE-F054-4279-AD1E-75CF0FCB9BEE}" type="slidenum">
              <a:rPr lang="en-US" smtClean="0"/>
              <a:pPr/>
              <a:t>29</a:t>
            </a:fld>
            <a:endParaRPr lang="en-US"/>
          </a:p>
        </p:txBody>
      </p:sp>
    </p:spTree>
    <p:extLst>
      <p:ext uri="{BB962C8B-B14F-4D97-AF65-F5344CB8AC3E}">
        <p14:creationId xmlns:p14="http://schemas.microsoft.com/office/powerpoint/2010/main" val="306816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a:solidFill>
                  <a:schemeClr val="tx1"/>
                </a:solidFill>
                <a:effectLst/>
                <a:latin typeface="+mn-lt"/>
                <a:ea typeface="+mn-ea"/>
                <a:cs typeface="+mn-cs"/>
              </a:rPr>
              <a:t>In this talk, we show how regression coefficients can be estimated from data searches.  </a:t>
            </a:r>
          </a:p>
        </p:txBody>
      </p:sp>
      <p:sp>
        <p:nvSpPr>
          <p:cNvPr id="4" name="Slide Number Placeholder 3"/>
          <p:cNvSpPr>
            <a:spLocks noGrp="1"/>
          </p:cNvSpPr>
          <p:nvPr>
            <p:ph type="sldNum" sz="quarter" idx="10"/>
          </p:nvPr>
        </p:nvSpPr>
        <p:spPr/>
        <p:txBody>
          <a:bodyPr/>
          <a:lstStyle/>
          <a:p>
            <a:fld id="{BC9CA3DE-F054-4279-AD1E-75CF0FCB9BEE}" type="slidenum">
              <a:rPr lang="en-US" smtClean="0"/>
              <a:pPr/>
              <a:t>3</a:t>
            </a:fld>
            <a:endParaRPr lang="en-US"/>
          </a:p>
        </p:txBody>
      </p:sp>
    </p:spTree>
    <p:extLst>
      <p:ext uri="{BB962C8B-B14F-4D97-AF65-F5344CB8AC3E}">
        <p14:creationId xmlns:p14="http://schemas.microsoft.com/office/powerpoint/2010/main" val="2611652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 The search through the data has identified pair of cases that differ in only A and share all other variables.  From these pair of cases we estimate that the coefficient of A in the regression equation should be zero point one. The same value we used to generate </a:t>
            </a:r>
            <a:r>
              <a:rPr lang="en-US" sz="1200" kern="1200">
                <a:solidFill>
                  <a:schemeClr val="tx1"/>
                </a:solidFill>
                <a:latin typeface="+mn-lt"/>
                <a:ea typeface="+mn-ea"/>
                <a:cs typeface="+mn-cs"/>
              </a:rPr>
              <a:t>the data.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9CA3DE-F054-4279-AD1E-75CF0FCB9BEE}" type="slidenum">
              <a:rPr lang="en-US" smtClean="0"/>
              <a:pPr/>
              <a:t>30</a:t>
            </a:fld>
            <a:endParaRPr lang="en-US"/>
          </a:p>
        </p:txBody>
      </p:sp>
    </p:spTree>
    <p:extLst>
      <p:ext uri="{BB962C8B-B14F-4D97-AF65-F5344CB8AC3E}">
        <p14:creationId xmlns:p14="http://schemas.microsoft.com/office/powerpoint/2010/main" val="3361552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rPr>
              <a:t>Search Can Replace minimizing Squared Sum of Residuals, specially in massive high dimensional data</a:t>
            </a:r>
            <a:endParaRPr lang="en-US" b="0" dirty="0"/>
          </a:p>
        </p:txBody>
      </p:sp>
      <p:sp>
        <p:nvSpPr>
          <p:cNvPr id="4" name="Slide Number Placeholder 3"/>
          <p:cNvSpPr>
            <a:spLocks noGrp="1"/>
          </p:cNvSpPr>
          <p:nvPr>
            <p:ph type="sldNum" sz="quarter" idx="10"/>
          </p:nvPr>
        </p:nvSpPr>
        <p:spPr/>
        <p:txBody>
          <a:bodyPr/>
          <a:lstStyle/>
          <a:p>
            <a:fld id="{BC9CA3DE-F054-4279-AD1E-75CF0FCB9BEE}" type="slidenum">
              <a:rPr lang="en-US" smtClean="0"/>
              <a:pPr/>
              <a:t>31</a:t>
            </a:fld>
            <a:endParaRPr lang="en-US"/>
          </a:p>
        </p:txBody>
      </p:sp>
    </p:spTree>
    <p:extLst>
      <p:ext uri="{BB962C8B-B14F-4D97-AF65-F5344CB8AC3E}">
        <p14:creationId xmlns:p14="http://schemas.microsoft.com/office/powerpoint/2010/main" val="294864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proceed, data must be transformed to meet certain conditions.</a:t>
            </a:r>
          </a:p>
        </p:txBody>
      </p:sp>
      <p:sp>
        <p:nvSpPr>
          <p:cNvPr id="4" name="Slide Number Placeholder 3"/>
          <p:cNvSpPr>
            <a:spLocks noGrp="1"/>
          </p:cNvSpPr>
          <p:nvPr>
            <p:ph type="sldNum" sz="quarter" idx="5"/>
          </p:nvPr>
        </p:nvSpPr>
        <p:spPr/>
        <p:txBody>
          <a:bodyPr/>
          <a:lstStyle/>
          <a:p>
            <a:fld id="{BC9CA3DE-F054-4279-AD1E-75CF0FCB9BEE}" type="slidenum">
              <a:rPr lang="en-US" smtClean="0"/>
              <a:pPr/>
              <a:t>4</a:t>
            </a:fld>
            <a:endParaRPr lang="en-US" dirty="0"/>
          </a:p>
        </p:txBody>
      </p:sp>
    </p:spTree>
    <p:extLst>
      <p:ext uri="{BB962C8B-B14F-4D97-AF65-F5344CB8AC3E}">
        <p14:creationId xmlns:p14="http://schemas.microsoft.com/office/powerpoint/2010/main" val="136531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variables must be transformed so that they range between 0 and one.    </a:t>
            </a:r>
          </a:p>
        </p:txBody>
      </p:sp>
      <p:sp>
        <p:nvSpPr>
          <p:cNvPr id="4" name="Slide Number Placeholder 3"/>
          <p:cNvSpPr>
            <a:spLocks noGrp="1"/>
          </p:cNvSpPr>
          <p:nvPr>
            <p:ph type="sldNum" sz="quarter" idx="5"/>
          </p:nvPr>
        </p:nvSpPr>
        <p:spPr/>
        <p:txBody>
          <a:bodyPr/>
          <a:lstStyle/>
          <a:p>
            <a:fld id="{BC9CA3DE-F054-4279-AD1E-75CF0FCB9BEE}" type="slidenum">
              <a:rPr lang="en-US" smtClean="0"/>
              <a:pPr/>
              <a:t>5</a:t>
            </a:fld>
            <a:endParaRPr lang="en-US" dirty="0"/>
          </a:p>
        </p:txBody>
      </p:sp>
    </p:spTree>
    <p:extLst>
      <p:ext uri="{BB962C8B-B14F-4D97-AF65-F5344CB8AC3E}">
        <p14:creationId xmlns:p14="http://schemas.microsoft.com/office/powerpoint/2010/main" val="4243805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done by dividing the difference of the variable and its minimum </a:t>
            </a:r>
          </a:p>
        </p:txBody>
      </p:sp>
      <p:sp>
        <p:nvSpPr>
          <p:cNvPr id="4" name="Slide Number Placeholder 3"/>
          <p:cNvSpPr>
            <a:spLocks noGrp="1"/>
          </p:cNvSpPr>
          <p:nvPr>
            <p:ph type="sldNum" sz="quarter" idx="5"/>
          </p:nvPr>
        </p:nvSpPr>
        <p:spPr/>
        <p:txBody>
          <a:bodyPr/>
          <a:lstStyle/>
          <a:p>
            <a:fld id="{BC9CA3DE-F054-4279-AD1E-75CF0FCB9BEE}" type="slidenum">
              <a:rPr lang="en-US" smtClean="0"/>
              <a:pPr/>
              <a:t>6</a:t>
            </a:fld>
            <a:endParaRPr lang="en-US" dirty="0"/>
          </a:p>
        </p:txBody>
      </p:sp>
    </p:spTree>
    <p:extLst>
      <p:ext uri="{BB962C8B-B14F-4D97-AF65-F5344CB8AC3E}">
        <p14:creationId xmlns:p14="http://schemas.microsoft.com/office/powerpoint/2010/main" val="217732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difference of its maximum and its minimum.</a:t>
            </a:r>
          </a:p>
        </p:txBody>
      </p:sp>
      <p:sp>
        <p:nvSpPr>
          <p:cNvPr id="4" name="Slide Number Placeholder 3"/>
          <p:cNvSpPr>
            <a:spLocks noGrp="1"/>
          </p:cNvSpPr>
          <p:nvPr>
            <p:ph type="sldNum" sz="quarter" idx="5"/>
          </p:nvPr>
        </p:nvSpPr>
        <p:spPr/>
        <p:txBody>
          <a:bodyPr/>
          <a:lstStyle/>
          <a:p>
            <a:fld id="{BC9CA3DE-F054-4279-AD1E-75CF0FCB9BEE}" type="slidenum">
              <a:rPr lang="en-US" smtClean="0"/>
              <a:pPr/>
              <a:t>7</a:t>
            </a:fld>
            <a:endParaRPr lang="en-US" dirty="0"/>
          </a:p>
        </p:txBody>
      </p:sp>
    </p:spTree>
    <p:extLst>
      <p:ext uri="{BB962C8B-B14F-4D97-AF65-F5344CB8AC3E}">
        <p14:creationId xmlns:p14="http://schemas.microsoft.com/office/powerpoint/2010/main" val="360303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Independent variables and the outcome variable must have a monotone and positive relationship.  When X increases, Y cannot decrease.  If this is not the case, redefine the independent variables so it is. </a:t>
            </a:r>
            <a:r>
              <a:rPr lang="en-US" sz="1200" dirty="0">
                <a:solidFill>
                  <a:schemeClr val="tx1"/>
                </a:solidFill>
              </a:rPr>
              <a:t>For example, if males are inversely related to the outcome, then redefine it as females, so that it is positively related to the outcome.</a:t>
            </a:r>
            <a:endParaRPr lang="en-US" dirty="0"/>
          </a:p>
        </p:txBody>
      </p:sp>
      <p:sp>
        <p:nvSpPr>
          <p:cNvPr id="4" name="Slide Number Placeholder 3"/>
          <p:cNvSpPr>
            <a:spLocks noGrp="1"/>
          </p:cNvSpPr>
          <p:nvPr>
            <p:ph type="sldNum" sz="quarter" idx="5"/>
          </p:nvPr>
        </p:nvSpPr>
        <p:spPr/>
        <p:txBody>
          <a:bodyPr/>
          <a:lstStyle/>
          <a:p>
            <a:fld id="{BC9CA3DE-F054-4279-AD1E-75CF0FCB9BEE}" type="slidenum">
              <a:rPr lang="en-US" smtClean="0"/>
              <a:pPr/>
              <a:t>8</a:t>
            </a:fld>
            <a:endParaRPr lang="en-US" dirty="0"/>
          </a:p>
        </p:txBody>
      </p:sp>
    </p:spTree>
    <p:extLst>
      <p:ext uri="{BB962C8B-B14F-4D97-AF65-F5344CB8AC3E}">
        <p14:creationId xmlns:p14="http://schemas.microsoft.com/office/powerpoint/2010/main" val="78514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shared feature between two cases should not change the order of the two cases.  </a:t>
            </a:r>
          </a:p>
        </p:txBody>
      </p:sp>
      <p:sp>
        <p:nvSpPr>
          <p:cNvPr id="4" name="Slide Number Placeholder 3"/>
          <p:cNvSpPr>
            <a:spLocks noGrp="1"/>
          </p:cNvSpPr>
          <p:nvPr>
            <p:ph type="sldNum" sz="quarter" idx="5"/>
          </p:nvPr>
        </p:nvSpPr>
        <p:spPr/>
        <p:txBody>
          <a:bodyPr/>
          <a:lstStyle/>
          <a:p>
            <a:fld id="{BC9CA3DE-F054-4279-AD1E-75CF0FCB9BEE}" type="slidenum">
              <a:rPr lang="en-US" smtClean="0"/>
              <a:pPr/>
              <a:t>9</a:t>
            </a:fld>
            <a:endParaRPr lang="en-US" dirty="0"/>
          </a:p>
        </p:txBody>
      </p:sp>
    </p:spTree>
    <p:extLst>
      <p:ext uri="{BB962C8B-B14F-4D97-AF65-F5344CB8AC3E}">
        <p14:creationId xmlns:p14="http://schemas.microsoft.com/office/powerpoint/2010/main" val="3804242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ree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008919-68F2-482F-A03E-DE1EFBAE2574}"/>
              </a:ext>
            </a:extLst>
          </p:cNvPr>
          <p:cNvSpPr/>
          <p:nvPr userDrawn="1"/>
        </p:nvSpPr>
        <p:spPr>
          <a:xfrm>
            <a:off x="8935656" y="5231757"/>
            <a:ext cx="3256344" cy="1626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GMUgreengold.eps">
            <a:extLst>
              <a:ext uri="{FF2B5EF4-FFF2-40B4-BE49-F238E27FC236}">
                <a16:creationId xmlns:a16="http://schemas.microsoft.com/office/drawing/2014/main" id="{CDBFBABF-9963-4FA6-9F42-C471F9F704B4}"/>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71077" y="5334000"/>
            <a:ext cx="2075688"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4">
            <a:extLst>
              <a:ext uri="{FF2B5EF4-FFF2-40B4-BE49-F238E27FC236}">
                <a16:creationId xmlns:a16="http://schemas.microsoft.com/office/drawing/2014/main" id="{81D61894-07CA-4A1C-82D6-ED7F312F69BF}"/>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
        <p:nvSpPr>
          <p:cNvPr id="12" name="Text Placeholder 11"/>
          <p:cNvSpPr>
            <a:spLocks noGrp="1"/>
          </p:cNvSpPr>
          <p:nvPr>
            <p:ph type="body" sz="quarter" idx="10" hasCustomPrompt="1"/>
          </p:nvPr>
        </p:nvSpPr>
        <p:spPr>
          <a:xfrm>
            <a:off x="823331" y="536575"/>
            <a:ext cx="4648200" cy="2409825"/>
          </a:xfrm>
        </p:spPr>
        <p:txBody>
          <a:bodyPr/>
          <a:lstStyle>
            <a:lvl1pPr>
              <a:defRPr sz="4000" baseline="0">
                <a:ln>
                  <a:noFill/>
                </a:ln>
                <a:solidFill>
                  <a:schemeClr val="bg1"/>
                </a:solidFill>
              </a:defRPr>
            </a:lvl1pPr>
            <a:lvl2pPr>
              <a:defRPr sz="3200">
                <a:ln>
                  <a:noFill/>
                </a:ln>
                <a:solidFill>
                  <a:schemeClr val="bg1"/>
                </a:solidFill>
              </a:defRPr>
            </a:lvl2pPr>
            <a:lvl3pPr>
              <a:defRPr sz="3200">
                <a:ln>
                  <a:noFill/>
                </a:ln>
                <a:solidFill>
                  <a:schemeClr val="bg1"/>
                </a:solidFill>
              </a:defRPr>
            </a:lvl3pPr>
            <a:lvl4pPr>
              <a:defRPr sz="3200">
                <a:ln>
                  <a:noFill/>
                </a:ln>
                <a:solidFill>
                  <a:schemeClr val="bg1"/>
                </a:solidFill>
              </a:defRPr>
            </a:lvl4pPr>
            <a:lvl5pPr>
              <a:defRPr sz="3200">
                <a:ln>
                  <a:noFill/>
                </a:ln>
                <a:solidFill>
                  <a:schemeClr val="bg1"/>
                </a:solidFill>
              </a:defRPr>
            </a:lvl5pPr>
          </a:lstStyle>
          <a:p>
            <a:pPr lvl="0"/>
            <a:r>
              <a:rPr lang="en-US" dirty="0"/>
              <a:t>Click to edit title text</a:t>
            </a:r>
          </a:p>
        </p:txBody>
      </p:sp>
      <p:sp>
        <p:nvSpPr>
          <p:cNvPr id="15" name="Text Placeholder 14"/>
          <p:cNvSpPr>
            <a:spLocks noGrp="1"/>
          </p:cNvSpPr>
          <p:nvPr>
            <p:ph type="body" sz="quarter" idx="11" hasCustomPrompt="1"/>
          </p:nvPr>
        </p:nvSpPr>
        <p:spPr>
          <a:xfrm>
            <a:off x="823913" y="3287713"/>
            <a:ext cx="4648200" cy="1362075"/>
          </a:xfrm>
        </p:spPr>
        <p:txBody>
          <a:bodyPr/>
          <a:lstStyle>
            <a:lvl1pPr>
              <a:defRPr sz="2400">
                <a:solidFill>
                  <a:srgbClr val="FFCC33"/>
                </a:solidFill>
              </a:defRPr>
            </a:lvl1pPr>
          </a:lstStyle>
          <a:p>
            <a:pPr lvl="0"/>
            <a:r>
              <a:rPr lang="en-US" dirty="0"/>
              <a:t>Click to edit </a:t>
            </a:r>
            <a:r>
              <a:rPr lang="en-US" dirty="0" err="1"/>
              <a:t>subheader</a:t>
            </a:r>
            <a:r>
              <a:rPr lang="en-US" dirty="0"/>
              <a:t> text</a:t>
            </a:r>
          </a:p>
        </p:txBody>
      </p:sp>
    </p:spTree>
    <p:extLst>
      <p:ext uri="{BB962C8B-B14F-4D97-AF65-F5344CB8AC3E}">
        <p14:creationId xmlns:p14="http://schemas.microsoft.com/office/powerpoint/2010/main" val="14939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amp;W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dirty="0"/>
              <a:t>Click to edit Master title style</a:t>
            </a:r>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a:t>Click to edit Master subtitle style</a:t>
            </a:r>
          </a:p>
        </p:txBody>
      </p:sp>
      <p:sp>
        <p:nvSpPr>
          <p:cNvPr id="8" name="Rectangle 34">
            <a:extLst>
              <a:ext uri="{FF2B5EF4-FFF2-40B4-BE49-F238E27FC236}">
                <a16:creationId xmlns:a16="http://schemas.microsoft.com/office/drawing/2014/main" id="{20FB55CB-28CF-4BA5-A14C-68AAF2C69257}"/>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tudents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304800" y="41148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
        <p:nvSpPr>
          <p:cNvPr id="3" name="Rectangle 3"/>
          <p:cNvSpPr>
            <a:spLocks noGrp="1"/>
          </p:cNvSpPr>
          <p:nvPr>
            <p:ph type="subTitle" idx="1"/>
          </p:nvPr>
        </p:nvSpPr>
        <p:spPr>
          <a:xfrm>
            <a:off x="304800" y="4706112"/>
            <a:ext cx="9245600" cy="228600"/>
          </a:xfrm>
          <a:solidFill>
            <a:schemeClr val="bg1"/>
          </a:solidFill>
        </p:spPr>
        <p:txBody>
          <a:bodyPr/>
          <a:lstStyle>
            <a:lvl1pPr marL="0" indent="0" algn="l">
              <a:buNone/>
              <a:defRPr sz="1300" b="1">
                <a:solidFill>
                  <a:schemeClr val="accent4">
                    <a:shade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8" name="Rectangle 34">
            <a:extLst>
              <a:ext uri="{FF2B5EF4-FFF2-40B4-BE49-F238E27FC236}">
                <a16:creationId xmlns:a16="http://schemas.microsoft.com/office/drawing/2014/main" id="{E5CF39DD-EB27-458E-B080-C2C095C05281}"/>
              </a:ext>
            </a:extLst>
          </p:cNvPr>
          <p:cNvSpPr txBox="1">
            <a:spLocks/>
          </p:cNvSpPr>
          <p:nvPr userDrawn="1"/>
        </p:nvSpPr>
        <p:spPr>
          <a:xfrm>
            <a:off x="279721" y="5435280"/>
            <a:ext cx="4350152" cy="142272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2000" b="1" kern="0" spc="150" dirty="0">
                <a:solidFill>
                  <a:srgbClr val="00673B"/>
                </a:solidFill>
              </a:rPr>
              <a:t>Health Informatics Program</a:t>
            </a:r>
          </a:p>
          <a:p>
            <a:pPr algn="l" fontAlgn="auto">
              <a:spcBef>
                <a:spcPts val="0"/>
              </a:spcBef>
              <a:spcAft>
                <a:spcPts val="0"/>
              </a:spcAft>
              <a:defRPr/>
            </a:pPr>
            <a:endParaRPr lang="en-US" sz="20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endParaRPr lang="en-US" sz="1400" kern="0" spc="150" dirty="0">
              <a:solidFill>
                <a:srgbClr val="00673B"/>
              </a:solidFill>
            </a:endParaRPr>
          </a:p>
          <a:p>
            <a:pPr algn="l" fontAlgn="auto">
              <a:spcBef>
                <a:spcPts val="0"/>
              </a:spcBef>
              <a:spcAft>
                <a:spcPts val="0"/>
              </a:spcAft>
              <a:defRPr/>
            </a:pPr>
            <a:r>
              <a:rPr lang="en-US" sz="1400" kern="0" spc="150" dirty="0">
                <a:solidFill>
                  <a:srgbClr val="00673B"/>
                </a:solidFill>
              </a:rPr>
              <a:t>HI.GMU.EDU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838200"/>
            <a:ext cx="4876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838200"/>
            <a:ext cx="5003800" cy="5181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dirty="0" smtClean="0">
                <a:solidFill>
                  <a:schemeClr val="tx2"/>
                </a:solidFill>
              </a:defRPr>
            </a:lvl1pPr>
          </a:lstStyle>
          <a:p>
            <a:pPr marL="0" lvl="0" indent="0">
              <a:spcBef>
                <a:spcPts val="0"/>
              </a:spcBef>
            </a:pPr>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aphic, Caption">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12800" y="4343400"/>
            <a:ext cx="10363200" cy="1981200"/>
          </a:xfrm>
        </p:spPr>
        <p:txBody>
          <a:bodyPr numCol="3"/>
          <a:lstStyle>
            <a:lvl1pPr>
              <a:defRPr baseline="0">
                <a:solidFill>
                  <a:schemeClr val="tx2"/>
                </a:solidFill>
              </a:defRPr>
            </a:lvl1pPr>
            <a:lvl2pPr marL="0" indent="0">
              <a:defRPr>
                <a:solidFill>
                  <a:schemeClr val="tx2"/>
                </a:solidFill>
              </a:defRPr>
            </a:lvl2pPr>
          </a:lstStyle>
          <a:p>
            <a:pPr lvl="0"/>
            <a:r>
              <a:rPr lang="en-US" dirty="0"/>
              <a:t>Click to edit Master text styles</a:t>
            </a:r>
          </a:p>
          <a:p>
            <a:pPr lvl="1"/>
            <a:r>
              <a:rPr lang="en-US" dirty="0"/>
              <a:t>Second level</a:t>
            </a:r>
          </a:p>
        </p:txBody>
      </p:sp>
      <p:sp>
        <p:nvSpPr>
          <p:cNvPr id="12" name="Picture Placeholder 11"/>
          <p:cNvSpPr>
            <a:spLocks noGrp="1"/>
          </p:cNvSpPr>
          <p:nvPr>
            <p:ph type="pic" sz="quarter" idx="14"/>
          </p:nvPr>
        </p:nvSpPr>
        <p:spPr>
          <a:xfrm>
            <a:off x="812800" y="838200"/>
            <a:ext cx="10363200" cy="3200400"/>
          </a:xfrm>
        </p:spPr>
        <p:txBody>
          <a:bodyPr/>
          <a:lstStyle>
            <a:lvl1pPr>
              <a:defRPr>
                <a:solidFill>
                  <a:schemeClr val="tx2"/>
                </a:solidFill>
              </a:defRPr>
            </a:lvl1pPr>
          </a:lstStyle>
          <a:p>
            <a:r>
              <a:rPr lang="en-US"/>
              <a:t>Drag picture to placeholder or click icon to add</a:t>
            </a:r>
            <a:endParaRPr lang="en-US" dirty="0"/>
          </a:p>
        </p:txBody>
      </p:sp>
      <p:sp>
        <p:nvSpPr>
          <p:cNvPr id="5" name="Rectangle 8"/>
          <p:cNvSpPr>
            <a:spLocks noGrp="1"/>
          </p:cNvSpPr>
          <p:nvPr>
            <p:ph type="body" sz="quarter" idx="15"/>
          </p:nvPr>
        </p:nvSpPr>
        <p:spPr>
          <a:xfrm>
            <a:off x="812800" y="381000"/>
            <a:ext cx="10363200" cy="228600"/>
          </a:xfrm>
          <a:solidFill>
            <a:schemeClr val="bg1">
              <a:lumMod val="85000"/>
            </a:schemeClr>
          </a:solidFill>
        </p:spPr>
        <p:txBody>
          <a:bodyPr tIns="0" bIns="0" anchor="t" anchorCtr="0"/>
          <a:lstStyle>
            <a:lvl1pPr marL="0" indent="0">
              <a:spcBef>
                <a:spcPts val="0"/>
              </a:spcBef>
              <a:defRPr sz="1400" b="1" i="0" cap="all" spc="120">
                <a:solidFill>
                  <a:schemeClr val="tx2"/>
                </a:solidFill>
              </a:defRPr>
            </a:lvl1pPr>
            <a:extLst/>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w/single col text">
    <p:spTree>
      <p:nvGrpSpPr>
        <p:cNvPr id="1" name=""/>
        <p:cNvGrpSpPr/>
        <p:nvPr/>
      </p:nvGrpSpPr>
      <p:grpSpPr>
        <a:xfrm>
          <a:off x="0" y="0"/>
          <a:ext cx="0" cy="0"/>
          <a:chOff x="0" y="0"/>
          <a:chExt cx="0" cy="0"/>
        </a:xfrm>
      </p:grpSpPr>
      <p:sp>
        <p:nvSpPr>
          <p:cNvPr id="19" name="Rectangle 8"/>
          <p:cNvSpPr>
            <a:spLocks noGrp="1"/>
          </p:cNvSpPr>
          <p:nvPr>
            <p:ph type="body" sz="quarter" idx="13"/>
          </p:nvPr>
        </p:nvSpPr>
        <p:spPr>
          <a:xfrm>
            <a:off x="812800" y="381000"/>
            <a:ext cx="10363200" cy="228600"/>
          </a:xfrm>
          <a:solidFill>
            <a:schemeClr val="bg1">
              <a:lumMod val="85000"/>
            </a:schemeClr>
          </a:solidFill>
          <a:ln>
            <a:noFill/>
          </a:ln>
        </p:spPr>
        <p:txBody>
          <a:bodyPr vert="horz" wrap="square" lIns="91440" tIns="0" rIns="91440" bIns="0" numCol="1" anchor="t" anchorCtr="0" compatLnSpc="1">
            <a:prstTxWarp prst="textNoShape">
              <a:avLst/>
            </a:prstTxWarp>
          </a:bodyPr>
          <a:lstStyle>
            <a:lvl1pPr>
              <a:defRPr lang="en-US" sz="1400" b="1" i="0" cap="all" spc="120" smtClean="0">
                <a:solidFill>
                  <a:schemeClr val="tx2"/>
                </a:solidFill>
              </a:defRPr>
            </a:lvl1pPr>
          </a:lstStyle>
          <a:p>
            <a:pPr marL="0" lvl="0" indent="0">
              <a:spcBef>
                <a:spcPts val="0"/>
              </a:spcBef>
            </a:pPr>
            <a:r>
              <a:rPr lang="en-US" dirty="0"/>
              <a:t>Click to edit Master text styles</a:t>
            </a:r>
          </a:p>
        </p:txBody>
      </p:sp>
      <p:sp>
        <p:nvSpPr>
          <p:cNvPr id="3" name="Text Placeholder 2"/>
          <p:cNvSpPr>
            <a:spLocks noGrp="1"/>
          </p:cNvSpPr>
          <p:nvPr>
            <p:ph type="body" sz="quarter" idx="14"/>
          </p:nvPr>
        </p:nvSpPr>
        <p:spPr>
          <a:xfrm>
            <a:off x="812800" y="838200"/>
            <a:ext cx="10363200" cy="5181600"/>
          </a:xfrm>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One Element (text, graphic, video)">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381000"/>
            <a:ext cx="103632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812800" y="533400"/>
            <a:ext cx="10363200" cy="5715000"/>
          </a:xfrm>
        </p:spPr>
        <p:txBody>
          <a:bodyPr/>
          <a:lstStyle>
            <a:lvl1pPr>
              <a:defRPr>
                <a:solidFill>
                  <a:schemeClr val="tx2"/>
                </a:solidFill>
              </a:defRPr>
            </a:lvl1pPr>
          </a:lstStyle>
          <a:p>
            <a:r>
              <a:rPr lang="en-US" dirty="0"/>
              <a:t>Click icon to </a:t>
            </a:r>
            <a:r>
              <a:rPr lang="en-US"/>
              <a:t>add chart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3"/>
          <p:cNvSpPr>
            <a:spLocks noGrp="1"/>
          </p:cNvSpPr>
          <p:nvPr>
            <p:ph type="ctrTitle"/>
          </p:nvPr>
        </p:nvSpPr>
        <p:spPr>
          <a:xfrm>
            <a:off x="304800" y="533400"/>
            <a:ext cx="9652000" cy="533400"/>
          </a:xfrm>
          <a:prstGeom prst="rect">
            <a:avLst/>
          </a:prstGeom>
          <a:noFill/>
        </p:spPr>
        <p:txBody>
          <a:bodyPr vert="horz"/>
          <a:lstStyle>
            <a:lvl1pPr algn="l">
              <a:defRPr sz="2000" b="0" cap="all" spc="150" baseline="0">
                <a:solidFill>
                  <a:schemeClr val="bg1"/>
                </a:solidFill>
              </a:defRPr>
            </a:lvl1pPr>
            <a:extLst/>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11785600" y="0"/>
            <a:ext cx="406400" cy="6858000"/>
          </a:xfrm>
          <a:prstGeom prst="rect">
            <a:avLst/>
          </a:prstGeom>
          <a:solidFill>
            <a:schemeClr val="bg1">
              <a:lumMod val="8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027" name="Rectangle 3"/>
          <p:cNvSpPr>
            <a:spLocks noGrp="1"/>
          </p:cNvSpPr>
          <p:nvPr>
            <p:ph type="body" idx="1"/>
          </p:nvPr>
        </p:nvSpPr>
        <p:spPr bwMode="auto">
          <a:xfrm>
            <a:off x="508000" y="381000"/>
            <a:ext cx="10668000" cy="5867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p:nvSpPr>
        <p:spPr>
          <a:xfrm>
            <a:off x="0" y="0"/>
            <a:ext cx="101600" cy="6858000"/>
          </a:xfrm>
          <a:prstGeom prst="rect">
            <a:avLst/>
          </a:prstGeom>
          <a:solidFill>
            <a:schemeClr val="tx2"/>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13" name="Rectangle 34"/>
          <p:cNvSpPr txBox="1">
            <a:spLocks/>
          </p:cNvSpPr>
          <p:nvPr/>
        </p:nvSpPr>
        <p:spPr>
          <a:xfrm>
            <a:off x="9028252" y="6477000"/>
            <a:ext cx="2147747"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r" fontAlgn="auto">
              <a:spcBef>
                <a:spcPts val="0"/>
              </a:spcBef>
              <a:spcAft>
                <a:spcPts val="0"/>
              </a:spcAft>
              <a:defRPr/>
            </a:pPr>
            <a:r>
              <a:rPr lang="en-US" sz="900" kern="0" spc="150" dirty="0">
                <a:solidFill>
                  <a:srgbClr val="000000"/>
                </a:solidFill>
              </a:rPr>
              <a:t>GEORGE MASON UNIVERSITY</a:t>
            </a:r>
          </a:p>
        </p:txBody>
      </p:sp>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7" name="Rectangle 34">
            <a:extLst>
              <a:ext uri="{FF2B5EF4-FFF2-40B4-BE49-F238E27FC236}">
                <a16:creationId xmlns:a16="http://schemas.microsoft.com/office/drawing/2014/main" id="{894A7767-E094-483E-9582-5A512B559400}"/>
              </a:ext>
            </a:extLst>
          </p:cNvPr>
          <p:cNvSpPr txBox="1">
            <a:spLocks/>
          </p:cNvSpPr>
          <p:nvPr/>
        </p:nvSpPr>
        <p:spPr>
          <a:xfrm>
            <a:off x="754292" y="6477000"/>
            <a:ext cx="2324583" cy="304800"/>
          </a:xfrm>
          <a:prstGeom prst="rect">
            <a:avLst/>
          </a:prstGeom>
        </p:spPr>
        <p:txBody>
          <a:bodyPr rIns="0"/>
          <a:lstStyle>
            <a:lvl1pPr marL="0" algn="l" rtl="0" latinLnBrk="0">
              <a:defRPr sz="900" kern="1200" cap="all" spc="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algn="l" fontAlgn="auto">
              <a:spcBef>
                <a:spcPts val="0"/>
              </a:spcBef>
              <a:spcAft>
                <a:spcPts val="0"/>
              </a:spcAft>
              <a:defRPr/>
            </a:pPr>
            <a:r>
              <a:rPr lang="en-US" sz="900" kern="0" spc="150" dirty="0">
                <a:solidFill>
                  <a:srgbClr val="000000"/>
                </a:solidFill>
              </a:rPr>
              <a:t>Health Informatics Program</a:t>
            </a:r>
          </a:p>
        </p:txBody>
      </p:sp>
    </p:spTree>
    <p:extLst>
      <p:ext uri="{BB962C8B-B14F-4D97-AF65-F5344CB8AC3E}">
        <p14:creationId xmlns:p14="http://schemas.microsoft.com/office/powerpoint/2010/main" val="1472503480"/>
      </p:ext>
    </p:extLst>
  </p:cSld>
  <p:clrMap bg1="lt1" tx1="dk1" bg2="lt2" tx2="dk2" accent1="accent1" accent2="accent2" accent3="accent3" accent4="accent4" accent5="accent5" accent6="accent6" hlink="hlink" folHlink="folHlink"/>
  <p:sldLayoutIdLst>
    <p:sldLayoutId id="2147483685" r:id="rId1"/>
    <p:sldLayoutId id="2147483673" r:id="rId2"/>
    <p:sldLayoutId id="2147483674" r:id="rId3"/>
    <p:sldLayoutId id="2147483676" r:id="rId4"/>
    <p:sldLayoutId id="2147483677" r:id="rId5"/>
    <p:sldLayoutId id="2147483678" r:id="rId6"/>
    <p:sldLayoutId id="2147483679" r:id="rId7"/>
    <p:sldLayoutId id="2147483680" r:id="rId8"/>
    <p:sldLayoutId id="2147483681" r:id="rId9"/>
  </p:sldLayoutIdLst>
  <p:txStyles>
    <p:titleStyle>
      <a:lvl1pPr algn="l" rtl="0" eaLnBrk="1" fontAlgn="base" hangingPunct="1">
        <a:spcBef>
          <a:spcPct val="0"/>
        </a:spcBef>
        <a:spcAft>
          <a:spcPct val="0"/>
        </a:spcAft>
        <a:defRPr sz="2400" cap="small">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2pPr>
      <a:lvl3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3pPr>
      <a:lvl4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4pPr>
      <a:lvl5pPr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2400">
          <a:solidFill>
            <a:schemeClr val="bg1"/>
          </a:solidFill>
          <a:latin typeface="Calibri" charset="0"/>
          <a:ea typeface="ＭＳ Ｐゴシック" charset="0"/>
          <a:cs typeface="ＭＳ Ｐゴシック" charset="0"/>
        </a:defRPr>
      </a:lvl9pPr>
      <a:extLst/>
    </p:titleStyle>
    <p:bodyStyle>
      <a:lvl1pPr marL="342900" indent="-342900" algn="l" rtl="0" eaLnBrk="1" fontAlgn="base" hangingPunct="1">
        <a:spcBef>
          <a:spcPct val="20000"/>
        </a:spcBef>
        <a:spcAft>
          <a:spcPct val="0"/>
        </a:spcAft>
        <a:defRPr sz="1800">
          <a:solidFill>
            <a:schemeClr val="tx2"/>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chemeClr val="tx2"/>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chemeClr val="tx2"/>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0" y="536575"/>
            <a:ext cx="10586197" cy="2409825"/>
          </a:xfrm>
        </p:spPr>
        <p:txBody>
          <a:bodyPr/>
          <a:lstStyle/>
          <a:p>
            <a:pPr marL="0" indent="0"/>
            <a:r>
              <a:rPr lang="en-US" sz="7200" dirty="0"/>
              <a:t>Regression Coefficients through Data Search</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a:p>
            <a:r>
              <a:rPr lang="en-US" sz="2800" dirty="0"/>
              <a:t>9/8/2024</a:t>
            </a:r>
          </a:p>
        </p:txBody>
      </p:sp>
    </p:spTree>
    <p:extLst>
      <p:ext uri="{BB962C8B-B14F-4D97-AF65-F5344CB8AC3E}">
        <p14:creationId xmlns:p14="http://schemas.microsoft.com/office/powerpoint/2010/main" val="118482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56429" y="228600"/>
            <a:ext cx="9617954" cy="1200329"/>
          </a:xfrm>
          <a:prstGeom prst="rect">
            <a:avLst/>
          </a:prstGeom>
        </p:spPr>
        <p:txBody>
          <a:bodyPr wrap="none">
            <a:spAutoFit/>
          </a:bodyPr>
          <a:lstStyle/>
          <a:p>
            <a:r>
              <a:rPr lang="en-US" sz="7200" b="1" dirty="0"/>
              <a:t>Approach to Coefficients</a:t>
            </a:r>
            <a:endParaRPr lang="en-US" sz="7200" b="1" dirty="0">
              <a:solidFill>
                <a:schemeClr val="tx2"/>
              </a:solidFill>
            </a:endParaRPr>
          </a:p>
        </p:txBody>
      </p:sp>
      <p:sp>
        <p:nvSpPr>
          <p:cNvPr id="2" name="Rectangle 1">
            <a:extLst>
              <a:ext uri="{FF2B5EF4-FFF2-40B4-BE49-F238E27FC236}">
                <a16:creationId xmlns:a16="http://schemas.microsoft.com/office/drawing/2014/main" id="{D78984CA-3480-43E7-8582-BE42B46B09E6}"/>
              </a:ext>
            </a:extLst>
          </p:cNvPr>
          <p:cNvSpPr/>
          <p:nvPr/>
        </p:nvSpPr>
        <p:spPr>
          <a:xfrm>
            <a:off x="592907" y="1671176"/>
            <a:ext cx="10434484" cy="3215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r>
              <a:rPr lang="en-US" sz="3600" dirty="0">
                <a:solidFill>
                  <a:schemeClr val="tx1"/>
                </a:solidFill>
              </a:rPr>
              <a:t>Transform the independent variables</a:t>
            </a:r>
          </a:p>
          <a:p>
            <a:pPr marL="742950" indent="-742950">
              <a:buFont typeface="+mj-lt"/>
              <a:buAutoNum type="arabicPeriod"/>
            </a:pPr>
            <a:r>
              <a:rPr lang="en-US" sz="3600" dirty="0">
                <a:solidFill>
                  <a:schemeClr val="accent5"/>
                </a:solidFill>
              </a:rPr>
              <a:t>Search for pairs of cases that differ in one variable</a:t>
            </a:r>
          </a:p>
          <a:p>
            <a:pPr marL="742950" indent="-742950">
              <a:buFont typeface="+mj-lt"/>
              <a:buAutoNum type="arabicPeriod"/>
            </a:pPr>
            <a:r>
              <a:rPr lang="en-US" sz="3600" dirty="0">
                <a:solidFill>
                  <a:schemeClr val="tx1"/>
                </a:solidFill>
              </a:rPr>
              <a:t>Remove order variations for shared features</a:t>
            </a:r>
          </a:p>
          <a:p>
            <a:pPr marL="742950" indent="-742950">
              <a:buFont typeface="+mj-lt"/>
              <a:buAutoNum type="arabicPeriod"/>
            </a:pPr>
            <a:r>
              <a:rPr lang="en-US" sz="3600" dirty="0">
                <a:solidFill>
                  <a:schemeClr val="tx1"/>
                </a:solidFill>
              </a:rPr>
              <a:t>Calculate coefficient as median of differences of pairs of cases</a:t>
            </a:r>
          </a:p>
        </p:txBody>
      </p:sp>
      <p:sp>
        <p:nvSpPr>
          <p:cNvPr id="3" name="Rectangle 2">
            <a:extLst>
              <a:ext uri="{FF2B5EF4-FFF2-40B4-BE49-F238E27FC236}">
                <a16:creationId xmlns:a16="http://schemas.microsoft.com/office/drawing/2014/main" id="{2B0360D6-CF04-4F02-A51B-1B52F138CFEE}"/>
              </a:ext>
            </a:extLst>
          </p:cNvPr>
          <p:cNvSpPr/>
          <p:nvPr/>
        </p:nvSpPr>
        <p:spPr>
          <a:xfrm>
            <a:off x="592907" y="1801504"/>
            <a:ext cx="10639200" cy="3215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46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56429" y="228600"/>
            <a:ext cx="9617954" cy="1200329"/>
          </a:xfrm>
          <a:prstGeom prst="rect">
            <a:avLst/>
          </a:prstGeom>
        </p:spPr>
        <p:txBody>
          <a:bodyPr wrap="none">
            <a:spAutoFit/>
          </a:bodyPr>
          <a:lstStyle/>
          <a:p>
            <a:r>
              <a:rPr lang="en-US" sz="7200" b="1" dirty="0"/>
              <a:t>Approach to Coefficients</a:t>
            </a:r>
            <a:endParaRPr lang="en-US" sz="7200" b="1" dirty="0">
              <a:solidFill>
                <a:schemeClr val="tx2"/>
              </a:solidFill>
            </a:endParaRPr>
          </a:p>
        </p:txBody>
      </p:sp>
      <p:sp>
        <p:nvSpPr>
          <p:cNvPr id="2" name="Rectangle 1">
            <a:extLst>
              <a:ext uri="{FF2B5EF4-FFF2-40B4-BE49-F238E27FC236}">
                <a16:creationId xmlns:a16="http://schemas.microsoft.com/office/drawing/2014/main" id="{D78984CA-3480-43E7-8582-BE42B46B09E6}"/>
              </a:ext>
            </a:extLst>
          </p:cNvPr>
          <p:cNvSpPr/>
          <p:nvPr/>
        </p:nvSpPr>
        <p:spPr>
          <a:xfrm>
            <a:off x="592907" y="1671176"/>
            <a:ext cx="10434484" cy="3215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r>
              <a:rPr lang="en-US" sz="3600" dirty="0">
                <a:solidFill>
                  <a:schemeClr val="tx1"/>
                </a:solidFill>
              </a:rPr>
              <a:t>Transform the independent variables</a:t>
            </a:r>
          </a:p>
          <a:p>
            <a:pPr marL="742950" indent="-742950">
              <a:buFont typeface="+mj-lt"/>
              <a:buAutoNum type="arabicPeriod"/>
            </a:pPr>
            <a:r>
              <a:rPr lang="en-US" sz="3600" dirty="0">
                <a:solidFill>
                  <a:schemeClr val="accent5"/>
                </a:solidFill>
              </a:rPr>
              <a:t>Search for pairs of cases that differ in one variable</a:t>
            </a:r>
          </a:p>
          <a:p>
            <a:pPr marL="742950" indent="-742950">
              <a:buFont typeface="+mj-lt"/>
              <a:buAutoNum type="arabicPeriod"/>
            </a:pPr>
            <a:r>
              <a:rPr lang="en-US" sz="3600" dirty="0">
                <a:solidFill>
                  <a:schemeClr val="tx1"/>
                </a:solidFill>
              </a:rPr>
              <a:t>Remove order variations for shared features</a:t>
            </a:r>
          </a:p>
          <a:p>
            <a:pPr marL="742950" indent="-742950">
              <a:buFont typeface="+mj-lt"/>
              <a:buAutoNum type="arabicPeriod"/>
            </a:pPr>
            <a:r>
              <a:rPr lang="en-US" sz="3600" dirty="0">
                <a:solidFill>
                  <a:schemeClr val="tx1"/>
                </a:solidFill>
              </a:rPr>
              <a:t>Calculate coefficient as median of differences of pairs of cases</a:t>
            </a:r>
          </a:p>
        </p:txBody>
      </p:sp>
      <p:sp>
        <p:nvSpPr>
          <p:cNvPr id="3" name="Rectangle 2">
            <a:extLst>
              <a:ext uri="{FF2B5EF4-FFF2-40B4-BE49-F238E27FC236}">
                <a16:creationId xmlns:a16="http://schemas.microsoft.com/office/drawing/2014/main" id="{2B0360D6-CF04-4F02-A51B-1B52F138CFEE}"/>
              </a:ext>
            </a:extLst>
          </p:cNvPr>
          <p:cNvSpPr/>
          <p:nvPr/>
        </p:nvSpPr>
        <p:spPr>
          <a:xfrm>
            <a:off x="592907" y="2565783"/>
            <a:ext cx="10639200" cy="2451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64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56429" y="228600"/>
            <a:ext cx="9617954" cy="1200329"/>
          </a:xfrm>
          <a:prstGeom prst="rect">
            <a:avLst/>
          </a:prstGeom>
        </p:spPr>
        <p:txBody>
          <a:bodyPr wrap="none">
            <a:spAutoFit/>
          </a:bodyPr>
          <a:lstStyle/>
          <a:p>
            <a:r>
              <a:rPr lang="en-US" sz="7200" b="1" dirty="0"/>
              <a:t>Approach to Coefficients</a:t>
            </a:r>
            <a:endParaRPr lang="en-US" sz="7200" b="1" dirty="0">
              <a:solidFill>
                <a:schemeClr val="tx2"/>
              </a:solidFill>
            </a:endParaRPr>
          </a:p>
        </p:txBody>
      </p:sp>
      <p:sp>
        <p:nvSpPr>
          <p:cNvPr id="2" name="Rectangle 1">
            <a:extLst>
              <a:ext uri="{FF2B5EF4-FFF2-40B4-BE49-F238E27FC236}">
                <a16:creationId xmlns:a16="http://schemas.microsoft.com/office/drawing/2014/main" id="{D78984CA-3480-43E7-8582-BE42B46B09E6}"/>
              </a:ext>
            </a:extLst>
          </p:cNvPr>
          <p:cNvSpPr/>
          <p:nvPr/>
        </p:nvSpPr>
        <p:spPr>
          <a:xfrm>
            <a:off x="592907" y="1671176"/>
            <a:ext cx="10434484" cy="3215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r>
              <a:rPr lang="en-US" sz="3600" dirty="0">
                <a:solidFill>
                  <a:schemeClr val="tx1"/>
                </a:solidFill>
              </a:rPr>
              <a:t>Transform the independent variables</a:t>
            </a:r>
          </a:p>
          <a:p>
            <a:pPr marL="742950" indent="-742950">
              <a:buFont typeface="+mj-lt"/>
              <a:buAutoNum type="arabicPeriod"/>
            </a:pPr>
            <a:r>
              <a:rPr lang="en-US" sz="3600" dirty="0">
                <a:solidFill>
                  <a:schemeClr val="accent5"/>
                </a:solidFill>
              </a:rPr>
              <a:t>Search for pairs of cases that differ in one variable</a:t>
            </a:r>
          </a:p>
          <a:p>
            <a:pPr marL="742950" indent="-742950">
              <a:buFont typeface="+mj-lt"/>
              <a:buAutoNum type="arabicPeriod"/>
            </a:pPr>
            <a:r>
              <a:rPr lang="en-US" sz="3600" dirty="0">
                <a:solidFill>
                  <a:schemeClr val="tx1"/>
                </a:solidFill>
              </a:rPr>
              <a:t>Remove order variations for shared features</a:t>
            </a:r>
          </a:p>
          <a:p>
            <a:pPr marL="742950" indent="-742950">
              <a:buFont typeface="+mj-lt"/>
              <a:buAutoNum type="arabicPeriod"/>
            </a:pPr>
            <a:r>
              <a:rPr lang="en-US" sz="3600" dirty="0">
                <a:solidFill>
                  <a:schemeClr val="tx1"/>
                </a:solidFill>
              </a:rPr>
              <a:t>Calculate coefficient as median of differences of pairs of cases</a:t>
            </a:r>
          </a:p>
        </p:txBody>
      </p:sp>
      <p:sp>
        <p:nvSpPr>
          <p:cNvPr id="3" name="Rectangle 2">
            <a:extLst>
              <a:ext uri="{FF2B5EF4-FFF2-40B4-BE49-F238E27FC236}">
                <a16:creationId xmlns:a16="http://schemas.microsoft.com/office/drawing/2014/main" id="{2B0360D6-CF04-4F02-A51B-1B52F138CFEE}"/>
              </a:ext>
            </a:extLst>
          </p:cNvPr>
          <p:cNvSpPr/>
          <p:nvPr/>
        </p:nvSpPr>
        <p:spPr>
          <a:xfrm>
            <a:off x="592907" y="3070745"/>
            <a:ext cx="10639200" cy="1946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91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56429" y="228600"/>
            <a:ext cx="9617954" cy="1200329"/>
          </a:xfrm>
          <a:prstGeom prst="rect">
            <a:avLst/>
          </a:prstGeom>
        </p:spPr>
        <p:txBody>
          <a:bodyPr wrap="none">
            <a:spAutoFit/>
          </a:bodyPr>
          <a:lstStyle/>
          <a:p>
            <a:r>
              <a:rPr lang="en-US" sz="7200" b="1" dirty="0"/>
              <a:t>Approach to Coefficients</a:t>
            </a:r>
            <a:endParaRPr lang="en-US" sz="7200" b="1" dirty="0">
              <a:solidFill>
                <a:schemeClr val="tx2"/>
              </a:solidFill>
            </a:endParaRPr>
          </a:p>
        </p:txBody>
      </p:sp>
      <p:sp>
        <p:nvSpPr>
          <p:cNvPr id="2" name="Rectangle 1">
            <a:extLst>
              <a:ext uri="{FF2B5EF4-FFF2-40B4-BE49-F238E27FC236}">
                <a16:creationId xmlns:a16="http://schemas.microsoft.com/office/drawing/2014/main" id="{D78984CA-3480-43E7-8582-BE42B46B09E6}"/>
              </a:ext>
            </a:extLst>
          </p:cNvPr>
          <p:cNvSpPr/>
          <p:nvPr/>
        </p:nvSpPr>
        <p:spPr>
          <a:xfrm>
            <a:off x="592907" y="1671176"/>
            <a:ext cx="10434484" cy="3215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r>
              <a:rPr lang="en-US" sz="3600" dirty="0">
                <a:solidFill>
                  <a:schemeClr val="tx1"/>
                </a:solidFill>
              </a:rPr>
              <a:t>Transform the independent variables</a:t>
            </a:r>
          </a:p>
          <a:p>
            <a:pPr marL="742950" indent="-742950">
              <a:buFont typeface="+mj-lt"/>
              <a:buAutoNum type="arabicPeriod"/>
            </a:pPr>
            <a:r>
              <a:rPr lang="en-US" sz="3600" dirty="0">
                <a:solidFill>
                  <a:schemeClr val="accent5"/>
                </a:solidFill>
              </a:rPr>
              <a:t>Search for pairs of cases that differ in one variable</a:t>
            </a:r>
          </a:p>
          <a:p>
            <a:pPr marL="742950" indent="-742950">
              <a:buFont typeface="+mj-lt"/>
              <a:buAutoNum type="arabicPeriod"/>
            </a:pPr>
            <a:r>
              <a:rPr lang="en-US" sz="3600" dirty="0">
                <a:solidFill>
                  <a:schemeClr val="tx1"/>
                </a:solidFill>
              </a:rPr>
              <a:t>Remove order variations for shared features</a:t>
            </a:r>
          </a:p>
          <a:p>
            <a:pPr marL="742950" indent="-742950">
              <a:buFont typeface="+mj-lt"/>
              <a:buAutoNum type="arabicPeriod"/>
            </a:pPr>
            <a:r>
              <a:rPr lang="en-US" sz="3600" dirty="0">
                <a:solidFill>
                  <a:schemeClr val="tx1"/>
                </a:solidFill>
              </a:rPr>
              <a:t>Calculate coefficient as median of differences of pairs of cases</a:t>
            </a:r>
          </a:p>
        </p:txBody>
      </p:sp>
      <p:sp>
        <p:nvSpPr>
          <p:cNvPr id="3" name="Rectangle 2">
            <a:extLst>
              <a:ext uri="{FF2B5EF4-FFF2-40B4-BE49-F238E27FC236}">
                <a16:creationId xmlns:a16="http://schemas.microsoft.com/office/drawing/2014/main" id="{2B0360D6-CF04-4F02-A51B-1B52F138CFEE}"/>
              </a:ext>
            </a:extLst>
          </p:cNvPr>
          <p:cNvSpPr/>
          <p:nvPr/>
        </p:nvSpPr>
        <p:spPr>
          <a:xfrm>
            <a:off x="592907" y="3657603"/>
            <a:ext cx="10639200" cy="13595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29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456429" y="228600"/>
            <a:ext cx="9617954" cy="1200329"/>
          </a:xfrm>
          <a:prstGeom prst="rect">
            <a:avLst/>
          </a:prstGeom>
        </p:spPr>
        <p:txBody>
          <a:bodyPr wrap="none">
            <a:spAutoFit/>
          </a:bodyPr>
          <a:lstStyle/>
          <a:p>
            <a:r>
              <a:rPr lang="en-US" sz="7200" b="1" dirty="0"/>
              <a:t>Approach to Coefficients</a:t>
            </a:r>
            <a:endParaRPr lang="en-US" sz="7200" b="1" dirty="0">
              <a:solidFill>
                <a:schemeClr val="tx2"/>
              </a:solidFill>
            </a:endParaRPr>
          </a:p>
        </p:txBody>
      </p:sp>
      <p:sp>
        <p:nvSpPr>
          <p:cNvPr id="2" name="Rectangle 1">
            <a:extLst>
              <a:ext uri="{FF2B5EF4-FFF2-40B4-BE49-F238E27FC236}">
                <a16:creationId xmlns:a16="http://schemas.microsoft.com/office/drawing/2014/main" id="{D78984CA-3480-43E7-8582-BE42B46B09E6}"/>
              </a:ext>
            </a:extLst>
          </p:cNvPr>
          <p:cNvSpPr/>
          <p:nvPr/>
        </p:nvSpPr>
        <p:spPr>
          <a:xfrm>
            <a:off x="592907" y="1671176"/>
            <a:ext cx="10434484" cy="32156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r>
              <a:rPr lang="en-US" sz="3600" dirty="0">
                <a:solidFill>
                  <a:schemeClr val="tx1"/>
                </a:solidFill>
              </a:rPr>
              <a:t>Transform the independent variables</a:t>
            </a:r>
          </a:p>
          <a:p>
            <a:pPr marL="742950" indent="-742950">
              <a:buFont typeface="+mj-lt"/>
              <a:buAutoNum type="arabicPeriod"/>
            </a:pPr>
            <a:r>
              <a:rPr lang="en-US" sz="3600" dirty="0">
                <a:solidFill>
                  <a:schemeClr val="accent5"/>
                </a:solidFill>
              </a:rPr>
              <a:t>Search for pairs of cases that differ in one variable</a:t>
            </a:r>
          </a:p>
          <a:p>
            <a:pPr marL="742950" indent="-742950">
              <a:buFont typeface="+mj-lt"/>
              <a:buAutoNum type="arabicPeriod"/>
            </a:pPr>
            <a:r>
              <a:rPr lang="en-US" sz="3600" dirty="0">
                <a:solidFill>
                  <a:schemeClr val="tx1"/>
                </a:solidFill>
              </a:rPr>
              <a:t>Remove order variations for shared features</a:t>
            </a:r>
          </a:p>
          <a:p>
            <a:pPr marL="742950" indent="-742950">
              <a:buFont typeface="+mj-lt"/>
              <a:buAutoNum type="arabicPeriod"/>
            </a:pPr>
            <a:r>
              <a:rPr lang="en-US" sz="3600" dirty="0">
                <a:solidFill>
                  <a:schemeClr val="tx1"/>
                </a:solidFill>
              </a:rPr>
              <a:t>Calculate coefficient as median of differences of pairs of cases from step 2.</a:t>
            </a:r>
          </a:p>
        </p:txBody>
      </p:sp>
    </p:spTree>
    <p:extLst>
      <p:ext uri="{BB962C8B-B14F-4D97-AF65-F5344CB8AC3E}">
        <p14:creationId xmlns:p14="http://schemas.microsoft.com/office/powerpoint/2010/main" val="3479579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3">
            <a:extLst>
              <a:ext uri="{FF2B5EF4-FFF2-40B4-BE49-F238E27FC236}">
                <a16:creationId xmlns:a16="http://schemas.microsoft.com/office/drawing/2014/main" id="{0672FF9C-8CD0-437D-B445-A05783420664}"/>
              </a:ext>
            </a:extLst>
          </p:cNvPr>
          <p:cNvSpPr/>
          <p:nvPr/>
        </p:nvSpPr>
        <p:spPr>
          <a:xfrm>
            <a:off x="818866" y="2224585"/>
            <a:ext cx="9812740" cy="1719618"/>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Example: </a:t>
            </a:r>
          </a:p>
          <a:p>
            <a:pPr algn="ctr"/>
            <a:r>
              <a:rPr lang="en-US" sz="3600" dirty="0">
                <a:solidFill>
                  <a:srgbClr val="FF0000"/>
                </a:solidFill>
              </a:rPr>
              <a:t>Y &amp; 5 Independent Variables A, B, C, D. &amp; E</a:t>
            </a:r>
          </a:p>
        </p:txBody>
      </p:sp>
    </p:spTree>
    <p:extLst>
      <p:ext uri="{BB962C8B-B14F-4D97-AF65-F5344CB8AC3E}">
        <p14:creationId xmlns:p14="http://schemas.microsoft.com/office/powerpoint/2010/main" val="1798746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Rectangle 1"/>
              <p:cNvSpPr/>
              <p:nvPr/>
            </p:nvSpPr>
            <p:spPr>
              <a:xfrm>
                <a:off x="166677" y="2181376"/>
                <a:ext cx="11656140" cy="2308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𝐴𝐵𝐶𝐷𝐸</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𝐶</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𝐸</m:t>
                      </m:r>
                    </m:oMath>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6</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7</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𝐴𝐶</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8</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𝐴𝐸</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10</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12</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𝐵𝐸</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13</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𝐶𝐷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𝐶𝐸</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15</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𝐷𝐸</m:t>
                      </m:r>
                    </m:oMath>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16</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17</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18</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𝐶𝐷𝐸</m:t>
                      </m:r>
                    </m:oMath>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19</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𝐴𝐵𝐶𝐷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20</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𝐵𝐶𝐷𝐸</m:t>
                      </m:r>
                    </m:oMath>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𝐴𝐵𝐶𝐷𝐸</m:t>
                      </m:r>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dirty="0"/>
              </a:p>
            </p:txBody>
          </p:sp>
        </mc:Choice>
        <mc:Fallback xmlns="">
          <p:sp>
            <p:nvSpPr>
              <p:cNvPr id="2" name="Rectangle 1"/>
              <p:cNvSpPr>
                <a:spLocks noRot="1" noChangeAspect="1" noMove="1" noResize="1" noEditPoints="1" noAdjustHandles="1" noChangeArrowheads="1" noChangeShapeType="1" noTextEdit="1"/>
              </p:cNvSpPr>
              <p:nvPr/>
            </p:nvSpPr>
            <p:spPr>
              <a:xfrm>
                <a:off x="166677" y="2181376"/>
                <a:ext cx="11656140" cy="2308324"/>
              </a:xfrm>
              <a:prstGeom prst="rect">
                <a:avLst/>
              </a:prstGeom>
              <a:blipFill>
                <a:blip r:embed="rId3"/>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C926E334-9C2A-4B7A-86E8-FD1020C7BCA3}"/>
              </a:ext>
            </a:extLst>
          </p:cNvPr>
          <p:cNvSpPr txBox="1"/>
          <p:nvPr/>
        </p:nvSpPr>
        <p:spPr>
          <a:xfrm>
            <a:off x="719919" y="421242"/>
            <a:ext cx="9952629" cy="1200329"/>
          </a:xfrm>
          <a:prstGeom prst="rect">
            <a:avLst/>
          </a:prstGeom>
          <a:noFill/>
        </p:spPr>
        <p:txBody>
          <a:bodyPr wrap="square">
            <a:spAutoFit/>
          </a:bodyPr>
          <a:lstStyle/>
          <a:p>
            <a:r>
              <a:rPr lang="en-US" sz="7200" b="1" dirty="0"/>
              <a:t>Approach to Coefficients</a:t>
            </a:r>
            <a:endParaRPr lang="en-US" sz="7200" b="1" dirty="0">
              <a:solidFill>
                <a:schemeClr val="tx2"/>
              </a:solidFill>
            </a:endParaRPr>
          </a:p>
        </p:txBody>
      </p:sp>
    </p:spTree>
    <p:extLst>
      <p:ext uri="{BB962C8B-B14F-4D97-AF65-F5344CB8AC3E}">
        <p14:creationId xmlns:p14="http://schemas.microsoft.com/office/powerpoint/2010/main" val="3243095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Rectangle 1"/>
              <p:cNvSpPr/>
              <p:nvPr/>
            </p:nvSpPr>
            <p:spPr>
              <a:xfrm>
                <a:off x="2467475" y="3050275"/>
                <a:ext cx="6457515" cy="120032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360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𝑏𝑐𝑑𝑒</m:t>
                          </m:r>
                        </m:e>
                      </m:d>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𝑜𝑛𝑙𝑦</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𝐴</m:t>
                          </m:r>
                        </m:e>
                      </m:d>
                    </m:oMath>
                  </m:oMathPara>
                </a14:m>
                <a:endParaRPr lang="en-US" sz="3600" dirty="0">
                  <a:effectLst/>
                  <a:latin typeface="+mj-lt"/>
                  <a:ea typeface="Calibri" panose="020F0502020204030204" pitchFamily="34" charset="0"/>
                  <a:cs typeface="Times New Roman" panose="02020603050405020304" pitchFamily="18" charset="0"/>
                </a:endParaRPr>
              </a:p>
              <a:p>
                <a:endParaRPr lang="en-US" sz="3600" b="1" dirty="0">
                  <a:latin typeface="+mj-lt"/>
                </a:endParaRPr>
              </a:p>
            </p:txBody>
          </p:sp>
        </mc:Choice>
        <mc:Fallback xmlns="">
          <p:sp>
            <p:nvSpPr>
              <p:cNvPr id="2" name="Rectangle 1"/>
              <p:cNvSpPr>
                <a:spLocks noRot="1" noChangeAspect="1" noMove="1" noResize="1" noEditPoints="1" noAdjustHandles="1" noChangeArrowheads="1" noChangeShapeType="1" noTextEdit="1"/>
              </p:cNvSpPr>
              <p:nvPr/>
            </p:nvSpPr>
            <p:spPr>
              <a:xfrm>
                <a:off x="2467475" y="3050275"/>
                <a:ext cx="6457515" cy="1200329"/>
              </a:xfrm>
              <a:prstGeom prst="rect">
                <a:avLst/>
              </a:prstGeom>
              <a:blipFill>
                <a:blip r:embed="rId3"/>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C926E334-9C2A-4B7A-86E8-FD1020C7BCA3}"/>
              </a:ext>
            </a:extLst>
          </p:cNvPr>
          <p:cNvSpPr txBox="1"/>
          <p:nvPr/>
        </p:nvSpPr>
        <p:spPr>
          <a:xfrm>
            <a:off x="719919" y="421242"/>
            <a:ext cx="9952629" cy="1200329"/>
          </a:xfrm>
          <a:prstGeom prst="rect">
            <a:avLst/>
          </a:prstGeom>
          <a:noFill/>
        </p:spPr>
        <p:txBody>
          <a:bodyPr wrap="square">
            <a:spAutoFit/>
          </a:bodyPr>
          <a:lstStyle/>
          <a:p>
            <a:r>
              <a:rPr lang="en-US" sz="7200" b="1" dirty="0"/>
              <a:t>Notations</a:t>
            </a:r>
            <a:endParaRPr lang="en-US" sz="7200" b="1" dirty="0">
              <a:solidFill>
                <a:schemeClr val="tx2"/>
              </a:solidFill>
            </a:endParaRPr>
          </a:p>
        </p:txBody>
      </p:sp>
      <p:sp>
        <p:nvSpPr>
          <p:cNvPr id="3" name="Rectangle 2">
            <a:extLst>
              <a:ext uri="{FF2B5EF4-FFF2-40B4-BE49-F238E27FC236}">
                <a16:creationId xmlns:a16="http://schemas.microsoft.com/office/drawing/2014/main" id="{8A8EEF6C-2DF4-4BA0-88A4-DD6A83354D86}"/>
              </a:ext>
            </a:extLst>
          </p:cNvPr>
          <p:cNvSpPr/>
          <p:nvPr/>
        </p:nvSpPr>
        <p:spPr>
          <a:xfrm>
            <a:off x="4626591" y="2729552"/>
            <a:ext cx="4298399" cy="1064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232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Rectangle 1"/>
              <p:cNvSpPr/>
              <p:nvPr/>
            </p:nvSpPr>
            <p:spPr>
              <a:xfrm>
                <a:off x="2467475" y="3050275"/>
                <a:ext cx="6457515" cy="120032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360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𝑏𝑐𝑑𝑒</m:t>
                          </m:r>
                        </m:e>
                      </m:d>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𝑜𝑛𝑙𝑦</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𝐴</m:t>
                          </m:r>
                        </m:e>
                      </m:d>
                    </m:oMath>
                  </m:oMathPara>
                </a14:m>
                <a:endParaRPr lang="en-US" sz="3600" dirty="0">
                  <a:effectLst/>
                  <a:latin typeface="+mj-lt"/>
                  <a:ea typeface="Calibri" panose="020F0502020204030204" pitchFamily="34" charset="0"/>
                  <a:cs typeface="Times New Roman" panose="02020603050405020304" pitchFamily="18" charset="0"/>
                </a:endParaRPr>
              </a:p>
              <a:p>
                <a:endParaRPr lang="en-US" sz="3600" b="1" dirty="0">
                  <a:latin typeface="+mj-lt"/>
                </a:endParaRPr>
              </a:p>
            </p:txBody>
          </p:sp>
        </mc:Choice>
        <mc:Fallback xmlns="">
          <p:sp>
            <p:nvSpPr>
              <p:cNvPr id="2" name="Rectangle 1"/>
              <p:cNvSpPr>
                <a:spLocks noRot="1" noChangeAspect="1" noMove="1" noResize="1" noEditPoints="1" noAdjustHandles="1" noChangeArrowheads="1" noChangeShapeType="1" noTextEdit="1"/>
              </p:cNvSpPr>
              <p:nvPr/>
            </p:nvSpPr>
            <p:spPr>
              <a:xfrm>
                <a:off x="2467475" y="3050275"/>
                <a:ext cx="6457515" cy="1200329"/>
              </a:xfrm>
              <a:prstGeom prst="rect">
                <a:avLst/>
              </a:prstGeom>
              <a:blipFill>
                <a:blip r:embed="rId3"/>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C926E334-9C2A-4B7A-86E8-FD1020C7BCA3}"/>
              </a:ext>
            </a:extLst>
          </p:cNvPr>
          <p:cNvSpPr txBox="1"/>
          <p:nvPr/>
        </p:nvSpPr>
        <p:spPr>
          <a:xfrm>
            <a:off x="719919" y="421242"/>
            <a:ext cx="9952629" cy="1200329"/>
          </a:xfrm>
          <a:prstGeom prst="rect">
            <a:avLst/>
          </a:prstGeom>
          <a:noFill/>
        </p:spPr>
        <p:txBody>
          <a:bodyPr wrap="square">
            <a:spAutoFit/>
          </a:bodyPr>
          <a:lstStyle/>
          <a:p>
            <a:r>
              <a:rPr lang="en-US" sz="7200" b="1" dirty="0"/>
              <a:t>Notations</a:t>
            </a:r>
            <a:endParaRPr lang="en-US" sz="7200" b="1" dirty="0">
              <a:solidFill>
                <a:schemeClr val="tx2"/>
              </a:solidFill>
            </a:endParaRPr>
          </a:p>
        </p:txBody>
      </p:sp>
      <p:sp>
        <p:nvSpPr>
          <p:cNvPr id="24" name="Rectangle 23">
            <a:extLst>
              <a:ext uri="{FF2B5EF4-FFF2-40B4-BE49-F238E27FC236}">
                <a16:creationId xmlns:a16="http://schemas.microsoft.com/office/drawing/2014/main" id="{EC8B79EA-73DD-4754-9577-4DF26717964F}"/>
              </a:ext>
            </a:extLst>
          </p:cNvPr>
          <p:cNvSpPr/>
          <p:nvPr/>
        </p:nvSpPr>
        <p:spPr>
          <a:xfrm>
            <a:off x="7219666" y="3145570"/>
            <a:ext cx="1705324" cy="648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683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Rectangle 1"/>
              <p:cNvSpPr/>
              <p:nvPr/>
            </p:nvSpPr>
            <p:spPr>
              <a:xfrm>
                <a:off x="2467475" y="3050275"/>
                <a:ext cx="6457515" cy="120032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360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𝑏𝑐𝑑𝑒</m:t>
                          </m:r>
                        </m:e>
                      </m:d>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𝑜𝑛𝑙𝑦</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b="0" i="1" smtClean="0">
                              <a:effectLst/>
                              <a:latin typeface="Cambria Math" panose="02040503050406030204" pitchFamily="18" charset="0"/>
                              <a:ea typeface="Calibri" panose="020F0502020204030204" pitchFamily="34" charset="0"/>
                              <a:cs typeface="Times New Roman" panose="02020603050405020304" pitchFamily="18" charset="0"/>
                            </a:rPr>
                            <m:t>𝐴</m:t>
                          </m:r>
                        </m:e>
                      </m:d>
                    </m:oMath>
                  </m:oMathPara>
                </a14:m>
                <a:endParaRPr lang="en-US" sz="3600" dirty="0">
                  <a:effectLst/>
                  <a:latin typeface="+mj-lt"/>
                  <a:ea typeface="Calibri" panose="020F0502020204030204" pitchFamily="34" charset="0"/>
                  <a:cs typeface="Times New Roman" panose="02020603050405020304" pitchFamily="18" charset="0"/>
                </a:endParaRPr>
              </a:p>
              <a:p>
                <a:endParaRPr lang="en-US" sz="3600" b="1" dirty="0">
                  <a:latin typeface="+mj-lt"/>
                </a:endParaRPr>
              </a:p>
            </p:txBody>
          </p:sp>
        </mc:Choice>
        <mc:Fallback xmlns="">
          <p:sp>
            <p:nvSpPr>
              <p:cNvPr id="2" name="Rectangle 1"/>
              <p:cNvSpPr>
                <a:spLocks noRot="1" noChangeAspect="1" noMove="1" noResize="1" noEditPoints="1" noAdjustHandles="1" noChangeArrowheads="1" noChangeShapeType="1" noTextEdit="1"/>
              </p:cNvSpPr>
              <p:nvPr/>
            </p:nvSpPr>
            <p:spPr>
              <a:xfrm>
                <a:off x="2467475" y="3050275"/>
                <a:ext cx="6457515" cy="1200329"/>
              </a:xfrm>
              <a:prstGeom prst="rect">
                <a:avLst/>
              </a:prstGeom>
              <a:blipFill>
                <a:blip r:embed="rId3"/>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C926E334-9C2A-4B7A-86E8-FD1020C7BCA3}"/>
              </a:ext>
            </a:extLst>
          </p:cNvPr>
          <p:cNvSpPr txBox="1"/>
          <p:nvPr/>
        </p:nvSpPr>
        <p:spPr>
          <a:xfrm>
            <a:off x="719919" y="421242"/>
            <a:ext cx="9952629" cy="1200329"/>
          </a:xfrm>
          <a:prstGeom prst="rect">
            <a:avLst/>
          </a:prstGeom>
          <a:noFill/>
        </p:spPr>
        <p:txBody>
          <a:bodyPr wrap="square">
            <a:spAutoFit/>
          </a:bodyPr>
          <a:lstStyle/>
          <a:p>
            <a:r>
              <a:rPr lang="en-US" sz="7200" b="1" dirty="0"/>
              <a:t>Notations</a:t>
            </a:r>
            <a:endParaRPr lang="en-US" sz="7200" b="1" dirty="0">
              <a:solidFill>
                <a:schemeClr val="tx2"/>
              </a:solidFill>
            </a:endParaRPr>
          </a:p>
        </p:txBody>
      </p:sp>
    </p:spTree>
    <p:extLst>
      <p:ext uri="{BB962C8B-B14F-4D97-AF65-F5344CB8AC3E}">
        <p14:creationId xmlns:p14="http://schemas.microsoft.com/office/powerpoint/2010/main" val="2465793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823330" y="536575"/>
            <a:ext cx="10845506" cy="2409825"/>
          </a:xfrm>
        </p:spPr>
        <p:txBody>
          <a:bodyPr/>
          <a:lstStyle/>
          <a:p>
            <a:pPr marL="0" indent="0"/>
            <a:r>
              <a:rPr lang="en-US" sz="7200" dirty="0"/>
              <a:t>Regression Coefficients through Searches</a:t>
            </a:r>
          </a:p>
        </p:txBody>
      </p:sp>
      <p:sp>
        <p:nvSpPr>
          <p:cNvPr id="4" name="Text Placeholder 3"/>
          <p:cNvSpPr>
            <a:spLocks noGrp="1"/>
          </p:cNvSpPr>
          <p:nvPr>
            <p:ph type="body" sz="quarter" idx="11"/>
          </p:nvPr>
        </p:nvSpPr>
        <p:spPr>
          <a:xfrm>
            <a:off x="823912" y="3287713"/>
            <a:ext cx="6246589" cy="1362075"/>
          </a:xfrm>
        </p:spPr>
        <p:txBody>
          <a:bodyPr/>
          <a:lstStyle/>
          <a:p>
            <a:r>
              <a:rPr lang="en-US" sz="2800" dirty="0"/>
              <a:t>Farrokh Alemi Ph.D.</a:t>
            </a:r>
          </a:p>
          <a:p>
            <a:r>
              <a:rPr lang="en-US" sz="2800" dirty="0"/>
              <a:t>9/8/2024</a:t>
            </a:r>
          </a:p>
        </p:txBody>
      </p:sp>
    </p:spTree>
    <p:extLst>
      <p:ext uri="{BB962C8B-B14F-4D97-AF65-F5344CB8AC3E}">
        <p14:creationId xmlns:p14="http://schemas.microsoft.com/office/powerpoint/2010/main" val="3407088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Rectangle 1"/>
              <p:cNvSpPr/>
              <p:nvPr/>
            </p:nvSpPr>
            <p:spPr>
              <a:xfrm>
                <a:off x="166677" y="2181376"/>
                <a:ext cx="11656140" cy="2308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𝑏𝑐𝑑𝑒</m:t>
                          </m:r>
                        </m:e>
                      </m:d>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𝑜𝑛𝑙𝑦</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𝐶</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𝐸</m:t>
                      </m:r>
                    </m:oMath>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6</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7</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𝐴𝐶</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8</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𝐴𝐸</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10</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12</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𝐵𝐸</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13</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𝐶𝐷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𝐶𝐸</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15</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𝐷𝐸</m:t>
                      </m:r>
                    </m:oMath>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16</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17</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18</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𝐶𝐷𝐸</m:t>
                      </m:r>
                    </m:oMath>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19</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𝐴𝐵𝐶𝐷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20</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𝐵𝐶𝐷𝐸</m:t>
                      </m:r>
                    </m:oMath>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𝐴𝐵𝐶𝐷𝐸</m:t>
                      </m:r>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dirty="0"/>
              </a:p>
            </p:txBody>
          </p:sp>
        </mc:Choice>
        <mc:Fallback xmlns="">
          <p:sp>
            <p:nvSpPr>
              <p:cNvPr id="2" name="Rectangle 1"/>
              <p:cNvSpPr>
                <a:spLocks noRot="1" noChangeAspect="1" noMove="1" noResize="1" noEditPoints="1" noAdjustHandles="1" noChangeArrowheads="1" noChangeShapeType="1" noTextEdit="1"/>
              </p:cNvSpPr>
              <p:nvPr/>
            </p:nvSpPr>
            <p:spPr>
              <a:xfrm>
                <a:off x="166677" y="2181376"/>
                <a:ext cx="11656140" cy="2308324"/>
              </a:xfrm>
              <a:prstGeom prst="rect">
                <a:avLst/>
              </a:prstGeom>
              <a:blipFill>
                <a:blip r:embed="rId3"/>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C926E334-9C2A-4B7A-86E8-FD1020C7BCA3}"/>
              </a:ext>
            </a:extLst>
          </p:cNvPr>
          <p:cNvSpPr txBox="1"/>
          <p:nvPr/>
        </p:nvSpPr>
        <p:spPr>
          <a:xfrm>
            <a:off x="719919" y="421242"/>
            <a:ext cx="9952629" cy="1200329"/>
          </a:xfrm>
          <a:prstGeom prst="rect">
            <a:avLst/>
          </a:prstGeom>
          <a:noFill/>
        </p:spPr>
        <p:txBody>
          <a:bodyPr wrap="square">
            <a:spAutoFit/>
          </a:bodyPr>
          <a:lstStyle/>
          <a:p>
            <a:r>
              <a:rPr lang="en-US" sz="7200" b="1" dirty="0"/>
              <a:t>Approach to Coefficients</a:t>
            </a:r>
            <a:endParaRPr lang="en-US" sz="7200" b="1" dirty="0">
              <a:solidFill>
                <a:schemeClr val="tx2"/>
              </a:solidFill>
            </a:endParaRPr>
          </a:p>
        </p:txBody>
      </p:sp>
      <p:cxnSp>
        <p:nvCxnSpPr>
          <p:cNvPr id="43" name="Straight Arrow Connector 42">
            <a:extLst>
              <a:ext uri="{FF2B5EF4-FFF2-40B4-BE49-F238E27FC236}">
                <a16:creationId xmlns:a16="http://schemas.microsoft.com/office/drawing/2014/main" id="{D04F5568-B727-45A9-950A-8DB029BFAF21}"/>
              </a:ext>
            </a:extLst>
          </p:cNvPr>
          <p:cNvCxnSpPr/>
          <p:nvPr/>
        </p:nvCxnSpPr>
        <p:spPr>
          <a:xfrm flipH="1">
            <a:off x="4717580" y="2194147"/>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89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7" name="Rectangle 3"/>
          <p:cNvSpPr>
            <a:spLocks noChangeArrowheads="1"/>
          </p:cNvSpPr>
          <p:nvPr/>
        </p:nvSpPr>
        <p:spPr bwMode="auto">
          <a:xfrm>
            <a:off x="457200" y="15240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Rectangle 1"/>
              <p:cNvSpPr/>
              <p:nvPr/>
            </p:nvSpPr>
            <p:spPr>
              <a:xfrm>
                <a:off x="166677" y="2181376"/>
                <a:ext cx="11656140" cy="23083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𝑏𝑐𝑑𝑒</m:t>
                          </m:r>
                        </m:e>
                      </m:d>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𝑜𝑛𝑙𝑦</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2400" i="1">
                          <a:effectLst/>
                          <a:latin typeface="Cambria Math" panose="02040503050406030204" pitchFamily="18" charset="0"/>
                          <a:ea typeface="Calibri" panose="020F0502020204030204" pitchFamily="34" charset="0"/>
                          <a:cs typeface="Times New Roman" panose="02020603050405020304" pitchFamily="18" charset="0"/>
                        </a:rPr>
                        <m:t>=</m:t>
                      </m:r>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𝑌</m:t>
                      </m:r>
                      <m:d>
                        <m:dPr>
                          <m:ctrlP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𝐶</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4</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𝐸</m:t>
                      </m:r>
                    </m:oMath>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6</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7</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𝐴𝐶</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8</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9</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𝐴𝐸</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10</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12</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𝐵𝐸</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13</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𝐶𝐷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14</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𝐶𝐸</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15</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𝐷𝐸</m:t>
                      </m:r>
                    </m:oMath>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16</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17</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18</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𝐶𝐷𝐸</m:t>
                      </m:r>
                    </m:oMath>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19</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𝐴𝐵𝐶𝐷</m:t>
                      </m:r>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20</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𝐵𝐶𝐷𝐸</m:t>
                      </m:r>
                    </m:oMath>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𝛽</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21</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𝐴𝐵𝐶𝐷𝐸</m:t>
                      </m:r>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dirty="0"/>
              </a:p>
            </p:txBody>
          </p:sp>
        </mc:Choice>
        <mc:Fallback xmlns="">
          <p:sp>
            <p:nvSpPr>
              <p:cNvPr id="2" name="Rectangle 1"/>
              <p:cNvSpPr>
                <a:spLocks noRot="1" noChangeAspect="1" noMove="1" noResize="1" noEditPoints="1" noAdjustHandles="1" noChangeArrowheads="1" noChangeShapeType="1" noTextEdit="1"/>
              </p:cNvSpPr>
              <p:nvPr/>
            </p:nvSpPr>
            <p:spPr>
              <a:xfrm>
                <a:off x="166677" y="2181376"/>
                <a:ext cx="11656140" cy="2308324"/>
              </a:xfrm>
              <a:prstGeom prst="rect">
                <a:avLst/>
              </a:prstGeom>
              <a:blipFill>
                <a:blip r:embed="rId3"/>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C926E334-9C2A-4B7A-86E8-FD1020C7BCA3}"/>
              </a:ext>
            </a:extLst>
          </p:cNvPr>
          <p:cNvSpPr txBox="1"/>
          <p:nvPr/>
        </p:nvSpPr>
        <p:spPr>
          <a:xfrm>
            <a:off x="719919" y="421242"/>
            <a:ext cx="9952629" cy="1200329"/>
          </a:xfrm>
          <a:prstGeom prst="rect">
            <a:avLst/>
          </a:prstGeom>
          <a:noFill/>
        </p:spPr>
        <p:txBody>
          <a:bodyPr wrap="square">
            <a:spAutoFit/>
          </a:bodyPr>
          <a:lstStyle/>
          <a:p>
            <a:r>
              <a:rPr lang="en-US" sz="7200" b="1" dirty="0"/>
              <a:t>Approach to Coefficients</a:t>
            </a:r>
            <a:endParaRPr lang="en-US" sz="7200" b="1" dirty="0">
              <a:solidFill>
                <a:schemeClr val="tx2"/>
              </a:solidFill>
            </a:endParaRPr>
          </a:p>
        </p:txBody>
      </p:sp>
      <p:cxnSp>
        <p:nvCxnSpPr>
          <p:cNvPr id="5" name="Straight Arrow Connector 4">
            <a:extLst>
              <a:ext uri="{FF2B5EF4-FFF2-40B4-BE49-F238E27FC236}">
                <a16:creationId xmlns:a16="http://schemas.microsoft.com/office/drawing/2014/main" id="{F4D07F9D-F015-4A09-8624-65812EBC09C4}"/>
              </a:ext>
            </a:extLst>
          </p:cNvPr>
          <p:cNvCxnSpPr/>
          <p:nvPr/>
        </p:nvCxnSpPr>
        <p:spPr>
          <a:xfrm flipH="1">
            <a:off x="6455399" y="2246924"/>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5D24FDB-157D-4553-A27A-B3F0F6C74683}"/>
              </a:ext>
            </a:extLst>
          </p:cNvPr>
          <p:cNvCxnSpPr/>
          <p:nvPr/>
        </p:nvCxnSpPr>
        <p:spPr>
          <a:xfrm flipH="1">
            <a:off x="5201452" y="2588645"/>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5E77ADC-D201-4502-8E8E-89590E93A47D}"/>
              </a:ext>
            </a:extLst>
          </p:cNvPr>
          <p:cNvCxnSpPr/>
          <p:nvPr/>
        </p:nvCxnSpPr>
        <p:spPr>
          <a:xfrm flipH="1">
            <a:off x="3982259" y="2631884"/>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0DB22E5-E6FA-4DF7-95B8-6B938DBB0B2D}"/>
              </a:ext>
            </a:extLst>
          </p:cNvPr>
          <p:cNvCxnSpPr/>
          <p:nvPr/>
        </p:nvCxnSpPr>
        <p:spPr>
          <a:xfrm flipH="1">
            <a:off x="3007057" y="2588645"/>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9C727D9-E211-4DC9-B102-D39DF9E467F8}"/>
              </a:ext>
            </a:extLst>
          </p:cNvPr>
          <p:cNvCxnSpPr/>
          <p:nvPr/>
        </p:nvCxnSpPr>
        <p:spPr>
          <a:xfrm flipH="1">
            <a:off x="1965286" y="2579344"/>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CEEA7DC-F602-47C6-ADAD-A55828297539}"/>
              </a:ext>
            </a:extLst>
          </p:cNvPr>
          <p:cNvCxnSpPr/>
          <p:nvPr/>
        </p:nvCxnSpPr>
        <p:spPr>
          <a:xfrm flipH="1">
            <a:off x="855260" y="2667343"/>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9290AF2-0FB2-40F5-B4B2-9FDD23F5AA18}"/>
              </a:ext>
            </a:extLst>
          </p:cNvPr>
          <p:cNvCxnSpPr/>
          <p:nvPr/>
        </p:nvCxnSpPr>
        <p:spPr>
          <a:xfrm flipH="1">
            <a:off x="8962031" y="2314574"/>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091D45B-B60B-468D-9D6A-1E285B4F51C7}"/>
              </a:ext>
            </a:extLst>
          </p:cNvPr>
          <p:cNvCxnSpPr/>
          <p:nvPr/>
        </p:nvCxnSpPr>
        <p:spPr>
          <a:xfrm flipH="1">
            <a:off x="8079475" y="2273630"/>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07191F6-E34F-4E3F-AD14-8071D014775A}"/>
              </a:ext>
            </a:extLst>
          </p:cNvPr>
          <p:cNvCxnSpPr/>
          <p:nvPr/>
        </p:nvCxnSpPr>
        <p:spPr>
          <a:xfrm flipH="1">
            <a:off x="7167349" y="2228849"/>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DCB531A-37E4-457C-B63D-DFE91F949005}"/>
              </a:ext>
            </a:extLst>
          </p:cNvPr>
          <p:cNvCxnSpPr/>
          <p:nvPr/>
        </p:nvCxnSpPr>
        <p:spPr>
          <a:xfrm flipH="1">
            <a:off x="3763895" y="2942662"/>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9C34A20-F6C0-4488-A020-565C315A4CEF}"/>
              </a:ext>
            </a:extLst>
          </p:cNvPr>
          <p:cNvCxnSpPr/>
          <p:nvPr/>
        </p:nvCxnSpPr>
        <p:spPr>
          <a:xfrm flipH="1">
            <a:off x="2402014" y="2959418"/>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DD9C39C-B033-460D-9391-F021C86D7F97}"/>
              </a:ext>
            </a:extLst>
          </p:cNvPr>
          <p:cNvCxnSpPr/>
          <p:nvPr/>
        </p:nvCxnSpPr>
        <p:spPr>
          <a:xfrm flipH="1">
            <a:off x="1028128" y="2975742"/>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DADED7F-E051-465A-90CB-3E3AE6532F1C}"/>
              </a:ext>
            </a:extLst>
          </p:cNvPr>
          <p:cNvCxnSpPr/>
          <p:nvPr/>
        </p:nvCxnSpPr>
        <p:spPr>
          <a:xfrm flipH="1">
            <a:off x="11228078" y="2606720"/>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2F03D12-CB2D-43DC-B5DA-E7CE2DB8F7BD}"/>
              </a:ext>
            </a:extLst>
          </p:cNvPr>
          <p:cNvCxnSpPr/>
          <p:nvPr/>
        </p:nvCxnSpPr>
        <p:spPr>
          <a:xfrm flipH="1">
            <a:off x="10008350" y="2638506"/>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9D06435-09D3-4975-A20B-C6A8DC31BC0B}"/>
              </a:ext>
            </a:extLst>
          </p:cNvPr>
          <p:cNvCxnSpPr/>
          <p:nvPr/>
        </p:nvCxnSpPr>
        <p:spPr>
          <a:xfrm flipH="1">
            <a:off x="8841325" y="2606720"/>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5DC2451-BAFD-403B-8B97-9C6C7894D2EC}"/>
              </a:ext>
            </a:extLst>
          </p:cNvPr>
          <p:cNvCxnSpPr/>
          <p:nvPr/>
        </p:nvCxnSpPr>
        <p:spPr>
          <a:xfrm flipH="1">
            <a:off x="7467117" y="2649335"/>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50AA49D-D01A-46E9-BF43-0CD830813F12}"/>
              </a:ext>
            </a:extLst>
          </p:cNvPr>
          <p:cNvCxnSpPr/>
          <p:nvPr/>
        </p:nvCxnSpPr>
        <p:spPr>
          <a:xfrm flipH="1">
            <a:off x="6413481" y="2651812"/>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04F5568-B727-45A9-950A-8DB029BFAF21}"/>
              </a:ext>
            </a:extLst>
          </p:cNvPr>
          <p:cNvCxnSpPr/>
          <p:nvPr/>
        </p:nvCxnSpPr>
        <p:spPr>
          <a:xfrm flipH="1">
            <a:off x="4717580" y="2194147"/>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7640783-66C6-4BB0-AE64-164DAEF53A63}"/>
              </a:ext>
            </a:extLst>
          </p:cNvPr>
          <p:cNvCxnSpPr/>
          <p:nvPr/>
        </p:nvCxnSpPr>
        <p:spPr>
          <a:xfrm flipH="1">
            <a:off x="1291988" y="3692456"/>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2D900AA-5870-446F-8466-04B0DF4C2C5B}"/>
              </a:ext>
            </a:extLst>
          </p:cNvPr>
          <p:cNvCxnSpPr/>
          <p:nvPr/>
        </p:nvCxnSpPr>
        <p:spPr>
          <a:xfrm flipH="1">
            <a:off x="2702257" y="3365109"/>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303C932-87DE-4375-B666-24B1A7723D4E}"/>
              </a:ext>
            </a:extLst>
          </p:cNvPr>
          <p:cNvCxnSpPr/>
          <p:nvPr/>
        </p:nvCxnSpPr>
        <p:spPr>
          <a:xfrm flipH="1">
            <a:off x="1200996" y="3319214"/>
            <a:ext cx="436728" cy="359796"/>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80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421242"/>
            <a:ext cx="9952629" cy="1200329"/>
          </a:xfrm>
          <a:prstGeom prst="rect">
            <a:avLst/>
          </a:prstGeom>
          <a:noFill/>
        </p:spPr>
        <p:txBody>
          <a:bodyPr wrap="square">
            <a:spAutoFit/>
          </a:bodyPr>
          <a:lstStyle/>
          <a:p>
            <a:r>
              <a:rPr lang="en-US" sz="7200" b="1" dirty="0"/>
              <a:t>Approach to Coefficients</a:t>
            </a:r>
            <a:endParaRPr lang="en-US" sz="7200" b="1" dirty="0">
              <a:solidFill>
                <a:schemeClr val="tx2"/>
              </a:solidFill>
            </a:endParaRPr>
          </a:p>
        </p:txBody>
      </p:sp>
      <p:grpSp>
        <p:nvGrpSpPr>
          <p:cNvPr id="9" name="Group 8">
            <a:extLst>
              <a:ext uri="{FF2B5EF4-FFF2-40B4-BE49-F238E27FC236}">
                <a16:creationId xmlns:a16="http://schemas.microsoft.com/office/drawing/2014/main" id="{374FFD1A-0DAA-412E-9F88-AA13C135CAD3}"/>
              </a:ext>
            </a:extLst>
          </p:cNvPr>
          <p:cNvGrpSpPr/>
          <p:nvPr/>
        </p:nvGrpSpPr>
        <p:grpSpPr>
          <a:xfrm>
            <a:off x="2545942" y="1621571"/>
            <a:ext cx="6400166" cy="4983945"/>
            <a:chOff x="2545942" y="1621571"/>
            <a:chExt cx="6400166" cy="4983945"/>
          </a:xfrm>
        </p:grpSpPr>
        <p:grpSp>
          <p:nvGrpSpPr>
            <p:cNvPr id="3" name="Group 2">
              <a:extLst>
                <a:ext uri="{FF2B5EF4-FFF2-40B4-BE49-F238E27FC236}">
                  <a16:creationId xmlns:a16="http://schemas.microsoft.com/office/drawing/2014/main" id="{EC32FEE4-D103-47B9-9FD8-E38CF3DF5AD0}"/>
                </a:ext>
              </a:extLst>
            </p:cNvPr>
            <p:cNvGrpSpPr/>
            <p:nvPr/>
          </p:nvGrpSpPr>
          <p:grpSpPr>
            <a:xfrm>
              <a:off x="3125337" y="1691639"/>
              <a:ext cx="5820771" cy="4913877"/>
              <a:chOff x="5170170" y="1691640"/>
              <a:chExt cx="3775937" cy="3474720"/>
            </a:xfrm>
          </p:grpSpPr>
          <p:grpSp>
            <p:nvGrpSpPr>
              <p:cNvPr id="7" name="Group 6">
                <a:extLst>
                  <a:ext uri="{FF2B5EF4-FFF2-40B4-BE49-F238E27FC236}">
                    <a16:creationId xmlns:a16="http://schemas.microsoft.com/office/drawing/2014/main" id="{BD941B12-DBFD-440E-B5C8-C2E73FD69C71}"/>
                  </a:ext>
                </a:extLst>
              </p:cNvPr>
              <p:cNvGrpSpPr/>
              <p:nvPr/>
            </p:nvGrpSpPr>
            <p:grpSpPr>
              <a:xfrm>
                <a:off x="7137779" y="1883391"/>
                <a:ext cx="1808328" cy="3187084"/>
                <a:chOff x="7137779" y="1883391"/>
                <a:chExt cx="1808328" cy="3187084"/>
              </a:xfrm>
            </p:grpSpPr>
            <p:sp>
              <p:nvSpPr>
                <p:cNvPr id="4" name="Right Brace 3">
                  <a:extLst>
                    <a:ext uri="{FF2B5EF4-FFF2-40B4-BE49-F238E27FC236}">
                      <a16:creationId xmlns:a16="http://schemas.microsoft.com/office/drawing/2014/main" id="{C613ACFC-EED9-493B-B04B-FED0EFBA41FF}"/>
                    </a:ext>
                  </a:extLst>
                </p:cNvPr>
                <p:cNvSpPr/>
                <p:nvPr/>
              </p:nvSpPr>
              <p:spPr>
                <a:xfrm>
                  <a:off x="7137779" y="1883391"/>
                  <a:ext cx="750627" cy="3187084"/>
                </a:xfrm>
                <a:prstGeom prst="rightBrace">
                  <a:avLst>
                    <a:gd name="adj1" fmla="val 8333"/>
                    <a:gd name="adj2" fmla="val 4614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5">
                  <a:extLst>
                    <a:ext uri="{FF2B5EF4-FFF2-40B4-BE49-F238E27FC236}">
                      <a16:creationId xmlns:a16="http://schemas.microsoft.com/office/drawing/2014/main" id="{70F4685A-E1A2-41E1-A1A4-CDCC51FB9B1D}"/>
                    </a:ext>
                  </a:extLst>
                </p:cNvPr>
                <p:cNvSpPr/>
                <p:nvPr/>
              </p:nvSpPr>
              <p:spPr>
                <a:xfrm>
                  <a:off x="7513092" y="3043450"/>
                  <a:ext cx="1433015" cy="655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Use </a:t>
                  </a:r>
                  <a:br>
                    <a:rPr lang="en-US" b="1" dirty="0">
                      <a:solidFill>
                        <a:schemeClr val="tx1"/>
                      </a:solidFill>
                    </a:rPr>
                  </a:br>
                  <a:r>
                    <a:rPr lang="en-US" b="1" dirty="0">
                      <a:solidFill>
                        <a:schemeClr val="tx1"/>
                      </a:solidFill>
                    </a:rPr>
                    <a:t>Median</a:t>
                  </a:r>
                </a:p>
              </p:txBody>
            </p:sp>
          </p:grpSp>
          <p:pic>
            <p:nvPicPr>
              <p:cNvPr id="2" name="Picture 1">
                <a:extLst>
                  <a:ext uri="{FF2B5EF4-FFF2-40B4-BE49-F238E27FC236}">
                    <a16:creationId xmlns:a16="http://schemas.microsoft.com/office/drawing/2014/main" id="{EED4485A-BECD-41E5-9DB2-4721807FD6FC}"/>
                  </a:ext>
                </a:extLst>
              </p:cNvPr>
              <p:cNvPicPr>
                <a:picLocks noChangeAspect="1"/>
              </p:cNvPicPr>
              <p:nvPr/>
            </p:nvPicPr>
            <p:blipFill>
              <a:blip r:embed="rId3"/>
              <a:stretch>
                <a:fillRect/>
              </a:stretch>
            </p:blipFill>
            <p:spPr>
              <a:xfrm>
                <a:off x="5170170" y="1691640"/>
                <a:ext cx="1851660" cy="3474720"/>
              </a:xfrm>
              <a:prstGeom prst="rect">
                <a:avLst/>
              </a:prstGeom>
            </p:spPr>
          </p:pic>
        </p:grpSp>
        <p:sp>
          <p:nvSpPr>
            <p:cNvPr id="5" name="Rectangle 4">
              <a:extLst>
                <a:ext uri="{FF2B5EF4-FFF2-40B4-BE49-F238E27FC236}">
                  <a16:creationId xmlns:a16="http://schemas.microsoft.com/office/drawing/2014/main" id="{D50A6015-721E-4BB9-A27E-3EB292B265DC}"/>
                </a:ext>
              </a:extLst>
            </p:cNvPr>
            <p:cNvSpPr/>
            <p:nvPr/>
          </p:nvSpPr>
          <p:spPr>
            <a:xfrm>
              <a:off x="6096000" y="1621571"/>
              <a:ext cx="2209055" cy="4983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1DC841-A69E-46FF-92F3-64CD0C0230F0}"/>
                </a:ext>
              </a:extLst>
            </p:cNvPr>
            <p:cNvSpPr/>
            <p:nvPr/>
          </p:nvSpPr>
          <p:spPr>
            <a:xfrm>
              <a:off x="2545942" y="2620370"/>
              <a:ext cx="3868506" cy="3835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2317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421242"/>
            <a:ext cx="9952629" cy="1200329"/>
          </a:xfrm>
          <a:prstGeom prst="rect">
            <a:avLst/>
          </a:prstGeom>
          <a:noFill/>
        </p:spPr>
        <p:txBody>
          <a:bodyPr wrap="square">
            <a:spAutoFit/>
          </a:bodyPr>
          <a:lstStyle/>
          <a:p>
            <a:r>
              <a:rPr lang="en-US" sz="7200" b="1" dirty="0"/>
              <a:t>Approach to Coefficients</a:t>
            </a:r>
            <a:endParaRPr lang="en-US" sz="7200" b="1" dirty="0">
              <a:solidFill>
                <a:schemeClr val="tx2"/>
              </a:solidFill>
            </a:endParaRPr>
          </a:p>
        </p:txBody>
      </p:sp>
      <p:grpSp>
        <p:nvGrpSpPr>
          <p:cNvPr id="3" name="Group 2">
            <a:extLst>
              <a:ext uri="{FF2B5EF4-FFF2-40B4-BE49-F238E27FC236}">
                <a16:creationId xmlns:a16="http://schemas.microsoft.com/office/drawing/2014/main" id="{EC32FEE4-D103-47B9-9FD8-E38CF3DF5AD0}"/>
              </a:ext>
            </a:extLst>
          </p:cNvPr>
          <p:cNvGrpSpPr/>
          <p:nvPr/>
        </p:nvGrpSpPr>
        <p:grpSpPr>
          <a:xfrm>
            <a:off x="3125337" y="1691639"/>
            <a:ext cx="5820771" cy="4913877"/>
            <a:chOff x="5170170" y="1691640"/>
            <a:chExt cx="3775937" cy="3474720"/>
          </a:xfrm>
        </p:grpSpPr>
        <p:grpSp>
          <p:nvGrpSpPr>
            <p:cNvPr id="7" name="Group 6">
              <a:extLst>
                <a:ext uri="{FF2B5EF4-FFF2-40B4-BE49-F238E27FC236}">
                  <a16:creationId xmlns:a16="http://schemas.microsoft.com/office/drawing/2014/main" id="{BD941B12-DBFD-440E-B5C8-C2E73FD69C71}"/>
                </a:ext>
              </a:extLst>
            </p:cNvPr>
            <p:cNvGrpSpPr/>
            <p:nvPr/>
          </p:nvGrpSpPr>
          <p:grpSpPr>
            <a:xfrm>
              <a:off x="7137779" y="1883391"/>
              <a:ext cx="1808328" cy="3187084"/>
              <a:chOff x="7137779" y="1883391"/>
              <a:chExt cx="1808328" cy="3187084"/>
            </a:xfrm>
          </p:grpSpPr>
          <p:sp>
            <p:nvSpPr>
              <p:cNvPr id="4" name="Right Brace 3">
                <a:extLst>
                  <a:ext uri="{FF2B5EF4-FFF2-40B4-BE49-F238E27FC236}">
                    <a16:creationId xmlns:a16="http://schemas.microsoft.com/office/drawing/2014/main" id="{C613ACFC-EED9-493B-B04B-FED0EFBA41FF}"/>
                  </a:ext>
                </a:extLst>
              </p:cNvPr>
              <p:cNvSpPr/>
              <p:nvPr/>
            </p:nvSpPr>
            <p:spPr>
              <a:xfrm>
                <a:off x="7137779" y="1883391"/>
                <a:ext cx="750627" cy="3187084"/>
              </a:xfrm>
              <a:prstGeom prst="rightBrace">
                <a:avLst>
                  <a:gd name="adj1" fmla="val 8333"/>
                  <a:gd name="adj2" fmla="val 4614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5">
                <a:extLst>
                  <a:ext uri="{FF2B5EF4-FFF2-40B4-BE49-F238E27FC236}">
                    <a16:creationId xmlns:a16="http://schemas.microsoft.com/office/drawing/2014/main" id="{70F4685A-E1A2-41E1-A1A4-CDCC51FB9B1D}"/>
                  </a:ext>
                </a:extLst>
              </p:cNvPr>
              <p:cNvSpPr/>
              <p:nvPr/>
            </p:nvSpPr>
            <p:spPr>
              <a:xfrm>
                <a:off x="7513092" y="3043450"/>
                <a:ext cx="1433015" cy="655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Use </a:t>
                </a:r>
                <a:br>
                  <a:rPr lang="en-US" b="1" dirty="0">
                    <a:solidFill>
                      <a:schemeClr val="tx1"/>
                    </a:solidFill>
                  </a:rPr>
                </a:br>
                <a:r>
                  <a:rPr lang="en-US" b="1" dirty="0">
                    <a:solidFill>
                      <a:schemeClr val="tx1"/>
                    </a:solidFill>
                  </a:rPr>
                  <a:t>Median</a:t>
                </a:r>
              </a:p>
            </p:txBody>
          </p:sp>
        </p:grpSp>
        <p:pic>
          <p:nvPicPr>
            <p:cNvPr id="2" name="Picture 1">
              <a:extLst>
                <a:ext uri="{FF2B5EF4-FFF2-40B4-BE49-F238E27FC236}">
                  <a16:creationId xmlns:a16="http://schemas.microsoft.com/office/drawing/2014/main" id="{EED4485A-BECD-41E5-9DB2-4721807FD6FC}"/>
                </a:ext>
              </a:extLst>
            </p:cNvPr>
            <p:cNvPicPr>
              <a:picLocks noChangeAspect="1"/>
            </p:cNvPicPr>
            <p:nvPr/>
          </p:nvPicPr>
          <p:blipFill>
            <a:blip r:embed="rId3"/>
            <a:stretch>
              <a:fillRect/>
            </a:stretch>
          </p:blipFill>
          <p:spPr>
            <a:xfrm>
              <a:off x="5170170" y="1691640"/>
              <a:ext cx="1851660" cy="3474720"/>
            </a:xfrm>
            <a:prstGeom prst="rect">
              <a:avLst/>
            </a:prstGeom>
          </p:spPr>
        </p:pic>
      </p:grpSp>
      <p:sp>
        <p:nvSpPr>
          <p:cNvPr id="5" name="Rectangle 4">
            <a:extLst>
              <a:ext uri="{FF2B5EF4-FFF2-40B4-BE49-F238E27FC236}">
                <a16:creationId xmlns:a16="http://schemas.microsoft.com/office/drawing/2014/main" id="{D50A6015-721E-4BB9-A27E-3EB292B265DC}"/>
              </a:ext>
            </a:extLst>
          </p:cNvPr>
          <p:cNvSpPr/>
          <p:nvPr/>
        </p:nvSpPr>
        <p:spPr>
          <a:xfrm>
            <a:off x="6096000" y="1621571"/>
            <a:ext cx="2209055" cy="4983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691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421242"/>
            <a:ext cx="9952629" cy="1200329"/>
          </a:xfrm>
          <a:prstGeom prst="rect">
            <a:avLst/>
          </a:prstGeom>
          <a:noFill/>
        </p:spPr>
        <p:txBody>
          <a:bodyPr wrap="square">
            <a:spAutoFit/>
          </a:bodyPr>
          <a:lstStyle/>
          <a:p>
            <a:r>
              <a:rPr lang="en-US" sz="7200" b="1" dirty="0"/>
              <a:t>Approach to Coefficients</a:t>
            </a:r>
            <a:endParaRPr lang="en-US" sz="7200" b="1" dirty="0">
              <a:solidFill>
                <a:schemeClr val="tx2"/>
              </a:solidFill>
            </a:endParaRPr>
          </a:p>
        </p:txBody>
      </p:sp>
      <p:grpSp>
        <p:nvGrpSpPr>
          <p:cNvPr id="3" name="Group 2">
            <a:extLst>
              <a:ext uri="{FF2B5EF4-FFF2-40B4-BE49-F238E27FC236}">
                <a16:creationId xmlns:a16="http://schemas.microsoft.com/office/drawing/2014/main" id="{EC32FEE4-D103-47B9-9FD8-E38CF3DF5AD0}"/>
              </a:ext>
            </a:extLst>
          </p:cNvPr>
          <p:cNvGrpSpPr/>
          <p:nvPr/>
        </p:nvGrpSpPr>
        <p:grpSpPr>
          <a:xfrm>
            <a:off x="3125337" y="1691639"/>
            <a:ext cx="5820771" cy="4913877"/>
            <a:chOff x="5170170" y="1691640"/>
            <a:chExt cx="3775937" cy="3474720"/>
          </a:xfrm>
        </p:grpSpPr>
        <p:grpSp>
          <p:nvGrpSpPr>
            <p:cNvPr id="7" name="Group 6">
              <a:extLst>
                <a:ext uri="{FF2B5EF4-FFF2-40B4-BE49-F238E27FC236}">
                  <a16:creationId xmlns:a16="http://schemas.microsoft.com/office/drawing/2014/main" id="{BD941B12-DBFD-440E-B5C8-C2E73FD69C71}"/>
                </a:ext>
              </a:extLst>
            </p:cNvPr>
            <p:cNvGrpSpPr/>
            <p:nvPr/>
          </p:nvGrpSpPr>
          <p:grpSpPr>
            <a:xfrm>
              <a:off x="7137779" y="1883391"/>
              <a:ext cx="1808328" cy="3187084"/>
              <a:chOff x="7137779" y="1883391"/>
              <a:chExt cx="1808328" cy="3187084"/>
            </a:xfrm>
          </p:grpSpPr>
          <p:sp>
            <p:nvSpPr>
              <p:cNvPr id="4" name="Right Brace 3">
                <a:extLst>
                  <a:ext uri="{FF2B5EF4-FFF2-40B4-BE49-F238E27FC236}">
                    <a16:creationId xmlns:a16="http://schemas.microsoft.com/office/drawing/2014/main" id="{C613ACFC-EED9-493B-B04B-FED0EFBA41FF}"/>
                  </a:ext>
                </a:extLst>
              </p:cNvPr>
              <p:cNvSpPr/>
              <p:nvPr/>
            </p:nvSpPr>
            <p:spPr>
              <a:xfrm>
                <a:off x="7137779" y="1883391"/>
                <a:ext cx="750627" cy="3187084"/>
              </a:xfrm>
              <a:prstGeom prst="rightBrace">
                <a:avLst>
                  <a:gd name="adj1" fmla="val 8333"/>
                  <a:gd name="adj2" fmla="val 4614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ectangle 5">
                <a:extLst>
                  <a:ext uri="{FF2B5EF4-FFF2-40B4-BE49-F238E27FC236}">
                    <a16:creationId xmlns:a16="http://schemas.microsoft.com/office/drawing/2014/main" id="{70F4685A-E1A2-41E1-A1A4-CDCC51FB9B1D}"/>
                  </a:ext>
                </a:extLst>
              </p:cNvPr>
              <p:cNvSpPr/>
              <p:nvPr/>
            </p:nvSpPr>
            <p:spPr>
              <a:xfrm>
                <a:off x="7513092" y="3043450"/>
                <a:ext cx="1433015" cy="655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Use </a:t>
                </a:r>
                <a:br>
                  <a:rPr lang="en-US" b="1" dirty="0">
                    <a:solidFill>
                      <a:schemeClr val="tx1"/>
                    </a:solidFill>
                  </a:rPr>
                </a:br>
                <a:r>
                  <a:rPr lang="en-US" b="1" dirty="0">
                    <a:solidFill>
                      <a:schemeClr val="tx1"/>
                    </a:solidFill>
                  </a:rPr>
                  <a:t>Median</a:t>
                </a:r>
              </a:p>
            </p:txBody>
          </p:sp>
        </p:grpSp>
        <p:pic>
          <p:nvPicPr>
            <p:cNvPr id="2" name="Picture 1">
              <a:extLst>
                <a:ext uri="{FF2B5EF4-FFF2-40B4-BE49-F238E27FC236}">
                  <a16:creationId xmlns:a16="http://schemas.microsoft.com/office/drawing/2014/main" id="{EED4485A-BECD-41E5-9DB2-4721807FD6FC}"/>
                </a:ext>
              </a:extLst>
            </p:cNvPr>
            <p:cNvPicPr>
              <a:picLocks noChangeAspect="1"/>
            </p:cNvPicPr>
            <p:nvPr/>
          </p:nvPicPr>
          <p:blipFill>
            <a:blip r:embed="rId3"/>
            <a:stretch>
              <a:fillRect/>
            </a:stretch>
          </p:blipFill>
          <p:spPr>
            <a:xfrm>
              <a:off x="5170170" y="1691640"/>
              <a:ext cx="1851660" cy="3474720"/>
            </a:xfrm>
            <a:prstGeom prst="rect">
              <a:avLst/>
            </a:prstGeom>
          </p:spPr>
        </p:pic>
      </p:grpSp>
    </p:spTree>
    <p:extLst>
      <p:ext uri="{BB962C8B-B14F-4D97-AF65-F5344CB8AC3E}">
        <p14:creationId xmlns:p14="http://schemas.microsoft.com/office/powerpoint/2010/main" val="3875286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124673"/>
            <a:ext cx="9952629" cy="1200329"/>
          </a:xfrm>
          <a:prstGeom prst="rect">
            <a:avLst/>
          </a:prstGeom>
          <a:noFill/>
        </p:spPr>
        <p:txBody>
          <a:bodyPr wrap="square">
            <a:spAutoFit/>
          </a:bodyPr>
          <a:lstStyle/>
          <a:p>
            <a:r>
              <a:rPr lang="en-US" sz="7200" b="1" dirty="0"/>
              <a:t>Approach to Coefficients</a:t>
            </a:r>
            <a:endParaRPr lang="en-US" sz="7200" b="1" dirty="0">
              <a:solidFill>
                <a:schemeClr val="tx2"/>
              </a:solidFill>
            </a:endParaRPr>
          </a:p>
        </p:txBody>
      </p:sp>
      <p:graphicFrame>
        <p:nvGraphicFramePr>
          <p:cNvPr id="5" name="Table 4">
            <a:extLst>
              <a:ext uri="{FF2B5EF4-FFF2-40B4-BE49-F238E27FC236}">
                <a16:creationId xmlns:a16="http://schemas.microsoft.com/office/drawing/2014/main" id="{51822909-0B99-4588-B773-FEA6A1C8BFB0}"/>
              </a:ext>
            </a:extLst>
          </p:cNvPr>
          <p:cNvGraphicFramePr>
            <a:graphicFrameLocks noGrp="1"/>
          </p:cNvGraphicFramePr>
          <p:nvPr>
            <p:extLst>
              <p:ext uri="{D42A27DB-BD31-4B8C-83A1-F6EECF244321}">
                <p14:modId xmlns:p14="http://schemas.microsoft.com/office/powerpoint/2010/main" val="691319560"/>
              </p:ext>
            </p:extLst>
          </p:nvPr>
        </p:nvGraphicFramePr>
        <p:xfrm>
          <a:off x="719919" y="1085180"/>
          <a:ext cx="9750158" cy="4884420"/>
        </p:xfrm>
        <a:graphic>
          <a:graphicData uri="http://schemas.openxmlformats.org/drawingml/2006/table">
            <a:tbl>
              <a:tblPr>
                <a:tableStyleId>{5C22544A-7EE6-4342-B048-85BDC9FD1C3A}</a:tableStyleId>
              </a:tblPr>
              <a:tblGrid>
                <a:gridCol w="426966">
                  <a:extLst>
                    <a:ext uri="{9D8B030D-6E8A-4147-A177-3AD203B41FA5}">
                      <a16:colId xmlns:a16="http://schemas.microsoft.com/office/drawing/2014/main" val="1128969543"/>
                    </a:ext>
                  </a:extLst>
                </a:gridCol>
                <a:gridCol w="188912">
                  <a:extLst>
                    <a:ext uri="{9D8B030D-6E8A-4147-A177-3AD203B41FA5}">
                      <a16:colId xmlns:a16="http://schemas.microsoft.com/office/drawing/2014/main" val="1180995338"/>
                    </a:ext>
                  </a:extLst>
                </a:gridCol>
                <a:gridCol w="391385">
                  <a:extLst>
                    <a:ext uri="{9D8B030D-6E8A-4147-A177-3AD203B41FA5}">
                      <a16:colId xmlns:a16="http://schemas.microsoft.com/office/drawing/2014/main" val="1555541495"/>
                    </a:ext>
                  </a:extLst>
                </a:gridCol>
                <a:gridCol w="426966">
                  <a:extLst>
                    <a:ext uri="{9D8B030D-6E8A-4147-A177-3AD203B41FA5}">
                      <a16:colId xmlns:a16="http://schemas.microsoft.com/office/drawing/2014/main" val="3023498094"/>
                    </a:ext>
                  </a:extLst>
                </a:gridCol>
                <a:gridCol w="391385">
                  <a:extLst>
                    <a:ext uri="{9D8B030D-6E8A-4147-A177-3AD203B41FA5}">
                      <a16:colId xmlns:a16="http://schemas.microsoft.com/office/drawing/2014/main" val="3939057487"/>
                    </a:ext>
                  </a:extLst>
                </a:gridCol>
                <a:gridCol w="2028085">
                  <a:extLst>
                    <a:ext uri="{9D8B030D-6E8A-4147-A177-3AD203B41FA5}">
                      <a16:colId xmlns:a16="http://schemas.microsoft.com/office/drawing/2014/main" val="1923491606"/>
                    </a:ext>
                  </a:extLst>
                </a:gridCol>
                <a:gridCol w="847680">
                  <a:extLst>
                    <a:ext uri="{9D8B030D-6E8A-4147-A177-3AD203B41FA5}">
                      <a16:colId xmlns:a16="http://schemas.microsoft.com/office/drawing/2014/main" val="3703885011"/>
                    </a:ext>
                  </a:extLst>
                </a:gridCol>
                <a:gridCol w="391385">
                  <a:extLst>
                    <a:ext uri="{9D8B030D-6E8A-4147-A177-3AD203B41FA5}">
                      <a16:colId xmlns:a16="http://schemas.microsoft.com/office/drawing/2014/main" val="1812876334"/>
                    </a:ext>
                  </a:extLst>
                </a:gridCol>
                <a:gridCol w="391385">
                  <a:extLst>
                    <a:ext uri="{9D8B030D-6E8A-4147-A177-3AD203B41FA5}">
                      <a16:colId xmlns:a16="http://schemas.microsoft.com/office/drawing/2014/main" val="1520145191"/>
                    </a:ext>
                  </a:extLst>
                </a:gridCol>
                <a:gridCol w="391385">
                  <a:extLst>
                    <a:ext uri="{9D8B030D-6E8A-4147-A177-3AD203B41FA5}">
                      <a16:colId xmlns:a16="http://schemas.microsoft.com/office/drawing/2014/main" val="1836432531"/>
                    </a:ext>
                  </a:extLst>
                </a:gridCol>
                <a:gridCol w="391385">
                  <a:extLst>
                    <a:ext uri="{9D8B030D-6E8A-4147-A177-3AD203B41FA5}">
                      <a16:colId xmlns:a16="http://schemas.microsoft.com/office/drawing/2014/main" val="921314391"/>
                    </a:ext>
                  </a:extLst>
                </a:gridCol>
                <a:gridCol w="391385">
                  <a:extLst>
                    <a:ext uri="{9D8B030D-6E8A-4147-A177-3AD203B41FA5}">
                      <a16:colId xmlns:a16="http://schemas.microsoft.com/office/drawing/2014/main" val="3506966065"/>
                    </a:ext>
                  </a:extLst>
                </a:gridCol>
                <a:gridCol w="1565540">
                  <a:extLst>
                    <a:ext uri="{9D8B030D-6E8A-4147-A177-3AD203B41FA5}">
                      <a16:colId xmlns:a16="http://schemas.microsoft.com/office/drawing/2014/main" val="4109436930"/>
                    </a:ext>
                  </a:extLst>
                </a:gridCol>
                <a:gridCol w="1526314">
                  <a:extLst>
                    <a:ext uri="{9D8B030D-6E8A-4147-A177-3AD203B41FA5}">
                      <a16:colId xmlns:a16="http://schemas.microsoft.com/office/drawing/2014/main" val="2899582657"/>
                    </a:ext>
                  </a:extLst>
                </a:gridCol>
              </a:tblGrid>
              <a:tr h="393700">
                <a:tc>
                  <a:txBody>
                    <a:bodyPr/>
                    <a:lstStyle/>
                    <a:p>
                      <a:pPr algn="ctr" fontAlgn="b"/>
                      <a:r>
                        <a:rPr lang="en-US" sz="1800" u="none" strike="noStrike">
                          <a:solidFill>
                            <a:schemeClr val="tx2"/>
                          </a:solidFill>
                          <a:effectLst/>
                          <a:latin typeface="+mj-lt"/>
                        </a:rPr>
                        <a:t>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Case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B</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u="none" strike="noStrike">
                          <a:solidFill>
                            <a:schemeClr val="tx2"/>
                          </a:solidFill>
                          <a:effectLst/>
                          <a:latin typeface="+mj-lt"/>
                        </a:rPr>
                        <a:t>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Case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2650154"/>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Y(ABCDE)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Y(BCDE)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0.9</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474054"/>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Y(ABCD)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0.7</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Y(BCD)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56847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Y(ABCE)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0.75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Y(BCE)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426714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21838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0.8</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Y(BDE)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0.7</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34308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094648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0.45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1352918"/>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0.25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0.15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29569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0.85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Y(CDE)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0.75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0207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0.45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96050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45155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0.2</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090324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0.55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43177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0.25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523252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0.3</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05445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8589051"/>
                  </a:ext>
                </a:extLst>
              </a:tr>
            </a:tbl>
          </a:graphicData>
        </a:graphic>
      </p:graphicFrame>
      <p:sp>
        <p:nvSpPr>
          <p:cNvPr id="3" name="Rectangle 2">
            <a:extLst>
              <a:ext uri="{FF2B5EF4-FFF2-40B4-BE49-F238E27FC236}">
                <a16:creationId xmlns:a16="http://schemas.microsoft.com/office/drawing/2014/main" id="{3E9BCF4F-CE51-4DF5-A7E9-BCFF198A0322}"/>
              </a:ext>
            </a:extLst>
          </p:cNvPr>
          <p:cNvSpPr/>
          <p:nvPr/>
        </p:nvSpPr>
        <p:spPr>
          <a:xfrm>
            <a:off x="5459104" y="981075"/>
            <a:ext cx="5730892"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219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124673"/>
            <a:ext cx="9952629" cy="1200329"/>
          </a:xfrm>
          <a:prstGeom prst="rect">
            <a:avLst/>
          </a:prstGeom>
          <a:noFill/>
        </p:spPr>
        <p:txBody>
          <a:bodyPr wrap="square">
            <a:spAutoFit/>
          </a:bodyPr>
          <a:lstStyle/>
          <a:p>
            <a:r>
              <a:rPr lang="en-US" sz="7200" b="1" dirty="0"/>
              <a:t>Approach to Coefficients</a:t>
            </a:r>
            <a:endParaRPr lang="en-US" sz="7200" b="1" dirty="0">
              <a:solidFill>
                <a:schemeClr val="tx2"/>
              </a:solidFill>
            </a:endParaRPr>
          </a:p>
        </p:txBody>
      </p:sp>
      <p:graphicFrame>
        <p:nvGraphicFramePr>
          <p:cNvPr id="5" name="Table 4">
            <a:extLst>
              <a:ext uri="{FF2B5EF4-FFF2-40B4-BE49-F238E27FC236}">
                <a16:creationId xmlns:a16="http://schemas.microsoft.com/office/drawing/2014/main" id="{51822909-0B99-4588-B773-FEA6A1C8BFB0}"/>
              </a:ext>
            </a:extLst>
          </p:cNvPr>
          <p:cNvGraphicFramePr>
            <a:graphicFrameLocks noGrp="1"/>
          </p:cNvGraphicFramePr>
          <p:nvPr>
            <p:extLst>
              <p:ext uri="{D42A27DB-BD31-4B8C-83A1-F6EECF244321}">
                <p14:modId xmlns:p14="http://schemas.microsoft.com/office/powerpoint/2010/main" val="1531620328"/>
              </p:ext>
            </p:extLst>
          </p:nvPr>
        </p:nvGraphicFramePr>
        <p:xfrm>
          <a:off x="719919" y="1085180"/>
          <a:ext cx="9750158" cy="4884420"/>
        </p:xfrm>
        <a:graphic>
          <a:graphicData uri="http://schemas.openxmlformats.org/drawingml/2006/table">
            <a:tbl>
              <a:tblPr>
                <a:tableStyleId>{5C22544A-7EE6-4342-B048-85BDC9FD1C3A}</a:tableStyleId>
              </a:tblPr>
              <a:tblGrid>
                <a:gridCol w="426966">
                  <a:extLst>
                    <a:ext uri="{9D8B030D-6E8A-4147-A177-3AD203B41FA5}">
                      <a16:colId xmlns:a16="http://schemas.microsoft.com/office/drawing/2014/main" val="1128969543"/>
                    </a:ext>
                  </a:extLst>
                </a:gridCol>
                <a:gridCol w="188912">
                  <a:extLst>
                    <a:ext uri="{9D8B030D-6E8A-4147-A177-3AD203B41FA5}">
                      <a16:colId xmlns:a16="http://schemas.microsoft.com/office/drawing/2014/main" val="1180995338"/>
                    </a:ext>
                  </a:extLst>
                </a:gridCol>
                <a:gridCol w="391385">
                  <a:extLst>
                    <a:ext uri="{9D8B030D-6E8A-4147-A177-3AD203B41FA5}">
                      <a16:colId xmlns:a16="http://schemas.microsoft.com/office/drawing/2014/main" val="1555541495"/>
                    </a:ext>
                  </a:extLst>
                </a:gridCol>
                <a:gridCol w="426966">
                  <a:extLst>
                    <a:ext uri="{9D8B030D-6E8A-4147-A177-3AD203B41FA5}">
                      <a16:colId xmlns:a16="http://schemas.microsoft.com/office/drawing/2014/main" val="3023498094"/>
                    </a:ext>
                  </a:extLst>
                </a:gridCol>
                <a:gridCol w="391385">
                  <a:extLst>
                    <a:ext uri="{9D8B030D-6E8A-4147-A177-3AD203B41FA5}">
                      <a16:colId xmlns:a16="http://schemas.microsoft.com/office/drawing/2014/main" val="3939057487"/>
                    </a:ext>
                  </a:extLst>
                </a:gridCol>
                <a:gridCol w="2028085">
                  <a:extLst>
                    <a:ext uri="{9D8B030D-6E8A-4147-A177-3AD203B41FA5}">
                      <a16:colId xmlns:a16="http://schemas.microsoft.com/office/drawing/2014/main" val="1923491606"/>
                    </a:ext>
                  </a:extLst>
                </a:gridCol>
                <a:gridCol w="847680">
                  <a:extLst>
                    <a:ext uri="{9D8B030D-6E8A-4147-A177-3AD203B41FA5}">
                      <a16:colId xmlns:a16="http://schemas.microsoft.com/office/drawing/2014/main" val="3703885011"/>
                    </a:ext>
                  </a:extLst>
                </a:gridCol>
                <a:gridCol w="391385">
                  <a:extLst>
                    <a:ext uri="{9D8B030D-6E8A-4147-A177-3AD203B41FA5}">
                      <a16:colId xmlns:a16="http://schemas.microsoft.com/office/drawing/2014/main" val="1812876334"/>
                    </a:ext>
                  </a:extLst>
                </a:gridCol>
                <a:gridCol w="391385">
                  <a:extLst>
                    <a:ext uri="{9D8B030D-6E8A-4147-A177-3AD203B41FA5}">
                      <a16:colId xmlns:a16="http://schemas.microsoft.com/office/drawing/2014/main" val="1520145191"/>
                    </a:ext>
                  </a:extLst>
                </a:gridCol>
                <a:gridCol w="391385">
                  <a:extLst>
                    <a:ext uri="{9D8B030D-6E8A-4147-A177-3AD203B41FA5}">
                      <a16:colId xmlns:a16="http://schemas.microsoft.com/office/drawing/2014/main" val="1836432531"/>
                    </a:ext>
                  </a:extLst>
                </a:gridCol>
                <a:gridCol w="391385">
                  <a:extLst>
                    <a:ext uri="{9D8B030D-6E8A-4147-A177-3AD203B41FA5}">
                      <a16:colId xmlns:a16="http://schemas.microsoft.com/office/drawing/2014/main" val="921314391"/>
                    </a:ext>
                  </a:extLst>
                </a:gridCol>
                <a:gridCol w="391385">
                  <a:extLst>
                    <a:ext uri="{9D8B030D-6E8A-4147-A177-3AD203B41FA5}">
                      <a16:colId xmlns:a16="http://schemas.microsoft.com/office/drawing/2014/main" val="3506966065"/>
                    </a:ext>
                  </a:extLst>
                </a:gridCol>
                <a:gridCol w="1565540">
                  <a:extLst>
                    <a:ext uri="{9D8B030D-6E8A-4147-A177-3AD203B41FA5}">
                      <a16:colId xmlns:a16="http://schemas.microsoft.com/office/drawing/2014/main" val="4109436930"/>
                    </a:ext>
                  </a:extLst>
                </a:gridCol>
                <a:gridCol w="1526314">
                  <a:extLst>
                    <a:ext uri="{9D8B030D-6E8A-4147-A177-3AD203B41FA5}">
                      <a16:colId xmlns:a16="http://schemas.microsoft.com/office/drawing/2014/main" val="2899582657"/>
                    </a:ext>
                  </a:extLst>
                </a:gridCol>
              </a:tblGrid>
              <a:tr h="393700">
                <a:tc>
                  <a:txBody>
                    <a:bodyPr/>
                    <a:lstStyle/>
                    <a:p>
                      <a:pPr algn="ctr" fontAlgn="b"/>
                      <a:r>
                        <a:rPr lang="en-US" sz="1800" u="none" strike="noStrike">
                          <a:solidFill>
                            <a:schemeClr val="tx2"/>
                          </a:solidFill>
                          <a:effectLst/>
                          <a:latin typeface="+mj-lt"/>
                        </a:rPr>
                        <a:t>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Case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B</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u="none" strike="noStrike">
                          <a:solidFill>
                            <a:schemeClr val="tx2"/>
                          </a:solidFill>
                          <a:effectLst/>
                          <a:latin typeface="+mj-lt"/>
                        </a:rPr>
                        <a:t>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Case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2650154"/>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Y(ABCDE)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Y(BCDE)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1800" u="none" strike="noStrike">
                          <a:solidFill>
                            <a:schemeClr val="tx2"/>
                          </a:solidFill>
                          <a:effectLst/>
                          <a:latin typeface="+mj-lt"/>
                        </a:rPr>
                        <a:t>0.9</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474054"/>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Y(ABCD)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0.7</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Y(BCD)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56847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Y(ABCE)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0.75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Y(BCE)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426714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21838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0.8</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Y(BDE)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0.7</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34308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094648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0.45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1352918"/>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0.25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0.15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29569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0.85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Y(CDE)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0.75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0207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0.45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96050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45155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0.2</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090324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0.55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43177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0.25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523252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0.3</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05445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8589051"/>
                  </a:ext>
                </a:extLst>
              </a:tr>
            </a:tbl>
          </a:graphicData>
        </a:graphic>
      </p:graphicFrame>
    </p:spTree>
    <p:extLst>
      <p:ext uri="{BB962C8B-B14F-4D97-AF65-F5344CB8AC3E}">
        <p14:creationId xmlns:p14="http://schemas.microsoft.com/office/powerpoint/2010/main" val="910521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124673"/>
            <a:ext cx="9952629" cy="1200329"/>
          </a:xfrm>
          <a:prstGeom prst="rect">
            <a:avLst/>
          </a:prstGeom>
          <a:noFill/>
        </p:spPr>
        <p:txBody>
          <a:bodyPr wrap="square">
            <a:spAutoFit/>
          </a:bodyPr>
          <a:lstStyle/>
          <a:p>
            <a:r>
              <a:rPr lang="en-US" sz="7200" b="1" dirty="0"/>
              <a:t>Approach to Coefficients</a:t>
            </a:r>
            <a:endParaRPr lang="en-US" sz="7200" b="1" dirty="0">
              <a:solidFill>
                <a:schemeClr val="tx2"/>
              </a:solidFill>
            </a:endParaRPr>
          </a:p>
        </p:txBody>
      </p:sp>
      <p:graphicFrame>
        <p:nvGraphicFramePr>
          <p:cNvPr id="5" name="Table 4">
            <a:extLst>
              <a:ext uri="{FF2B5EF4-FFF2-40B4-BE49-F238E27FC236}">
                <a16:creationId xmlns:a16="http://schemas.microsoft.com/office/drawing/2014/main" id="{51822909-0B99-4588-B773-FEA6A1C8BFB0}"/>
              </a:ext>
            </a:extLst>
          </p:cNvPr>
          <p:cNvGraphicFramePr>
            <a:graphicFrameLocks noGrp="1"/>
          </p:cNvGraphicFramePr>
          <p:nvPr>
            <p:extLst>
              <p:ext uri="{D42A27DB-BD31-4B8C-83A1-F6EECF244321}">
                <p14:modId xmlns:p14="http://schemas.microsoft.com/office/powerpoint/2010/main" val="3143022731"/>
              </p:ext>
            </p:extLst>
          </p:nvPr>
        </p:nvGraphicFramePr>
        <p:xfrm>
          <a:off x="719919" y="1085180"/>
          <a:ext cx="9750158" cy="4884420"/>
        </p:xfrm>
        <a:graphic>
          <a:graphicData uri="http://schemas.openxmlformats.org/drawingml/2006/table">
            <a:tbl>
              <a:tblPr>
                <a:tableStyleId>{5C22544A-7EE6-4342-B048-85BDC9FD1C3A}</a:tableStyleId>
              </a:tblPr>
              <a:tblGrid>
                <a:gridCol w="426966">
                  <a:extLst>
                    <a:ext uri="{9D8B030D-6E8A-4147-A177-3AD203B41FA5}">
                      <a16:colId xmlns:a16="http://schemas.microsoft.com/office/drawing/2014/main" val="1128969543"/>
                    </a:ext>
                  </a:extLst>
                </a:gridCol>
                <a:gridCol w="188912">
                  <a:extLst>
                    <a:ext uri="{9D8B030D-6E8A-4147-A177-3AD203B41FA5}">
                      <a16:colId xmlns:a16="http://schemas.microsoft.com/office/drawing/2014/main" val="1180995338"/>
                    </a:ext>
                  </a:extLst>
                </a:gridCol>
                <a:gridCol w="391385">
                  <a:extLst>
                    <a:ext uri="{9D8B030D-6E8A-4147-A177-3AD203B41FA5}">
                      <a16:colId xmlns:a16="http://schemas.microsoft.com/office/drawing/2014/main" val="1555541495"/>
                    </a:ext>
                  </a:extLst>
                </a:gridCol>
                <a:gridCol w="426966">
                  <a:extLst>
                    <a:ext uri="{9D8B030D-6E8A-4147-A177-3AD203B41FA5}">
                      <a16:colId xmlns:a16="http://schemas.microsoft.com/office/drawing/2014/main" val="3023498094"/>
                    </a:ext>
                  </a:extLst>
                </a:gridCol>
                <a:gridCol w="391385">
                  <a:extLst>
                    <a:ext uri="{9D8B030D-6E8A-4147-A177-3AD203B41FA5}">
                      <a16:colId xmlns:a16="http://schemas.microsoft.com/office/drawing/2014/main" val="3939057487"/>
                    </a:ext>
                  </a:extLst>
                </a:gridCol>
                <a:gridCol w="2028085">
                  <a:extLst>
                    <a:ext uri="{9D8B030D-6E8A-4147-A177-3AD203B41FA5}">
                      <a16:colId xmlns:a16="http://schemas.microsoft.com/office/drawing/2014/main" val="1923491606"/>
                    </a:ext>
                  </a:extLst>
                </a:gridCol>
                <a:gridCol w="847680">
                  <a:extLst>
                    <a:ext uri="{9D8B030D-6E8A-4147-A177-3AD203B41FA5}">
                      <a16:colId xmlns:a16="http://schemas.microsoft.com/office/drawing/2014/main" val="3703885011"/>
                    </a:ext>
                  </a:extLst>
                </a:gridCol>
                <a:gridCol w="391385">
                  <a:extLst>
                    <a:ext uri="{9D8B030D-6E8A-4147-A177-3AD203B41FA5}">
                      <a16:colId xmlns:a16="http://schemas.microsoft.com/office/drawing/2014/main" val="1812876334"/>
                    </a:ext>
                  </a:extLst>
                </a:gridCol>
                <a:gridCol w="391385">
                  <a:extLst>
                    <a:ext uri="{9D8B030D-6E8A-4147-A177-3AD203B41FA5}">
                      <a16:colId xmlns:a16="http://schemas.microsoft.com/office/drawing/2014/main" val="1520145191"/>
                    </a:ext>
                  </a:extLst>
                </a:gridCol>
                <a:gridCol w="391385">
                  <a:extLst>
                    <a:ext uri="{9D8B030D-6E8A-4147-A177-3AD203B41FA5}">
                      <a16:colId xmlns:a16="http://schemas.microsoft.com/office/drawing/2014/main" val="1836432531"/>
                    </a:ext>
                  </a:extLst>
                </a:gridCol>
                <a:gridCol w="391385">
                  <a:extLst>
                    <a:ext uri="{9D8B030D-6E8A-4147-A177-3AD203B41FA5}">
                      <a16:colId xmlns:a16="http://schemas.microsoft.com/office/drawing/2014/main" val="921314391"/>
                    </a:ext>
                  </a:extLst>
                </a:gridCol>
                <a:gridCol w="391385">
                  <a:extLst>
                    <a:ext uri="{9D8B030D-6E8A-4147-A177-3AD203B41FA5}">
                      <a16:colId xmlns:a16="http://schemas.microsoft.com/office/drawing/2014/main" val="3506966065"/>
                    </a:ext>
                  </a:extLst>
                </a:gridCol>
                <a:gridCol w="1565540">
                  <a:extLst>
                    <a:ext uri="{9D8B030D-6E8A-4147-A177-3AD203B41FA5}">
                      <a16:colId xmlns:a16="http://schemas.microsoft.com/office/drawing/2014/main" val="4109436930"/>
                    </a:ext>
                  </a:extLst>
                </a:gridCol>
                <a:gridCol w="1526314">
                  <a:extLst>
                    <a:ext uri="{9D8B030D-6E8A-4147-A177-3AD203B41FA5}">
                      <a16:colId xmlns:a16="http://schemas.microsoft.com/office/drawing/2014/main" val="2899582657"/>
                    </a:ext>
                  </a:extLst>
                </a:gridCol>
              </a:tblGrid>
              <a:tr h="393700">
                <a:tc>
                  <a:txBody>
                    <a:bodyPr/>
                    <a:lstStyle/>
                    <a:p>
                      <a:pPr algn="ctr" fontAlgn="b"/>
                      <a:r>
                        <a:rPr lang="en-US" sz="1800" u="none" strike="noStrike">
                          <a:solidFill>
                            <a:schemeClr val="tx2"/>
                          </a:solidFill>
                          <a:effectLst/>
                          <a:latin typeface="+mj-lt"/>
                        </a:rPr>
                        <a:t>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Case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B</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u="none" strike="noStrike">
                          <a:solidFill>
                            <a:schemeClr val="tx2"/>
                          </a:solidFill>
                          <a:effectLst/>
                          <a:latin typeface="+mj-lt"/>
                        </a:rPr>
                        <a:t>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Case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2650154"/>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Y(ABCDE)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Y(BCDE)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0.9</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474054"/>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Y(ABCD)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1800" u="none" strike="noStrike">
                          <a:solidFill>
                            <a:schemeClr val="tx2"/>
                          </a:solidFill>
                          <a:effectLst/>
                          <a:latin typeface="+mj-lt"/>
                        </a:rPr>
                        <a:t>0.7</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1800" u="none" strike="noStrike">
                          <a:solidFill>
                            <a:schemeClr val="tx2"/>
                          </a:solidFill>
                          <a:effectLst/>
                          <a:latin typeface="+mj-lt"/>
                        </a:rPr>
                        <a:t>0.6</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56847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Y(ABCE)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0.75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Y(BCE)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426714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21838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0.8</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Y(BDE)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0.7</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34308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094648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0.45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1352918"/>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0.25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0.15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29569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0.85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Y(CDE)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0.75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0207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0.45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96050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45155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0.2</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090324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0.55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43177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0.25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523252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0.3</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05445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8589051"/>
                  </a:ext>
                </a:extLst>
              </a:tr>
            </a:tbl>
          </a:graphicData>
        </a:graphic>
      </p:graphicFrame>
    </p:spTree>
    <p:extLst>
      <p:ext uri="{BB962C8B-B14F-4D97-AF65-F5344CB8AC3E}">
        <p14:creationId xmlns:p14="http://schemas.microsoft.com/office/powerpoint/2010/main" val="2160661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124673"/>
            <a:ext cx="9952629" cy="1200329"/>
          </a:xfrm>
          <a:prstGeom prst="rect">
            <a:avLst/>
          </a:prstGeom>
          <a:noFill/>
        </p:spPr>
        <p:txBody>
          <a:bodyPr wrap="square">
            <a:spAutoFit/>
          </a:bodyPr>
          <a:lstStyle/>
          <a:p>
            <a:r>
              <a:rPr lang="en-US" sz="7200" b="1" dirty="0"/>
              <a:t>Approach to Coefficients</a:t>
            </a:r>
            <a:endParaRPr lang="en-US" sz="7200" b="1" dirty="0">
              <a:solidFill>
                <a:schemeClr val="tx2"/>
              </a:solidFill>
            </a:endParaRPr>
          </a:p>
        </p:txBody>
      </p:sp>
      <p:graphicFrame>
        <p:nvGraphicFramePr>
          <p:cNvPr id="5" name="Table 4">
            <a:extLst>
              <a:ext uri="{FF2B5EF4-FFF2-40B4-BE49-F238E27FC236}">
                <a16:creationId xmlns:a16="http://schemas.microsoft.com/office/drawing/2014/main" id="{51822909-0B99-4588-B773-FEA6A1C8BFB0}"/>
              </a:ext>
            </a:extLst>
          </p:cNvPr>
          <p:cNvGraphicFramePr>
            <a:graphicFrameLocks noGrp="1"/>
          </p:cNvGraphicFramePr>
          <p:nvPr>
            <p:extLst>
              <p:ext uri="{D42A27DB-BD31-4B8C-83A1-F6EECF244321}">
                <p14:modId xmlns:p14="http://schemas.microsoft.com/office/powerpoint/2010/main" val="1984337171"/>
              </p:ext>
            </p:extLst>
          </p:nvPr>
        </p:nvGraphicFramePr>
        <p:xfrm>
          <a:off x="719919" y="1085180"/>
          <a:ext cx="9750158" cy="4884420"/>
        </p:xfrm>
        <a:graphic>
          <a:graphicData uri="http://schemas.openxmlformats.org/drawingml/2006/table">
            <a:tbl>
              <a:tblPr>
                <a:tableStyleId>{5C22544A-7EE6-4342-B048-85BDC9FD1C3A}</a:tableStyleId>
              </a:tblPr>
              <a:tblGrid>
                <a:gridCol w="426966">
                  <a:extLst>
                    <a:ext uri="{9D8B030D-6E8A-4147-A177-3AD203B41FA5}">
                      <a16:colId xmlns:a16="http://schemas.microsoft.com/office/drawing/2014/main" val="1128969543"/>
                    </a:ext>
                  </a:extLst>
                </a:gridCol>
                <a:gridCol w="188912">
                  <a:extLst>
                    <a:ext uri="{9D8B030D-6E8A-4147-A177-3AD203B41FA5}">
                      <a16:colId xmlns:a16="http://schemas.microsoft.com/office/drawing/2014/main" val="1180995338"/>
                    </a:ext>
                  </a:extLst>
                </a:gridCol>
                <a:gridCol w="391385">
                  <a:extLst>
                    <a:ext uri="{9D8B030D-6E8A-4147-A177-3AD203B41FA5}">
                      <a16:colId xmlns:a16="http://schemas.microsoft.com/office/drawing/2014/main" val="1555541495"/>
                    </a:ext>
                  </a:extLst>
                </a:gridCol>
                <a:gridCol w="426966">
                  <a:extLst>
                    <a:ext uri="{9D8B030D-6E8A-4147-A177-3AD203B41FA5}">
                      <a16:colId xmlns:a16="http://schemas.microsoft.com/office/drawing/2014/main" val="3023498094"/>
                    </a:ext>
                  </a:extLst>
                </a:gridCol>
                <a:gridCol w="391385">
                  <a:extLst>
                    <a:ext uri="{9D8B030D-6E8A-4147-A177-3AD203B41FA5}">
                      <a16:colId xmlns:a16="http://schemas.microsoft.com/office/drawing/2014/main" val="3939057487"/>
                    </a:ext>
                  </a:extLst>
                </a:gridCol>
                <a:gridCol w="2028085">
                  <a:extLst>
                    <a:ext uri="{9D8B030D-6E8A-4147-A177-3AD203B41FA5}">
                      <a16:colId xmlns:a16="http://schemas.microsoft.com/office/drawing/2014/main" val="1923491606"/>
                    </a:ext>
                  </a:extLst>
                </a:gridCol>
                <a:gridCol w="847680">
                  <a:extLst>
                    <a:ext uri="{9D8B030D-6E8A-4147-A177-3AD203B41FA5}">
                      <a16:colId xmlns:a16="http://schemas.microsoft.com/office/drawing/2014/main" val="3703885011"/>
                    </a:ext>
                  </a:extLst>
                </a:gridCol>
                <a:gridCol w="391385">
                  <a:extLst>
                    <a:ext uri="{9D8B030D-6E8A-4147-A177-3AD203B41FA5}">
                      <a16:colId xmlns:a16="http://schemas.microsoft.com/office/drawing/2014/main" val="1812876334"/>
                    </a:ext>
                  </a:extLst>
                </a:gridCol>
                <a:gridCol w="391385">
                  <a:extLst>
                    <a:ext uri="{9D8B030D-6E8A-4147-A177-3AD203B41FA5}">
                      <a16:colId xmlns:a16="http://schemas.microsoft.com/office/drawing/2014/main" val="1520145191"/>
                    </a:ext>
                  </a:extLst>
                </a:gridCol>
                <a:gridCol w="391385">
                  <a:extLst>
                    <a:ext uri="{9D8B030D-6E8A-4147-A177-3AD203B41FA5}">
                      <a16:colId xmlns:a16="http://schemas.microsoft.com/office/drawing/2014/main" val="1836432531"/>
                    </a:ext>
                  </a:extLst>
                </a:gridCol>
                <a:gridCol w="391385">
                  <a:extLst>
                    <a:ext uri="{9D8B030D-6E8A-4147-A177-3AD203B41FA5}">
                      <a16:colId xmlns:a16="http://schemas.microsoft.com/office/drawing/2014/main" val="921314391"/>
                    </a:ext>
                  </a:extLst>
                </a:gridCol>
                <a:gridCol w="391385">
                  <a:extLst>
                    <a:ext uri="{9D8B030D-6E8A-4147-A177-3AD203B41FA5}">
                      <a16:colId xmlns:a16="http://schemas.microsoft.com/office/drawing/2014/main" val="3506966065"/>
                    </a:ext>
                  </a:extLst>
                </a:gridCol>
                <a:gridCol w="1565540">
                  <a:extLst>
                    <a:ext uri="{9D8B030D-6E8A-4147-A177-3AD203B41FA5}">
                      <a16:colId xmlns:a16="http://schemas.microsoft.com/office/drawing/2014/main" val="4109436930"/>
                    </a:ext>
                  </a:extLst>
                </a:gridCol>
                <a:gridCol w="1526314">
                  <a:extLst>
                    <a:ext uri="{9D8B030D-6E8A-4147-A177-3AD203B41FA5}">
                      <a16:colId xmlns:a16="http://schemas.microsoft.com/office/drawing/2014/main" val="2899582657"/>
                    </a:ext>
                  </a:extLst>
                </a:gridCol>
              </a:tblGrid>
              <a:tr h="393700">
                <a:tc>
                  <a:txBody>
                    <a:bodyPr/>
                    <a:lstStyle/>
                    <a:p>
                      <a:pPr algn="ctr" fontAlgn="b"/>
                      <a:r>
                        <a:rPr lang="en-US" sz="1800" u="none" strike="noStrike">
                          <a:solidFill>
                            <a:schemeClr val="tx2"/>
                          </a:solidFill>
                          <a:effectLst/>
                          <a:latin typeface="+mj-lt"/>
                        </a:rPr>
                        <a:t>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Case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B</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u="none" strike="noStrike">
                          <a:solidFill>
                            <a:schemeClr val="tx2"/>
                          </a:solidFill>
                          <a:effectLst/>
                          <a:latin typeface="+mj-lt"/>
                        </a:rPr>
                        <a:t>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Case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2650154"/>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Y(ABCDE)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Y(BCDE)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0.9</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474054"/>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Y(ABCD)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0.7</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56847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Y(ABCE)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1800" u="none" strike="noStrike">
                          <a:solidFill>
                            <a:schemeClr val="tx2"/>
                          </a:solidFill>
                          <a:effectLst/>
                          <a:latin typeface="+mj-lt"/>
                        </a:rPr>
                        <a:t>0.75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1800" u="none" strike="noStrike">
                          <a:solidFill>
                            <a:schemeClr val="tx2"/>
                          </a:solidFill>
                          <a:effectLst/>
                          <a:latin typeface="+mj-lt"/>
                        </a:rPr>
                        <a:t>0.65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426714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21838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0.8</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Y(BDE)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0.7</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34308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094648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0.45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1352918"/>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0.25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0.15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29569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0.85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Y(CDE)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0.75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0207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0.45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96050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45155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0.2</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090324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0.55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43177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0.25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523252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0.3</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05445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8589051"/>
                  </a:ext>
                </a:extLst>
              </a:tr>
            </a:tbl>
          </a:graphicData>
        </a:graphic>
      </p:graphicFrame>
    </p:spTree>
    <p:extLst>
      <p:ext uri="{BB962C8B-B14F-4D97-AF65-F5344CB8AC3E}">
        <p14:creationId xmlns:p14="http://schemas.microsoft.com/office/powerpoint/2010/main" val="3844191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124673"/>
            <a:ext cx="9952629" cy="1200329"/>
          </a:xfrm>
          <a:prstGeom prst="rect">
            <a:avLst/>
          </a:prstGeom>
          <a:noFill/>
        </p:spPr>
        <p:txBody>
          <a:bodyPr wrap="square">
            <a:spAutoFit/>
          </a:bodyPr>
          <a:lstStyle/>
          <a:p>
            <a:r>
              <a:rPr lang="en-US" sz="7200" b="1" dirty="0"/>
              <a:t>Approach to Coefficients</a:t>
            </a:r>
            <a:endParaRPr lang="en-US" sz="7200" b="1" dirty="0">
              <a:solidFill>
                <a:schemeClr val="tx2"/>
              </a:solidFill>
            </a:endParaRPr>
          </a:p>
        </p:txBody>
      </p:sp>
      <p:graphicFrame>
        <p:nvGraphicFramePr>
          <p:cNvPr id="5" name="Table 4">
            <a:extLst>
              <a:ext uri="{FF2B5EF4-FFF2-40B4-BE49-F238E27FC236}">
                <a16:creationId xmlns:a16="http://schemas.microsoft.com/office/drawing/2014/main" id="{51822909-0B99-4588-B773-FEA6A1C8BFB0}"/>
              </a:ext>
            </a:extLst>
          </p:cNvPr>
          <p:cNvGraphicFramePr>
            <a:graphicFrameLocks noGrp="1"/>
          </p:cNvGraphicFramePr>
          <p:nvPr>
            <p:extLst>
              <p:ext uri="{D42A27DB-BD31-4B8C-83A1-F6EECF244321}">
                <p14:modId xmlns:p14="http://schemas.microsoft.com/office/powerpoint/2010/main" val="976330151"/>
              </p:ext>
            </p:extLst>
          </p:nvPr>
        </p:nvGraphicFramePr>
        <p:xfrm>
          <a:off x="719919" y="1085180"/>
          <a:ext cx="9750158" cy="4884420"/>
        </p:xfrm>
        <a:graphic>
          <a:graphicData uri="http://schemas.openxmlformats.org/drawingml/2006/table">
            <a:tbl>
              <a:tblPr>
                <a:tableStyleId>{5C22544A-7EE6-4342-B048-85BDC9FD1C3A}</a:tableStyleId>
              </a:tblPr>
              <a:tblGrid>
                <a:gridCol w="426966">
                  <a:extLst>
                    <a:ext uri="{9D8B030D-6E8A-4147-A177-3AD203B41FA5}">
                      <a16:colId xmlns:a16="http://schemas.microsoft.com/office/drawing/2014/main" val="1128969543"/>
                    </a:ext>
                  </a:extLst>
                </a:gridCol>
                <a:gridCol w="188912">
                  <a:extLst>
                    <a:ext uri="{9D8B030D-6E8A-4147-A177-3AD203B41FA5}">
                      <a16:colId xmlns:a16="http://schemas.microsoft.com/office/drawing/2014/main" val="1180995338"/>
                    </a:ext>
                  </a:extLst>
                </a:gridCol>
                <a:gridCol w="391385">
                  <a:extLst>
                    <a:ext uri="{9D8B030D-6E8A-4147-A177-3AD203B41FA5}">
                      <a16:colId xmlns:a16="http://schemas.microsoft.com/office/drawing/2014/main" val="1555541495"/>
                    </a:ext>
                  </a:extLst>
                </a:gridCol>
                <a:gridCol w="426966">
                  <a:extLst>
                    <a:ext uri="{9D8B030D-6E8A-4147-A177-3AD203B41FA5}">
                      <a16:colId xmlns:a16="http://schemas.microsoft.com/office/drawing/2014/main" val="3023498094"/>
                    </a:ext>
                  </a:extLst>
                </a:gridCol>
                <a:gridCol w="391385">
                  <a:extLst>
                    <a:ext uri="{9D8B030D-6E8A-4147-A177-3AD203B41FA5}">
                      <a16:colId xmlns:a16="http://schemas.microsoft.com/office/drawing/2014/main" val="3939057487"/>
                    </a:ext>
                  </a:extLst>
                </a:gridCol>
                <a:gridCol w="2028085">
                  <a:extLst>
                    <a:ext uri="{9D8B030D-6E8A-4147-A177-3AD203B41FA5}">
                      <a16:colId xmlns:a16="http://schemas.microsoft.com/office/drawing/2014/main" val="1923491606"/>
                    </a:ext>
                  </a:extLst>
                </a:gridCol>
                <a:gridCol w="847680">
                  <a:extLst>
                    <a:ext uri="{9D8B030D-6E8A-4147-A177-3AD203B41FA5}">
                      <a16:colId xmlns:a16="http://schemas.microsoft.com/office/drawing/2014/main" val="3703885011"/>
                    </a:ext>
                  </a:extLst>
                </a:gridCol>
                <a:gridCol w="391385">
                  <a:extLst>
                    <a:ext uri="{9D8B030D-6E8A-4147-A177-3AD203B41FA5}">
                      <a16:colId xmlns:a16="http://schemas.microsoft.com/office/drawing/2014/main" val="1812876334"/>
                    </a:ext>
                  </a:extLst>
                </a:gridCol>
                <a:gridCol w="391385">
                  <a:extLst>
                    <a:ext uri="{9D8B030D-6E8A-4147-A177-3AD203B41FA5}">
                      <a16:colId xmlns:a16="http://schemas.microsoft.com/office/drawing/2014/main" val="1520145191"/>
                    </a:ext>
                  </a:extLst>
                </a:gridCol>
                <a:gridCol w="391385">
                  <a:extLst>
                    <a:ext uri="{9D8B030D-6E8A-4147-A177-3AD203B41FA5}">
                      <a16:colId xmlns:a16="http://schemas.microsoft.com/office/drawing/2014/main" val="1836432531"/>
                    </a:ext>
                  </a:extLst>
                </a:gridCol>
                <a:gridCol w="391385">
                  <a:extLst>
                    <a:ext uri="{9D8B030D-6E8A-4147-A177-3AD203B41FA5}">
                      <a16:colId xmlns:a16="http://schemas.microsoft.com/office/drawing/2014/main" val="921314391"/>
                    </a:ext>
                  </a:extLst>
                </a:gridCol>
                <a:gridCol w="391385">
                  <a:extLst>
                    <a:ext uri="{9D8B030D-6E8A-4147-A177-3AD203B41FA5}">
                      <a16:colId xmlns:a16="http://schemas.microsoft.com/office/drawing/2014/main" val="3506966065"/>
                    </a:ext>
                  </a:extLst>
                </a:gridCol>
                <a:gridCol w="1565540">
                  <a:extLst>
                    <a:ext uri="{9D8B030D-6E8A-4147-A177-3AD203B41FA5}">
                      <a16:colId xmlns:a16="http://schemas.microsoft.com/office/drawing/2014/main" val="4109436930"/>
                    </a:ext>
                  </a:extLst>
                </a:gridCol>
                <a:gridCol w="1526314">
                  <a:extLst>
                    <a:ext uri="{9D8B030D-6E8A-4147-A177-3AD203B41FA5}">
                      <a16:colId xmlns:a16="http://schemas.microsoft.com/office/drawing/2014/main" val="2899582657"/>
                    </a:ext>
                  </a:extLst>
                </a:gridCol>
              </a:tblGrid>
              <a:tr h="393700">
                <a:tc>
                  <a:txBody>
                    <a:bodyPr/>
                    <a:lstStyle/>
                    <a:p>
                      <a:pPr algn="ctr" fontAlgn="b"/>
                      <a:r>
                        <a:rPr lang="en-US" sz="1800" u="none" strike="noStrike">
                          <a:solidFill>
                            <a:schemeClr val="tx2"/>
                          </a:solidFill>
                          <a:effectLst/>
                          <a:latin typeface="+mj-lt"/>
                        </a:rPr>
                        <a:t>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Case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B</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u="none" strike="noStrike">
                          <a:solidFill>
                            <a:schemeClr val="tx2"/>
                          </a:solidFill>
                          <a:effectLst/>
                          <a:latin typeface="+mj-lt"/>
                        </a:rPr>
                        <a:t>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Case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 </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2650154"/>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Y(ABCDE)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Y(BCDE)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0.9</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474054"/>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Y(ABCD)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0.7</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56847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Y(ABCE)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0.75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1</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426714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Y(BC)</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21838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0.8</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Y(BDE)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0.7</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34308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Y(BD)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094648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0.45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1352918"/>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0.25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Y(B)</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0.15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29569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0.85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Y(CDE)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0.75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02070"/>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Y(CD)</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0.45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96050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Y(CE)</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451556"/>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Y(AC)</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Y(C)</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0.2</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090324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0.65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Y(DE)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0.55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431777"/>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0.35</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Y(D)</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0.25</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523252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0.4</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Y(E)</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0.3</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054452"/>
                  </a:ext>
                </a:extLst>
              </a:tr>
              <a:tr h="196850">
                <a:tc>
                  <a:txBody>
                    <a:bodyPr/>
                    <a:lstStyle/>
                    <a:p>
                      <a:pPr algn="ctr" fontAlgn="b"/>
                      <a:r>
                        <a:rPr lang="en-US" sz="1800" u="none" strike="noStrike">
                          <a:solidFill>
                            <a:schemeClr val="tx2"/>
                          </a:solidFill>
                          <a:effectLst/>
                          <a:latin typeface="+mj-lt"/>
                        </a:rPr>
                        <a:t>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0.1</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0</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tx2"/>
                          </a:solidFill>
                          <a:effectLst/>
                          <a:latin typeface="+mj-lt"/>
                        </a:rPr>
                        <a:t>Y()</a:t>
                      </a:r>
                      <a:endParaRPr lang="en-US" sz="1800" b="0" i="0" u="none" strike="noStrike">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tx2"/>
                          </a:solidFill>
                          <a:effectLst/>
                          <a:latin typeface="+mj-lt"/>
                        </a:rPr>
                        <a:t>0</a:t>
                      </a:r>
                      <a:endParaRPr lang="en-US" sz="1800" b="0" i="0" u="none" strike="noStrike" dirty="0">
                        <a:solidFill>
                          <a:schemeClr val="tx2"/>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8589051"/>
                  </a:ext>
                </a:extLst>
              </a:tr>
            </a:tbl>
          </a:graphicData>
        </a:graphic>
      </p:graphicFrame>
      <p:sp>
        <p:nvSpPr>
          <p:cNvPr id="23" name="Rectangle 22">
            <a:extLst>
              <a:ext uri="{FF2B5EF4-FFF2-40B4-BE49-F238E27FC236}">
                <a16:creationId xmlns:a16="http://schemas.microsoft.com/office/drawing/2014/main" id="{0231CCF6-AE3C-4714-B4C2-A7AA231D1792}"/>
              </a:ext>
            </a:extLst>
          </p:cNvPr>
          <p:cNvSpPr/>
          <p:nvPr/>
        </p:nvSpPr>
        <p:spPr>
          <a:xfrm>
            <a:off x="818866" y="2224585"/>
            <a:ext cx="9812740" cy="1719618"/>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Differ in only A and Matched on All Else</a:t>
            </a:r>
          </a:p>
        </p:txBody>
      </p:sp>
    </p:spTree>
    <p:extLst>
      <p:ext uri="{BB962C8B-B14F-4D97-AF65-F5344CB8AC3E}">
        <p14:creationId xmlns:p14="http://schemas.microsoft.com/office/powerpoint/2010/main" val="314330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p:nvPr/>
        </p:nvSpPr>
        <p:spPr>
          <a:xfrm>
            <a:off x="915951" y="1450666"/>
            <a:ext cx="10077118" cy="3416320"/>
          </a:xfrm>
          <a:prstGeom prst="rect">
            <a:avLst/>
          </a:prstGeom>
        </p:spPr>
        <p:txBody>
          <a:bodyPr wrap="none">
            <a:spAutoFit/>
          </a:bodyPr>
          <a:lstStyle/>
          <a:p>
            <a:r>
              <a:rPr lang="en-US" sz="7200" b="1" dirty="0"/>
              <a:t>Aim: Estimate Regression</a:t>
            </a:r>
            <a:br>
              <a:rPr lang="en-US" sz="7200" b="1" dirty="0"/>
            </a:br>
            <a:r>
              <a:rPr lang="en-US" sz="7200" b="1" dirty="0"/>
              <a:t>Coefficients through </a:t>
            </a:r>
          </a:p>
          <a:p>
            <a:r>
              <a:rPr lang="en-US" sz="7200" b="1" dirty="0"/>
              <a:t>Searching in the Data</a:t>
            </a:r>
          </a:p>
        </p:txBody>
      </p:sp>
      <p:sp>
        <p:nvSpPr>
          <p:cNvPr id="3" name="TextBox 2"/>
          <p:cNvSpPr txBox="1"/>
          <p:nvPr/>
        </p:nvSpPr>
        <p:spPr>
          <a:xfrm>
            <a:off x="2975956" y="26933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082764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7715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10287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1" name="Rectangle 3"/>
          <p:cNvSpPr>
            <a:spLocks noChangeArrowheads="1"/>
          </p:cNvSpPr>
          <p:nvPr/>
        </p:nvSpPr>
        <p:spPr bwMode="auto">
          <a:xfrm>
            <a:off x="0" y="7810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3"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4" name="Rectangle 6"/>
          <p:cNvSpPr>
            <a:spLocks noChangeArrowheads="1"/>
          </p:cNvSpPr>
          <p:nvPr/>
        </p:nvSpPr>
        <p:spPr bwMode="auto">
          <a:xfrm>
            <a:off x="0" y="9810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3256" name="Rectangle 8"/>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3257" name="Rectangle 9"/>
          <p:cNvSpPr>
            <a:spLocks noChangeArrowheads="1"/>
          </p:cNvSpPr>
          <p:nvPr/>
        </p:nvSpPr>
        <p:spPr bwMode="auto">
          <a:xfrm>
            <a:off x="0" y="12763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065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270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755" name="Rectangle 3"/>
          <p:cNvSpPr>
            <a:spLocks noChangeArrowheads="1"/>
          </p:cNvSpPr>
          <p:nvPr/>
        </p:nvSpPr>
        <p:spPr bwMode="auto">
          <a:xfrm>
            <a:off x="0" y="11906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089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499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2"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31" name="Rectangle 7"/>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 name="TextBox 25">
            <a:extLst>
              <a:ext uri="{FF2B5EF4-FFF2-40B4-BE49-F238E27FC236}">
                <a16:creationId xmlns:a16="http://schemas.microsoft.com/office/drawing/2014/main" id="{C926E334-9C2A-4B7A-86E8-FD1020C7BCA3}"/>
              </a:ext>
            </a:extLst>
          </p:cNvPr>
          <p:cNvSpPr txBox="1"/>
          <p:nvPr/>
        </p:nvSpPr>
        <p:spPr>
          <a:xfrm>
            <a:off x="719919" y="-124673"/>
            <a:ext cx="9952629" cy="1200329"/>
          </a:xfrm>
          <a:prstGeom prst="rect">
            <a:avLst/>
          </a:prstGeom>
          <a:noFill/>
        </p:spPr>
        <p:txBody>
          <a:bodyPr wrap="square">
            <a:spAutoFit/>
          </a:bodyPr>
          <a:lstStyle/>
          <a:p>
            <a:r>
              <a:rPr lang="en-US" sz="7200" b="1" dirty="0"/>
              <a:t>Approach to Coefficients</a:t>
            </a:r>
            <a:endParaRPr lang="en-US" sz="7200" b="1" dirty="0">
              <a:solidFill>
                <a:schemeClr val="tx2"/>
              </a:solidFill>
            </a:endParaRPr>
          </a:p>
        </p:txBody>
      </p:sp>
      <p:graphicFrame>
        <p:nvGraphicFramePr>
          <p:cNvPr id="5" name="Table 4">
            <a:extLst>
              <a:ext uri="{FF2B5EF4-FFF2-40B4-BE49-F238E27FC236}">
                <a16:creationId xmlns:a16="http://schemas.microsoft.com/office/drawing/2014/main" id="{51822909-0B99-4588-B773-FEA6A1C8BFB0}"/>
              </a:ext>
            </a:extLst>
          </p:cNvPr>
          <p:cNvGraphicFramePr>
            <a:graphicFrameLocks noGrp="1"/>
          </p:cNvGraphicFramePr>
          <p:nvPr>
            <p:extLst>
              <p:ext uri="{D42A27DB-BD31-4B8C-83A1-F6EECF244321}">
                <p14:modId xmlns:p14="http://schemas.microsoft.com/office/powerpoint/2010/main" val="769714018"/>
              </p:ext>
            </p:extLst>
          </p:nvPr>
        </p:nvGraphicFramePr>
        <p:xfrm>
          <a:off x="719919" y="1085180"/>
          <a:ext cx="9750158" cy="4884420"/>
        </p:xfrm>
        <a:graphic>
          <a:graphicData uri="http://schemas.openxmlformats.org/drawingml/2006/table">
            <a:tbl>
              <a:tblPr>
                <a:tableStyleId>{5C22544A-7EE6-4342-B048-85BDC9FD1C3A}</a:tableStyleId>
              </a:tblPr>
              <a:tblGrid>
                <a:gridCol w="426966">
                  <a:extLst>
                    <a:ext uri="{9D8B030D-6E8A-4147-A177-3AD203B41FA5}">
                      <a16:colId xmlns:a16="http://schemas.microsoft.com/office/drawing/2014/main" val="1128969543"/>
                    </a:ext>
                  </a:extLst>
                </a:gridCol>
                <a:gridCol w="188912">
                  <a:extLst>
                    <a:ext uri="{9D8B030D-6E8A-4147-A177-3AD203B41FA5}">
                      <a16:colId xmlns:a16="http://schemas.microsoft.com/office/drawing/2014/main" val="1180995338"/>
                    </a:ext>
                  </a:extLst>
                </a:gridCol>
                <a:gridCol w="391385">
                  <a:extLst>
                    <a:ext uri="{9D8B030D-6E8A-4147-A177-3AD203B41FA5}">
                      <a16:colId xmlns:a16="http://schemas.microsoft.com/office/drawing/2014/main" val="1555541495"/>
                    </a:ext>
                  </a:extLst>
                </a:gridCol>
                <a:gridCol w="426966">
                  <a:extLst>
                    <a:ext uri="{9D8B030D-6E8A-4147-A177-3AD203B41FA5}">
                      <a16:colId xmlns:a16="http://schemas.microsoft.com/office/drawing/2014/main" val="3023498094"/>
                    </a:ext>
                  </a:extLst>
                </a:gridCol>
                <a:gridCol w="391385">
                  <a:extLst>
                    <a:ext uri="{9D8B030D-6E8A-4147-A177-3AD203B41FA5}">
                      <a16:colId xmlns:a16="http://schemas.microsoft.com/office/drawing/2014/main" val="3939057487"/>
                    </a:ext>
                  </a:extLst>
                </a:gridCol>
                <a:gridCol w="2028085">
                  <a:extLst>
                    <a:ext uri="{9D8B030D-6E8A-4147-A177-3AD203B41FA5}">
                      <a16:colId xmlns:a16="http://schemas.microsoft.com/office/drawing/2014/main" val="1923491606"/>
                    </a:ext>
                  </a:extLst>
                </a:gridCol>
                <a:gridCol w="847680">
                  <a:extLst>
                    <a:ext uri="{9D8B030D-6E8A-4147-A177-3AD203B41FA5}">
                      <a16:colId xmlns:a16="http://schemas.microsoft.com/office/drawing/2014/main" val="3703885011"/>
                    </a:ext>
                  </a:extLst>
                </a:gridCol>
                <a:gridCol w="391385">
                  <a:extLst>
                    <a:ext uri="{9D8B030D-6E8A-4147-A177-3AD203B41FA5}">
                      <a16:colId xmlns:a16="http://schemas.microsoft.com/office/drawing/2014/main" val="1812876334"/>
                    </a:ext>
                  </a:extLst>
                </a:gridCol>
                <a:gridCol w="391385">
                  <a:extLst>
                    <a:ext uri="{9D8B030D-6E8A-4147-A177-3AD203B41FA5}">
                      <a16:colId xmlns:a16="http://schemas.microsoft.com/office/drawing/2014/main" val="1520145191"/>
                    </a:ext>
                  </a:extLst>
                </a:gridCol>
                <a:gridCol w="391385">
                  <a:extLst>
                    <a:ext uri="{9D8B030D-6E8A-4147-A177-3AD203B41FA5}">
                      <a16:colId xmlns:a16="http://schemas.microsoft.com/office/drawing/2014/main" val="1836432531"/>
                    </a:ext>
                  </a:extLst>
                </a:gridCol>
                <a:gridCol w="391385">
                  <a:extLst>
                    <a:ext uri="{9D8B030D-6E8A-4147-A177-3AD203B41FA5}">
                      <a16:colId xmlns:a16="http://schemas.microsoft.com/office/drawing/2014/main" val="921314391"/>
                    </a:ext>
                  </a:extLst>
                </a:gridCol>
                <a:gridCol w="391385">
                  <a:extLst>
                    <a:ext uri="{9D8B030D-6E8A-4147-A177-3AD203B41FA5}">
                      <a16:colId xmlns:a16="http://schemas.microsoft.com/office/drawing/2014/main" val="3506966065"/>
                    </a:ext>
                  </a:extLst>
                </a:gridCol>
                <a:gridCol w="1565540">
                  <a:extLst>
                    <a:ext uri="{9D8B030D-6E8A-4147-A177-3AD203B41FA5}">
                      <a16:colId xmlns:a16="http://schemas.microsoft.com/office/drawing/2014/main" val="4109436930"/>
                    </a:ext>
                  </a:extLst>
                </a:gridCol>
                <a:gridCol w="1526314">
                  <a:extLst>
                    <a:ext uri="{9D8B030D-6E8A-4147-A177-3AD203B41FA5}">
                      <a16:colId xmlns:a16="http://schemas.microsoft.com/office/drawing/2014/main" val="2899582657"/>
                    </a:ext>
                  </a:extLst>
                </a:gridCol>
              </a:tblGrid>
              <a:tr h="393700">
                <a:tc>
                  <a:txBody>
                    <a:bodyPr/>
                    <a:lstStyle/>
                    <a:p>
                      <a:pPr algn="ctr" fontAlgn="b"/>
                      <a:r>
                        <a:rPr lang="en-US" sz="1800" u="none" strike="noStrike">
                          <a:solidFill>
                            <a:schemeClr val="bg1">
                              <a:lumMod val="75000"/>
                            </a:schemeClr>
                          </a:solidFill>
                          <a:effectLst/>
                          <a:latin typeface="+mj-lt"/>
                        </a:rPr>
                        <a:t>A</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B</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C</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D</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E</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Case</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Y </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A</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B</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C</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D</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800" u="none" strike="noStrike">
                          <a:solidFill>
                            <a:schemeClr val="bg1">
                              <a:lumMod val="75000"/>
                            </a:schemeClr>
                          </a:solidFill>
                          <a:effectLst/>
                          <a:latin typeface="+mj-lt"/>
                        </a:rPr>
                        <a:t>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Case </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Y </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2650154"/>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Y(ABCDE)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1</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0</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1</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Y(BCDE)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0.9</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474054"/>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Y(ABCD)</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0.7</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1</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Y(BCD)</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0.6</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568472"/>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Y(ABCE)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0.75</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1</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Y(BCE)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0.65</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4267147"/>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Y(ABC)</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0.45</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Y(BC)</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0.35</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218380"/>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Y(ABDE)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0.8</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Y(BDE)</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0.7</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343080"/>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Y(ABD)</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0.5</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Y(BD)</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0.4</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0946486"/>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Y(ABE)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0.55</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Y(BE)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0.45</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1352918"/>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Y(AB)</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0.25</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Y(B)</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0.15</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7295692"/>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Y(ACDE)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0.85</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Y(CDE)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0.75</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02070"/>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Y(ACD)</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0.55</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Y(CD)</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0.45</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960506"/>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Y(ACE)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0.6</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Y(CE)</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0.5</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451556"/>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Y(AC)</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0.3</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Y(C)</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0.2</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0903247"/>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Y(ADE)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0.65</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Y(DE)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0.55</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1431777"/>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Y(AD)</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0.35</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Y(D)</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0.25</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5232522"/>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0.4</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Y(E)</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0.3</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9054452"/>
                  </a:ext>
                </a:extLst>
              </a:tr>
              <a:tr h="196850">
                <a:tc>
                  <a:txBody>
                    <a:bodyPr/>
                    <a:lstStyle/>
                    <a:p>
                      <a:pPr algn="ctr" fontAlgn="b"/>
                      <a:r>
                        <a:rPr lang="en-US" sz="1800" u="none" strike="noStrike">
                          <a:solidFill>
                            <a:schemeClr val="bg1">
                              <a:lumMod val="75000"/>
                            </a:schemeClr>
                          </a:solidFill>
                          <a:effectLst/>
                          <a:latin typeface="+mj-lt"/>
                        </a:rPr>
                        <a:t>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0.1</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0</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a:solidFill>
                            <a:schemeClr val="bg1">
                              <a:lumMod val="75000"/>
                            </a:schemeClr>
                          </a:solidFill>
                          <a:effectLst/>
                          <a:latin typeface="+mj-lt"/>
                        </a:rPr>
                        <a:t>Y()</a:t>
                      </a:r>
                      <a:endParaRPr lang="en-US" sz="1800" b="0" i="0" u="none" strike="noStrike">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u="none" strike="noStrike" dirty="0">
                          <a:solidFill>
                            <a:schemeClr val="bg1">
                              <a:lumMod val="75000"/>
                            </a:schemeClr>
                          </a:solidFill>
                          <a:effectLst/>
                          <a:latin typeface="+mj-lt"/>
                        </a:rPr>
                        <a:t>0</a:t>
                      </a:r>
                      <a:endParaRPr lang="en-US" sz="1800" b="0" i="0" u="none" strike="noStrike" dirty="0">
                        <a:solidFill>
                          <a:schemeClr val="bg1">
                            <a:lumMod val="7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8589051"/>
                  </a:ext>
                </a:extLst>
              </a:tr>
            </a:tbl>
          </a:graphicData>
        </a:graphic>
      </p:graphicFrame>
      <p:graphicFrame>
        <p:nvGraphicFramePr>
          <p:cNvPr id="23" name="Table 22">
            <a:extLst>
              <a:ext uri="{FF2B5EF4-FFF2-40B4-BE49-F238E27FC236}">
                <a16:creationId xmlns:a16="http://schemas.microsoft.com/office/drawing/2014/main" id="{A999EA8F-05AD-4CA6-9AEC-7B1920908111}"/>
              </a:ext>
            </a:extLst>
          </p:cNvPr>
          <p:cNvGraphicFramePr>
            <a:graphicFrameLocks noGrp="1"/>
          </p:cNvGraphicFramePr>
          <p:nvPr>
            <p:extLst>
              <p:ext uri="{D42A27DB-BD31-4B8C-83A1-F6EECF244321}">
                <p14:modId xmlns:p14="http://schemas.microsoft.com/office/powerpoint/2010/main" val="3010656470"/>
              </p:ext>
            </p:extLst>
          </p:nvPr>
        </p:nvGraphicFramePr>
        <p:xfrm>
          <a:off x="3016155" y="986264"/>
          <a:ext cx="5431809" cy="5196174"/>
        </p:xfrm>
        <a:graphic>
          <a:graphicData uri="http://schemas.openxmlformats.org/drawingml/2006/table">
            <a:tbl>
              <a:tblPr>
                <a:tableStyleId>{5C22544A-7EE6-4342-B048-85BDC9FD1C3A}</a:tableStyleId>
              </a:tblPr>
              <a:tblGrid>
                <a:gridCol w="3096720">
                  <a:extLst>
                    <a:ext uri="{9D8B030D-6E8A-4147-A177-3AD203B41FA5}">
                      <a16:colId xmlns:a16="http://schemas.microsoft.com/office/drawing/2014/main" val="2085169817"/>
                    </a:ext>
                  </a:extLst>
                </a:gridCol>
                <a:gridCol w="2335089">
                  <a:extLst>
                    <a:ext uri="{9D8B030D-6E8A-4147-A177-3AD203B41FA5}">
                      <a16:colId xmlns:a16="http://schemas.microsoft.com/office/drawing/2014/main" val="2658436378"/>
                    </a:ext>
                  </a:extLst>
                </a:gridCol>
              </a:tblGrid>
              <a:tr h="455933">
                <a:tc>
                  <a:txBody>
                    <a:bodyPr/>
                    <a:lstStyle/>
                    <a:p>
                      <a:pPr algn="ctr" fontAlgn="b"/>
                      <a:r>
                        <a:rPr lang="en-US" sz="2400" u="none" strike="noStrike" dirty="0">
                          <a:solidFill>
                            <a:schemeClr val="tx2">
                              <a:lumMod val="95000"/>
                              <a:lumOff val="5000"/>
                            </a:schemeClr>
                          </a:solidFill>
                          <a:effectLst/>
                          <a:latin typeface="+mj-lt"/>
                        </a:rPr>
                        <a:t>Estimators for A</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2400" u="none" strike="noStrike" dirty="0">
                          <a:solidFill>
                            <a:schemeClr val="tx2">
                              <a:lumMod val="95000"/>
                              <a:lumOff val="5000"/>
                            </a:schemeClr>
                          </a:solidFill>
                          <a:effectLst/>
                          <a:latin typeface="+mj-lt"/>
                        </a:rPr>
                        <a:t>Beta for A</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532990698"/>
                  </a:ext>
                </a:extLst>
              </a:tr>
              <a:tr h="430931">
                <a:tc>
                  <a:txBody>
                    <a:bodyPr/>
                    <a:lstStyle/>
                    <a:p>
                      <a:pPr algn="ctr" fontAlgn="b"/>
                      <a:r>
                        <a:rPr lang="en-US" sz="2400" u="none" strike="noStrike" dirty="0">
                          <a:solidFill>
                            <a:schemeClr val="tx2">
                              <a:lumMod val="95000"/>
                              <a:lumOff val="5000"/>
                            </a:schemeClr>
                          </a:solidFill>
                          <a:effectLst/>
                          <a:latin typeface="+mj-lt"/>
                        </a:rPr>
                        <a:t>Y(A)-Y()</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2400" u="none" strike="noStrike" dirty="0">
                          <a:solidFill>
                            <a:schemeClr val="tx2">
                              <a:lumMod val="95000"/>
                              <a:lumOff val="5000"/>
                            </a:schemeClr>
                          </a:solidFill>
                          <a:effectLst/>
                          <a:latin typeface="+mj-lt"/>
                        </a:rPr>
                        <a:t>0.1</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38999529"/>
                  </a:ext>
                </a:extLst>
              </a:tr>
              <a:tr h="430931">
                <a:tc>
                  <a:txBody>
                    <a:bodyPr/>
                    <a:lstStyle/>
                    <a:p>
                      <a:pPr algn="ctr" fontAlgn="b"/>
                      <a:r>
                        <a:rPr lang="en-US" sz="2400" u="none" strike="noStrike" dirty="0">
                          <a:solidFill>
                            <a:schemeClr val="tx2">
                              <a:lumMod val="95000"/>
                              <a:lumOff val="5000"/>
                            </a:schemeClr>
                          </a:solidFill>
                          <a:effectLst/>
                          <a:latin typeface="+mj-lt"/>
                        </a:rPr>
                        <a:t>Y(AB)-Y(B)</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2400" u="none" strike="noStrike" dirty="0">
                          <a:solidFill>
                            <a:schemeClr val="tx2">
                              <a:lumMod val="95000"/>
                              <a:lumOff val="5000"/>
                            </a:schemeClr>
                          </a:solidFill>
                          <a:effectLst/>
                          <a:latin typeface="+mj-lt"/>
                        </a:rPr>
                        <a:t>0.1</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839733492"/>
                  </a:ext>
                </a:extLst>
              </a:tr>
              <a:tr h="430931">
                <a:tc>
                  <a:txBody>
                    <a:bodyPr/>
                    <a:lstStyle/>
                    <a:p>
                      <a:pPr algn="ctr" fontAlgn="b"/>
                      <a:r>
                        <a:rPr lang="en-US" sz="2400" u="none" strike="noStrike" dirty="0">
                          <a:solidFill>
                            <a:schemeClr val="tx2">
                              <a:lumMod val="95000"/>
                              <a:lumOff val="5000"/>
                            </a:schemeClr>
                          </a:solidFill>
                          <a:effectLst/>
                          <a:latin typeface="+mj-lt"/>
                        </a:rPr>
                        <a:t>Y(AC)-Y(C)</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2400" u="none" strike="noStrike" dirty="0">
                          <a:solidFill>
                            <a:schemeClr val="tx2">
                              <a:lumMod val="95000"/>
                              <a:lumOff val="5000"/>
                            </a:schemeClr>
                          </a:solidFill>
                          <a:effectLst/>
                          <a:latin typeface="+mj-lt"/>
                        </a:rPr>
                        <a:t>0.1</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843633042"/>
                  </a:ext>
                </a:extLst>
              </a:tr>
              <a:tr h="430931">
                <a:tc>
                  <a:txBody>
                    <a:bodyPr/>
                    <a:lstStyle/>
                    <a:p>
                      <a:pPr algn="ctr" fontAlgn="b"/>
                      <a:r>
                        <a:rPr lang="en-US" sz="2400" u="none" strike="noStrike" dirty="0">
                          <a:solidFill>
                            <a:schemeClr val="tx2">
                              <a:lumMod val="95000"/>
                              <a:lumOff val="5000"/>
                            </a:schemeClr>
                          </a:solidFill>
                          <a:effectLst/>
                          <a:latin typeface="+mj-lt"/>
                        </a:rPr>
                        <a:t>Y(AD)-Y(D)</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2400" u="none" strike="noStrike" dirty="0">
                          <a:solidFill>
                            <a:schemeClr val="tx2">
                              <a:lumMod val="95000"/>
                              <a:lumOff val="5000"/>
                            </a:schemeClr>
                          </a:solidFill>
                          <a:effectLst/>
                          <a:latin typeface="+mj-lt"/>
                        </a:rPr>
                        <a:t>0.1</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146690330"/>
                  </a:ext>
                </a:extLst>
              </a:tr>
              <a:tr h="430931">
                <a:tc>
                  <a:txBody>
                    <a:bodyPr/>
                    <a:lstStyle/>
                    <a:p>
                      <a:pPr algn="ctr" fontAlgn="b"/>
                      <a:r>
                        <a:rPr lang="en-US" sz="2400" u="none" strike="noStrike" dirty="0">
                          <a:solidFill>
                            <a:schemeClr val="tx2">
                              <a:lumMod val="95000"/>
                              <a:lumOff val="5000"/>
                            </a:schemeClr>
                          </a:solidFill>
                          <a:effectLst/>
                          <a:latin typeface="+mj-lt"/>
                        </a:rPr>
                        <a:t>Y(AE)-Y(E)</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2400" u="none" strike="noStrike" dirty="0">
                          <a:solidFill>
                            <a:schemeClr val="tx2">
                              <a:lumMod val="95000"/>
                              <a:lumOff val="5000"/>
                            </a:schemeClr>
                          </a:solidFill>
                          <a:effectLst/>
                          <a:latin typeface="+mj-lt"/>
                        </a:rPr>
                        <a:t>0.1</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874621838"/>
                  </a:ext>
                </a:extLst>
              </a:tr>
              <a:tr h="430931">
                <a:tc>
                  <a:txBody>
                    <a:bodyPr/>
                    <a:lstStyle/>
                    <a:p>
                      <a:pPr algn="ctr" fontAlgn="b"/>
                      <a:r>
                        <a:rPr lang="en-US" sz="2400" u="none" strike="noStrike" dirty="0">
                          <a:solidFill>
                            <a:schemeClr val="tx2">
                              <a:lumMod val="95000"/>
                              <a:lumOff val="5000"/>
                            </a:schemeClr>
                          </a:solidFill>
                          <a:effectLst/>
                          <a:latin typeface="+mj-lt"/>
                        </a:rPr>
                        <a:t>Y(ABC)-Y(BC)</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2400" u="none" strike="noStrike" dirty="0">
                          <a:solidFill>
                            <a:schemeClr val="tx2">
                              <a:lumMod val="95000"/>
                              <a:lumOff val="5000"/>
                            </a:schemeClr>
                          </a:solidFill>
                          <a:effectLst/>
                          <a:latin typeface="+mj-lt"/>
                        </a:rPr>
                        <a:t>0.1</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480430157"/>
                  </a:ext>
                </a:extLst>
              </a:tr>
              <a:tr h="430931">
                <a:tc>
                  <a:txBody>
                    <a:bodyPr/>
                    <a:lstStyle/>
                    <a:p>
                      <a:pPr algn="ctr" fontAlgn="b"/>
                      <a:r>
                        <a:rPr lang="en-US" sz="2400" u="none" strike="noStrike" dirty="0">
                          <a:solidFill>
                            <a:schemeClr val="tx2">
                              <a:lumMod val="95000"/>
                              <a:lumOff val="5000"/>
                            </a:schemeClr>
                          </a:solidFill>
                          <a:effectLst/>
                          <a:latin typeface="+mj-lt"/>
                        </a:rPr>
                        <a:t>Y(ABD)-Y(BD)</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2400" u="none" strike="noStrike" dirty="0">
                          <a:solidFill>
                            <a:schemeClr val="tx2">
                              <a:lumMod val="95000"/>
                              <a:lumOff val="5000"/>
                            </a:schemeClr>
                          </a:solidFill>
                          <a:effectLst/>
                          <a:latin typeface="+mj-lt"/>
                        </a:rPr>
                        <a:t>0.1</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779276189"/>
                  </a:ext>
                </a:extLst>
              </a:tr>
              <a:tr h="430931">
                <a:tc>
                  <a:txBody>
                    <a:bodyPr/>
                    <a:lstStyle/>
                    <a:p>
                      <a:pPr algn="ctr" fontAlgn="b"/>
                      <a:r>
                        <a:rPr lang="en-US" sz="2400" u="none" strike="noStrike" dirty="0">
                          <a:solidFill>
                            <a:schemeClr val="tx2">
                              <a:lumMod val="95000"/>
                              <a:lumOff val="5000"/>
                            </a:schemeClr>
                          </a:solidFill>
                          <a:effectLst/>
                          <a:latin typeface="+mj-lt"/>
                        </a:rPr>
                        <a:t>Y(ABE)-Y(BE)</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2400" u="none" strike="noStrike" dirty="0">
                          <a:solidFill>
                            <a:schemeClr val="tx2">
                              <a:lumMod val="95000"/>
                              <a:lumOff val="5000"/>
                            </a:schemeClr>
                          </a:solidFill>
                          <a:effectLst/>
                          <a:latin typeface="+mj-lt"/>
                        </a:rPr>
                        <a:t>0.1</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538177546"/>
                  </a:ext>
                </a:extLst>
              </a:tr>
              <a:tr h="430931">
                <a:tc>
                  <a:txBody>
                    <a:bodyPr/>
                    <a:lstStyle/>
                    <a:p>
                      <a:pPr algn="ctr" fontAlgn="b"/>
                      <a:r>
                        <a:rPr lang="en-US" sz="2400" u="none" strike="noStrike" dirty="0">
                          <a:solidFill>
                            <a:schemeClr val="tx2">
                              <a:lumMod val="95000"/>
                              <a:lumOff val="5000"/>
                            </a:schemeClr>
                          </a:solidFill>
                          <a:effectLst/>
                          <a:latin typeface="+mj-lt"/>
                        </a:rPr>
                        <a:t>Y(ABCD)-Y(BCD)</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2400" u="none" strike="noStrike" dirty="0">
                          <a:solidFill>
                            <a:schemeClr val="tx2">
                              <a:lumMod val="95000"/>
                              <a:lumOff val="5000"/>
                            </a:schemeClr>
                          </a:solidFill>
                          <a:effectLst/>
                          <a:latin typeface="+mj-lt"/>
                        </a:rPr>
                        <a:t>0.1</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894901754"/>
                  </a:ext>
                </a:extLst>
              </a:tr>
              <a:tr h="430931">
                <a:tc>
                  <a:txBody>
                    <a:bodyPr/>
                    <a:lstStyle/>
                    <a:p>
                      <a:pPr algn="ctr" fontAlgn="b"/>
                      <a:r>
                        <a:rPr lang="en-US" sz="2400" u="none" strike="noStrike" dirty="0">
                          <a:solidFill>
                            <a:schemeClr val="tx2">
                              <a:lumMod val="95000"/>
                              <a:lumOff val="5000"/>
                            </a:schemeClr>
                          </a:solidFill>
                          <a:effectLst/>
                          <a:latin typeface="+mj-lt"/>
                        </a:rPr>
                        <a:t>Y(ABCE)-Y(BCE)</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2400" u="none" strike="noStrike" dirty="0">
                          <a:solidFill>
                            <a:schemeClr val="tx2">
                              <a:lumMod val="95000"/>
                              <a:lumOff val="5000"/>
                            </a:schemeClr>
                          </a:solidFill>
                          <a:effectLst/>
                          <a:latin typeface="+mj-lt"/>
                        </a:rPr>
                        <a:t>0.1</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100646271"/>
                  </a:ext>
                </a:extLst>
              </a:tr>
              <a:tr h="430931">
                <a:tc>
                  <a:txBody>
                    <a:bodyPr/>
                    <a:lstStyle/>
                    <a:p>
                      <a:pPr algn="ctr" fontAlgn="b"/>
                      <a:r>
                        <a:rPr lang="en-US" sz="2400" u="none" strike="noStrike" dirty="0">
                          <a:solidFill>
                            <a:schemeClr val="tx2">
                              <a:lumMod val="95000"/>
                              <a:lumOff val="5000"/>
                            </a:schemeClr>
                          </a:solidFill>
                          <a:effectLst/>
                          <a:latin typeface="+mj-lt"/>
                        </a:rPr>
                        <a:t>Y(ABCDE)-Y(BCDE)</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fontAlgn="b"/>
                      <a:r>
                        <a:rPr lang="en-US" sz="2400" u="none" strike="noStrike" dirty="0">
                          <a:solidFill>
                            <a:schemeClr val="tx2">
                              <a:lumMod val="95000"/>
                              <a:lumOff val="5000"/>
                            </a:schemeClr>
                          </a:solidFill>
                          <a:effectLst/>
                          <a:latin typeface="+mj-lt"/>
                        </a:rPr>
                        <a:t>0.1</a:t>
                      </a:r>
                      <a:endParaRPr lang="en-US" sz="2400" b="1" i="0" u="none" strike="noStrike" dirty="0">
                        <a:solidFill>
                          <a:schemeClr val="tx2">
                            <a:lumMod val="95000"/>
                            <a:lumOff val="5000"/>
                          </a:schemeClr>
                        </a:solidFill>
                        <a:effectLst/>
                        <a:latin typeface="+mj-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929217929"/>
                  </a:ext>
                </a:extLst>
              </a:tr>
            </a:tbl>
          </a:graphicData>
        </a:graphic>
      </p:graphicFrame>
      <p:graphicFrame>
        <p:nvGraphicFramePr>
          <p:cNvPr id="2" name="Table 1">
            <a:extLst>
              <a:ext uri="{FF2B5EF4-FFF2-40B4-BE49-F238E27FC236}">
                <a16:creationId xmlns:a16="http://schemas.microsoft.com/office/drawing/2014/main" id="{A5F6AF26-86E6-4275-9C61-F5847D9A773A}"/>
              </a:ext>
            </a:extLst>
          </p:cNvPr>
          <p:cNvGraphicFramePr>
            <a:graphicFrameLocks noGrp="1"/>
          </p:cNvGraphicFramePr>
          <p:nvPr/>
        </p:nvGraphicFramePr>
        <p:xfrm>
          <a:off x="13975307" y="1992573"/>
          <a:ext cx="208280" cy="365760"/>
        </p:xfrm>
        <a:graphic>
          <a:graphicData uri="http://schemas.openxmlformats.org/drawingml/2006/table">
            <a:tbl>
              <a:tblPr/>
              <a:tblGrid>
                <a:gridCol w="208280">
                  <a:extLst>
                    <a:ext uri="{9D8B030D-6E8A-4147-A177-3AD203B41FA5}">
                      <a16:colId xmlns:a16="http://schemas.microsoft.com/office/drawing/2014/main" val="2494410877"/>
                    </a:ext>
                  </a:extLst>
                </a:gridCol>
              </a:tblGrid>
              <a:tr h="0">
                <a:tc>
                  <a:txBody>
                    <a:bodyPr/>
                    <a:lstStyle/>
                    <a:p>
                      <a:endParaRPr lang="en-US" dirty="0"/>
                    </a:p>
                  </a:txBody>
                  <a:tcPr>
                    <a:lnL w="12700" cmpd="sng">
                      <a:solidFill>
                        <a:schemeClr val="tx2"/>
                      </a:solidFill>
                      <a:prstDash val="solid"/>
                    </a:lnL>
                    <a:lnR w="12700" cmpd="sng">
                      <a:solidFill>
                        <a:schemeClr val="tx2"/>
                      </a:solidFill>
                      <a:prstDash val="solid"/>
                    </a:lnR>
                    <a:lnT w="12700" cmpd="sng">
                      <a:solidFill>
                        <a:schemeClr val="tx2"/>
                      </a:solidFill>
                      <a:prstDash val="solid"/>
                    </a:lnT>
                    <a:lnB w="12700" cmpd="sng">
                      <a:solidFill>
                        <a:schemeClr val="tx2"/>
                      </a:solidFill>
                      <a:prstDash val="solid"/>
                    </a:lnB>
                  </a:tcPr>
                </a:tc>
                <a:extLst>
                  <a:ext uri="{0D108BD9-81ED-4DB2-BD59-A6C34878D82A}">
                    <a16:rowId xmlns:a16="http://schemas.microsoft.com/office/drawing/2014/main" val="318377069"/>
                  </a:ext>
                </a:extLst>
              </a:tr>
            </a:tbl>
          </a:graphicData>
        </a:graphic>
      </p:graphicFrame>
    </p:spTree>
    <p:extLst>
      <p:ext uri="{BB962C8B-B14F-4D97-AF65-F5344CB8AC3E}">
        <p14:creationId xmlns:p14="http://schemas.microsoft.com/office/powerpoint/2010/main" val="114329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1946" y="1983355"/>
            <a:ext cx="9908875" cy="2899913"/>
          </a:xfrm>
        </p:spPr>
        <p:txBody>
          <a:bodyPr>
            <a:noAutofit/>
          </a:bodyPr>
          <a:lstStyle/>
          <a:p>
            <a:r>
              <a:rPr lang="en-US" sz="4000" b="1" dirty="0">
                <a:solidFill>
                  <a:srgbClr val="FF0000"/>
                </a:solidFill>
              </a:rPr>
              <a:t>Estimate the Coefficient by Searching for Pairs of Cases that only differ in the Variables of interest</a:t>
            </a:r>
          </a:p>
        </p:txBody>
      </p:sp>
    </p:spTree>
    <p:extLst>
      <p:ext uri="{BB962C8B-B14F-4D97-AF65-F5344CB8AC3E}">
        <p14:creationId xmlns:p14="http://schemas.microsoft.com/office/powerpoint/2010/main" val="25642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A6F59B-DDC8-42D8-9048-0F74C7842E46}"/>
              </a:ext>
            </a:extLst>
          </p:cNvPr>
          <p:cNvSpPr/>
          <p:nvPr/>
        </p:nvSpPr>
        <p:spPr>
          <a:xfrm>
            <a:off x="818866" y="2224585"/>
            <a:ext cx="9812740" cy="1719618"/>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Transformations</a:t>
            </a:r>
          </a:p>
        </p:txBody>
      </p:sp>
    </p:spTree>
    <p:extLst>
      <p:ext uri="{BB962C8B-B14F-4D97-AF65-F5344CB8AC3E}">
        <p14:creationId xmlns:p14="http://schemas.microsoft.com/office/powerpoint/2010/main" val="313220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A6F59B-DDC8-42D8-9048-0F74C7842E46}"/>
              </a:ext>
            </a:extLst>
          </p:cNvPr>
          <p:cNvSpPr/>
          <p:nvPr/>
        </p:nvSpPr>
        <p:spPr>
          <a:xfrm>
            <a:off x="818866" y="2224585"/>
            <a:ext cx="9812740" cy="1719618"/>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Transformations: Min-Max Standardization</a:t>
            </a:r>
          </a:p>
        </p:txBody>
      </p:sp>
    </p:spTree>
    <p:extLst>
      <p:ext uri="{BB962C8B-B14F-4D97-AF65-F5344CB8AC3E}">
        <p14:creationId xmlns:p14="http://schemas.microsoft.com/office/powerpoint/2010/main" val="900148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A6F59B-DDC8-42D8-9048-0F74C7842E46}"/>
              </a:ext>
            </a:extLst>
          </p:cNvPr>
          <p:cNvSpPr/>
          <p:nvPr/>
        </p:nvSpPr>
        <p:spPr>
          <a:xfrm>
            <a:off x="818866" y="2224585"/>
            <a:ext cx="9812740" cy="1719618"/>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Transformations: Min-Max Standardization</a:t>
            </a:r>
          </a:p>
        </p:txBody>
      </p:sp>
      <p:grpSp>
        <p:nvGrpSpPr>
          <p:cNvPr id="3" name="Group 2">
            <a:extLst>
              <a:ext uri="{FF2B5EF4-FFF2-40B4-BE49-F238E27FC236}">
                <a16:creationId xmlns:a16="http://schemas.microsoft.com/office/drawing/2014/main" id="{F2DD4D06-F407-4B40-82C4-F822E9235FB0}"/>
              </a:ext>
            </a:extLst>
          </p:cNvPr>
          <p:cNvGrpSpPr/>
          <p:nvPr/>
        </p:nvGrpSpPr>
        <p:grpSpPr>
          <a:xfrm>
            <a:off x="2419066" y="4368923"/>
            <a:ext cx="6093724" cy="1129476"/>
            <a:chOff x="2419066" y="4368923"/>
            <a:chExt cx="6093724" cy="1129476"/>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F82A52F-1A6E-4B56-86DD-924E96793EC0}"/>
                    </a:ext>
                  </a:extLst>
                </p:cNvPr>
                <p:cNvSpPr txBox="1"/>
                <p:nvPr/>
              </p:nvSpPr>
              <p:spPr>
                <a:xfrm>
                  <a:off x="2419066" y="4368923"/>
                  <a:ext cx="6093724" cy="1129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𝐒</m:t>
                        </m:r>
                        <m:r>
                          <a:rPr lang="en-US" sz="3600" b="1" i="0">
                            <a:latin typeface="Cambria Math" panose="02040503050406030204" pitchFamily="18" charset="0"/>
                          </a:rPr>
                          <m:t>𝐭𝐚𝐧𝐝𝐚𝐫𝐝</m:t>
                        </m:r>
                        <m:r>
                          <a:rPr lang="en-US" sz="3600" b="1" i="0">
                            <a:latin typeface="Cambria Math" panose="02040503050406030204" pitchFamily="18" charset="0"/>
                          </a:rPr>
                          <m:t> </m:t>
                        </m:r>
                        <m:r>
                          <a:rPr lang="en-US" sz="3600" b="1" i="0" smtClean="0">
                            <a:latin typeface="Cambria Math" panose="02040503050406030204" pitchFamily="18" charset="0"/>
                          </a:rPr>
                          <m:t>𝐗</m:t>
                        </m:r>
                        <m:r>
                          <a:rPr lang="en-US" sz="3600" b="1" i="0">
                            <a:latin typeface="Cambria Math" panose="02040503050406030204" pitchFamily="18" charset="0"/>
                          </a:rPr>
                          <m:t>=</m:t>
                        </m:r>
                        <m:f>
                          <m:fPr>
                            <m:ctrlPr>
                              <a:rPr lang="en-US" sz="3600" b="1" i="1">
                                <a:solidFill>
                                  <a:srgbClr val="836967"/>
                                </a:solidFill>
                                <a:latin typeface="Cambria Math" panose="02040503050406030204" pitchFamily="18" charset="0"/>
                              </a:rPr>
                            </m:ctrlPr>
                          </m:fPr>
                          <m:num>
                            <m:r>
                              <a:rPr lang="en-US" sz="3600" b="1" i="0">
                                <a:latin typeface="Cambria Math" panose="02040503050406030204" pitchFamily="18" charset="0"/>
                              </a:rPr>
                              <m:t>𝐗</m:t>
                            </m:r>
                            <m:r>
                              <a:rPr lang="en-US" sz="3600" b="1" i="0">
                                <a:latin typeface="Cambria Math" panose="02040503050406030204" pitchFamily="18" charset="0"/>
                              </a:rPr>
                              <m:t>−</m:t>
                            </m:r>
                            <m:r>
                              <a:rPr lang="en-US" sz="3600" b="1" i="0">
                                <a:latin typeface="Cambria Math" panose="02040503050406030204" pitchFamily="18" charset="0"/>
                              </a:rPr>
                              <m:t>𝐌𝐢𝐧</m:t>
                            </m:r>
                          </m:num>
                          <m:den>
                            <m:r>
                              <a:rPr lang="en-US" sz="3600" b="1" i="0">
                                <a:latin typeface="Cambria Math" panose="02040503050406030204" pitchFamily="18" charset="0"/>
                              </a:rPr>
                              <m:t>𝐌𝐚𝐱</m:t>
                            </m:r>
                            <m:r>
                              <a:rPr lang="en-US" sz="3600" b="1" i="0">
                                <a:latin typeface="Cambria Math" panose="02040503050406030204" pitchFamily="18" charset="0"/>
                              </a:rPr>
                              <m:t>−</m:t>
                            </m:r>
                            <m:r>
                              <a:rPr lang="en-US" sz="3600" b="1" i="0">
                                <a:latin typeface="Cambria Math" panose="02040503050406030204" pitchFamily="18" charset="0"/>
                              </a:rPr>
                              <m:t>𝐌𝐢𝐧</m:t>
                            </m:r>
                          </m:den>
                        </m:f>
                      </m:oMath>
                    </m:oMathPara>
                  </a14:m>
                  <a:endParaRPr lang="en-US" sz="3600" b="1" dirty="0"/>
                </a:p>
              </p:txBody>
            </p:sp>
          </mc:Choice>
          <mc:Fallback>
            <p:sp>
              <p:nvSpPr>
                <p:cNvPr id="4" name="TextBox 3">
                  <a:extLst>
                    <a:ext uri="{FF2B5EF4-FFF2-40B4-BE49-F238E27FC236}">
                      <a16:creationId xmlns:a16="http://schemas.microsoft.com/office/drawing/2014/main" id="{FF82A52F-1A6E-4B56-86DD-924E96793EC0}"/>
                    </a:ext>
                  </a:extLst>
                </p:cNvPr>
                <p:cNvSpPr txBox="1">
                  <a:spLocks noRot="1" noChangeAspect="1" noMove="1" noResize="1" noEditPoints="1" noAdjustHandles="1" noChangeArrowheads="1" noChangeShapeType="1" noTextEdit="1"/>
                </p:cNvSpPr>
                <p:nvPr/>
              </p:nvSpPr>
              <p:spPr>
                <a:xfrm>
                  <a:off x="2419066" y="4368923"/>
                  <a:ext cx="6093724" cy="1129476"/>
                </a:xfrm>
                <a:prstGeom prst="rect">
                  <a:avLst/>
                </a:prstGeom>
                <a:blipFill>
                  <a:blip r:embed="rId3"/>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15B1E92B-3862-44E6-BDB8-6D78666312EB}"/>
                </a:ext>
              </a:extLst>
            </p:cNvPr>
            <p:cNvSpPr/>
            <p:nvPr/>
          </p:nvSpPr>
          <p:spPr>
            <a:xfrm>
              <a:off x="5841242" y="5063319"/>
              <a:ext cx="2524836" cy="435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4365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A6F59B-DDC8-42D8-9048-0F74C7842E46}"/>
              </a:ext>
            </a:extLst>
          </p:cNvPr>
          <p:cNvSpPr/>
          <p:nvPr/>
        </p:nvSpPr>
        <p:spPr>
          <a:xfrm>
            <a:off x="818866" y="2224585"/>
            <a:ext cx="9812740" cy="1719618"/>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Transformations: Min-Max Standardization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F82A52F-1A6E-4B56-86DD-924E96793EC0}"/>
                  </a:ext>
                </a:extLst>
              </p:cNvPr>
              <p:cNvSpPr txBox="1"/>
              <p:nvPr/>
            </p:nvSpPr>
            <p:spPr>
              <a:xfrm>
                <a:off x="2419066" y="4368923"/>
                <a:ext cx="6093724" cy="112947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1" smtClean="0">
                          <a:latin typeface="Cambria Math" panose="02040503050406030204" pitchFamily="18" charset="0"/>
                        </a:rPr>
                        <m:t>𝐒</m:t>
                      </m:r>
                      <m:r>
                        <a:rPr lang="en-US" sz="3600" b="1" i="0">
                          <a:latin typeface="Cambria Math" panose="02040503050406030204" pitchFamily="18" charset="0"/>
                        </a:rPr>
                        <m:t>𝐭𝐚𝐧𝐝𝐚𝐫𝐝</m:t>
                      </m:r>
                      <m:r>
                        <a:rPr lang="en-US" sz="3600" b="1" i="0">
                          <a:latin typeface="Cambria Math" panose="02040503050406030204" pitchFamily="18" charset="0"/>
                        </a:rPr>
                        <m:t> </m:t>
                      </m:r>
                      <m:r>
                        <a:rPr lang="en-US" sz="3600" b="1" i="0" smtClean="0">
                          <a:latin typeface="Cambria Math" panose="02040503050406030204" pitchFamily="18" charset="0"/>
                        </a:rPr>
                        <m:t>𝐗</m:t>
                      </m:r>
                      <m:r>
                        <a:rPr lang="en-US" sz="3600" b="1" i="0">
                          <a:latin typeface="Cambria Math" panose="02040503050406030204" pitchFamily="18" charset="0"/>
                        </a:rPr>
                        <m:t>=</m:t>
                      </m:r>
                      <m:f>
                        <m:fPr>
                          <m:ctrlPr>
                            <a:rPr lang="en-US" sz="3600" b="1" i="1">
                              <a:solidFill>
                                <a:srgbClr val="836967"/>
                              </a:solidFill>
                              <a:latin typeface="Cambria Math" panose="02040503050406030204" pitchFamily="18" charset="0"/>
                            </a:rPr>
                          </m:ctrlPr>
                        </m:fPr>
                        <m:num>
                          <m:r>
                            <a:rPr lang="en-US" sz="3600" b="1" i="0">
                              <a:latin typeface="Cambria Math" panose="02040503050406030204" pitchFamily="18" charset="0"/>
                            </a:rPr>
                            <m:t>𝐗</m:t>
                          </m:r>
                          <m:r>
                            <a:rPr lang="en-US" sz="3600" b="1" i="0">
                              <a:latin typeface="Cambria Math" panose="02040503050406030204" pitchFamily="18" charset="0"/>
                            </a:rPr>
                            <m:t>−</m:t>
                          </m:r>
                          <m:r>
                            <a:rPr lang="en-US" sz="3600" b="1" i="0">
                              <a:latin typeface="Cambria Math" panose="02040503050406030204" pitchFamily="18" charset="0"/>
                            </a:rPr>
                            <m:t>𝐌𝐢𝐧</m:t>
                          </m:r>
                        </m:num>
                        <m:den>
                          <m:r>
                            <a:rPr lang="en-US" sz="3600" b="1" i="0">
                              <a:latin typeface="Cambria Math" panose="02040503050406030204" pitchFamily="18" charset="0"/>
                            </a:rPr>
                            <m:t>𝐌𝐚𝐱</m:t>
                          </m:r>
                          <m:r>
                            <a:rPr lang="en-US" sz="3600" b="1" i="0">
                              <a:latin typeface="Cambria Math" panose="02040503050406030204" pitchFamily="18" charset="0"/>
                            </a:rPr>
                            <m:t>−</m:t>
                          </m:r>
                          <m:r>
                            <a:rPr lang="en-US" sz="3600" b="1" i="0">
                              <a:latin typeface="Cambria Math" panose="02040503050406030204" pitchFamily="18" charset="0"/>
                            </a:rPr>
                            <m:t>𝐌𝐢𝐧</m:t>
                          </m:r>
                        </m:den>
                      </m:f>
                    </m:oMath>
                  </m:oMathPara>
                </a14:m>
                <a:endParaRPr lang="en-US" sz="3600" b="1" dirty="0"/>
              </a:p>
            </p:txBody>
          </p:sp>
        </mc:Choice>
        <mc:Fallback xmlns="">
          <p:sp>
            <p:nvSpPr>
              <p:cNvPr id="4" name="TextBox 3">
                <a:extLst>
                  <a:ext uri="{FF2B5EF4-FFF2-40B4-BE49-F238E27FC236}">
                    <a16:creationId xmlns:a16="http://schemas.microsoft.com/office/drawing/2014/main" id="{FF82A52F-1A6E-4B56-86DD-924E96793EC0}"/>
                  </a:ext>
                </a:extLst>
              </p:cNvPr>
              <p:cNvSpPr txBox="1">
                <a:spLocks noRot="1" noChangeAspect="1" noMove="1" noResize="1" noEditPoints="1" noAdjustHandles="1" noChangeArrowheads="1" noChangeShapeType="1" noTextEdit="1"/>
              </p:cNvSpPr>
              <p:nvPr/>
            </p:nvSpPr>
            <p:spPr>
              <a:xfrm>
                <a:off x="2419066" y="4368923"/>
                <a:ext cx="6093724" cy="112947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3971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A6F59B-DDC8-42D8-9048-0F74C7842E46}"/>
              </a:ext>
            </a:extLst>
          </p:cNvPr>
          <p:cNvSpPr/>
          <p:nvPr/>
        </p:nvSpPr>
        <p:spPr>
          <a:xfrm>
            <a:off x="818866" y="2224585"/>
            <a:ext cx="9812740" cy="1719618"/>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Transformations: </a:t>
            </a:r>
          </a:p>
          <a:p>
            <a:pPr algn="ctr"/>
            <a:r>
              <a:rPr lang="en-US" sz="3600" dirty="0">
                <a:solidFill>
                  <a:srgbClr val="FF0000"/>
                </a:solidFill>
              </a:rPr>
              <a:t>Monotone &amp; Positively Related X &amp; Y</a:t>
            </a:r>
          </a:p>
        </p:txBody>
      </p:sp>
    </p:spTree>
    <p:extLst>
      <p:ext uri="{BB962C8B-B14F-4D97-AF65-F5344CB8AC3E}">
        <p14:creationId xmlns:p14="http://schemas.microsoft.com/office/powerpoint/2010/main" val="1941112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A6F59B-DDC8-42D8-9048-0F74C7842E46}"/>
              </a:ext>
            </a:extLst>
          </p:cNvPr>
          <p:cNvSpPr/>
          <p:nvPr/>
        </p:nvSpPr>
        <p:spPr>
          <a:xfrm>
            <a:off x="818866" y="2224585"/>
            <a:ext cx="9812740" cy="1719618"/>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Shared Features Don’t Change Order of Cases</a:t>
            </a:r>
          </a:p>
        </p:txBody>
      </p:sp>
    </p:spTree>
    <p:extLst>
      <p:ext uri="{BB962C8B-B14F-4D97-AF65-F5344CB8AC3E}">
        <p14:creationId xmlns:p14="http://schemas.microsoft.com/office/powerpoint/2010/main" val="3210056539"/>
      </p:ext>
    </p:extLst>
  </p:cSld>
  <p:clrMapOvr>
    <a:masterClrMapping/>
  </p:clrMapOvr>
</p:sld>
</file>

<file path=ppt/theme/theme1.xml><?xml version="1.0" encoding="utf-8"?>
<a:theme xmlns:a="http://schemas.openxmlformats.org/drawingml/2006/main" name="George Mason University 2.0">
  <a:themeElements>
    <a:clrScheme name="George Mason University">
      <a:dk1>
        <a:srgbClr val="006633"/>
      </a:dk1>
      <a:lt1>
        <a:srgbClr val="FFFFFF"/>
      </a:lt1>
      <a:dk2>
        <a:srgbClr val="000000"/>
      </a:dk2>
      <a:lt2>
        <a:srgbClr val="FFCC33"/>
      </a:lt2>
      <a:accent1>
        <a:srgbClr val="00909E"/>
      </a:accent1>
      <a:accent2>
        <a:srgbClr val="415195"/>
      </a:accent2>
      <a:accent3>
        <a:srgbClr val="81902B"/>
      </a:accent3>
      <a:accent4>
        <a:srgbClr val="F7931E"/>
      </a:accent4>
      <a:accent5>
        <a:srgbClr val="AC1D37"/>
      </a:accent5>
      <a:accent6>
        <a:srgbClr val="D8D8C1"/>
      </a:accent6>
      <a:hlink>
        <a:srgbClr val="00909E"/>
      </a:hlink>
      <a:folHlink>
        <a:srgbClr val="41519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extLst>
    <a:ext uri="{05A4C25C-085E-4340-85A3-A5531E510DB2}">
      <thm15:themeFamily xmlns:thm15="http://schemas.microsoft.com/office/thememl/2012/main" name="George Mason University 2.0" id="{AE27463A-FAD6-034C-8FDD-9E4699D44229}" vid="{3385DE02-A880-BB45-9582-0AD879F3B8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12183</TotalTime>
  <Words>3512</Words>
  <Application>Microsoft Office PowerPoint</Application>
  <PresentationFormat>Widescreen</PresentationFormat>
  <Paragraphs>1584</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Cambria Math</vt:lpstr>
      <vt:lpstr>George Mason University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Estimate the Coefficient by Searching for Pairs of Cases that only differ in the Variables of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Farrokh Alemi</cp:lastModifiedBy>
  <cp:revision>364</cp:revision>
  <dcterms:created xsi:type="dcterms:W3CDTF">2017-05-23T16:09:18Z</dcterms:created>
  <dcterms:modified xsi:type="dcterms:W3CDTF">2024-09-09T00:13:54Z</dcterms:modified>
</cp:coreProperties>
</file>