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8"/>
  </p:notesMasterIdLst>
  <p:sldIdLst>
    <p:sldId id="256" r:id="rId2"/>
    <p:sldId id="257" r:id="rId3"/>
    <p:sldId id="259" r:id="rId4"/>
    <p:sldId id="260" r:id="rId5"/>
    <p:sldId id="261" r:id="rId6"/>
    <p:sldId id="258" r:id="rId7"/>
    <p:sldId id="263" r:id="rId8"/>
    <p:sldId id="264" r:id="rId9"/>
    <p:sldId id="265" r:id="rId10"/>
    <p:sldId id="266" r:id="rId11"/>
    <p:sldId id="267" r:id="rId12"/>
    <p:sldId id="268" r:id="rId13"/>
    <p:sldId id="269" r:id="rId14"/>
    <p:sldId id="271" r:id="rId15"/>
    <p:sldId id="270" r:id="rId16"/>
    <p:sldId id="272" r:id="rId17"/>
    <p:sldId id="274" r:id="rId18"/>
    <p:sldId id="278" r:id="rId19"/>
    <p:sldId id="279" r:id="rId20"/>
    <p:sldId id="280" r:id="rId21"/>
    <p:sldId id="281" r:id="rId22"/>
    <p:sldId id="282" r:id="rId23"/>
    <p:sldId id="276" r:id="rId24"/>
    <p:sldId id="275" r:id="rId25"/>
    <p:sldId id="283" r:id="rId26"/>
    <p:sldId id="284"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22202"/>
    <a:srgbClr val="66CCFF"/>
    <a:srgbClr val="CCECFF"/>
    <a:srgbClr val="FFFFCC"/>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912" autoAdjust="0"/>
  </p:normalViewPr>
  <p:slideViewPr>
    <p:cSldViewPr>
      <p:cViewPr>
        <p:scale>
          <a:sx n="55" d="100"/>
          <a:sy n="55" d="100"/>
        </p:scale>
        <p:origin x="-2598" y="-5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E64716F-2663-4FB8-9ABC-1D4563182E3A}" type="slidenum">
              <a:rPr lang="en-US"/>
              <a:pPr/>
              <a:t>‹#›</a:t>
            </a:fld>
            <a:endParaRPr lang="en-US"/>
          </a:p>
        </p:txBody>
      </p:sp>
    </p:spTree>
    <p:extLst>
      <p:ext uri="{BB962C8B-B14F-4D97-AF65-F5344CB8AC3E}">
        <p14:creationId xmlns:p14="http://schemas.microsoft.com/office/powerpoint/2010/main" xmlns="" val="31120525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lecture was organized by Farrokh Alemi and is based on the book OpenIntro Statistics.</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contribution of crown</a:t>
            </a:r>
            <a:r>
              <a:rPr lang="en-US" baseline="0" dirty="0" smtClean="0"/>
              <a:t> is $240.</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expected cost is the sum of each of the contributions.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expected cost for an average patient is $500.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bookstore is expecting to sell the required textbook to 80% of the students and an additional guide to 25% of the buyers.  Note that the events have been arranged so</a:t>
            </a:r>
            <a:r>
              <a:rPr lang="en-US" baseline="0" dirty="0" smtClean="0"/>
              <a:t> that the probabilities sum to one.  55% buy just the required book and 25% buy both the book and the guide.  The expected cost for an average student can now be calculated by multiplying the dollar amount of sales with the probability of that sale.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of the expected value as a point that would balance</a:t>
            </a:r>
            <a:r>
              <a:rPr lang="en-US" baseline="0" dirty="0" smtClean="0"/>
              <a:t> the probability distribution of the events.  For the bookstore example this occurs at $117.85</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variance of random</a:t>
            </a:r>
            <a:r>
              <a:rPr lang="en-US" baseline="0" dirty="0" smtClean="0"/>
              <a:t> variable X is shown as sigma squared</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is equal to difference of the value of the event and </a:t>
            </a:r>
            <a:r>
              <a:rPr lang="en-US" dirty="0" err="1" smtClean="0"/>
              <a:t>meu</a:t>
            </a:r>
            <a:r>
              <a:rPr lang="en-US" dirty="0" smtClean="0"/>
              <a:t>, the mean or the expected value of the random variable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Times the probability of the event.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bookstore example,</a:t>
            </a:r>
            <a:r>
              <a:rPr lang="en-US" baseline="0" dirty="0" smtClean="0"/>
              <a:t> we start with calculating the expected sales.  We multiply the sales by the probability of the sale and add them up to get 117.85</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we subtract</a:t>
            </a:r>
            <a:r>
              <a:rPr lang="en-US" baseline="0" dirty="0" smtClean="0"/>
              <a:t> from each value its expected value.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A random variable assigns numerical values to events within the sample space.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a:t>
            </a:fld>
            <a:endParaRPr lang="en-US"/>
          </a:p>
        </p:txBody>
      </p:sp>
    </p:spTree>
    <p:extLst>
      <p:ext uri="{BB962C8B-B14F-4D97-AF65-F5344CB8AC3E}">
        <p14:creationId xmlns:p14="http://schemas.microsoft.com/office/powerpoint/2010/main" xmlns="" val="2633413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we square these differences.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we multiply</a:t>
            </a:r>
            <a:r>
              <a:rPr lang="en-US" baseline="0" dirty="0" smtClean="0"/>
              <a:t> the squared differences by the probability of sales and add them up to get 3659.3</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squared root of variance is the</a:t>
            </a:r>
            <a:r>
              <a:rPr lang="en-US" baseline="0" dirty="0" smtClean="0"/>
              <a:t> standard deviation.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independent events, expected value of combination of variables is the proportional sum of expected value of each component.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independent events, variance of the combination of random variables is the square of the</a:t>
            </a:r>
            <a:r>
              <a:rPr lang="en-US" baseline="0" dirty="0" smtClean="0"/>
              <a:t> proportion of the variables times the variance of each variable.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if you can answer this</a:t>
            </a:r>
            <a:r>
              <a:rPr lang="en-US" baseline="0" dirty="0" smtClean="0"/>
              <a:t> question</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random variable X is shown as capital X.  The probability that the random variable X has the value X sub I is shown here.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expected value of a random variable is shown as the</a:t>
            </a:r>
            <a:r>
              <a:rPr lang="en-US" baseline="0" dirty="0" smtClean="0"/>
              <a:t> function E evaluated for the random variable X.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expected value of a discrete random variable</a:t>
            </a:r>
            <a:r>
              <a:rPr lang="en-US" baseline="0" dirty="0" smtClean="0"/>
              <a:t> is calculated summing product of the probability of the event times the value of the event.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 the charges for cleaning,</a:t>
            </a:r>
            <a:r>
              <a:rPr lang="en-US" baseline="0" dirty="0" smtClean="0"/>
              <a:t> root canal, crown and post are shown for a dental clinic.  The probability of a patient needing any one of these services is also shown.  What is the average revenue per patient to this dental service.  Note that the probabilities of these events do not add up to 1 as some of these events may occur together, so one might have cleaning and a crown.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expected</a:t>
            </a:r>
            <a:r>
              <a:rPr lang="en-US" baseline="0" dirty="0" smtClean="0"/>
              <a:t> value can be calculated by summing the product of the value of the event times its probability.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Expected contribution of cleaning is 72 dollars.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Root canal contributes $150 to the cost of an average patient.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1BCACD0-C427-402E-B385-BD1505FAF6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4EA5B-3573-4747-8E2C-85FDDAFBFB1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13E023B-3686-488B-81EC-98B62DE29A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FE11767-5BC8-4B2B-AED7-F15BF868A24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B5B8969-3D71-4CC3-B41B-7848FFB8263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4B35ED76-F287-4EB3-ACD2-76F069AD746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FC2F2435-BD1B-4C4E-AE9F-63D25FD0F65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657A341-10D1-46FD-B748-91BCE6CC6B0E}"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2FE79BE-4280-433C-93EB-92891FB78BF7}"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7371FFD-3BFC-431B-BC0F-A13518CB8C1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635496C-AA2B-4BB4-A0DA-E706EC13267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4C30B4-2E38-44B4-AAC7-6D33706628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med">
    <p:fade thruBlk="1"/>
  </p:transition>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ln/>
        </p:spPr>
        <p:txBody>
          <a:bodyPr>
            <a:normAutofit fontScale="90000"/>
          </a:bodyPr>
          <a:lstStyle/>
          <a:p>
            <a:r>
              <a:rPr lang="en-US" dirty="0" smtClean="0"/>
              <a:t>Expectation And Variance of Random Variables</a:t>
            </a:r>
            <a:endParaRPr lang="en-US" dirty="0"/>
          </a:p>
        </p:txBody>
      </p:sp>
      <p:sp>
        <p:nvSpPr>
          <p:cNvPr id="2053" name="Rectangle 5"/>
          <p:cNvSpPr>
            <a:spLocks noGrp="1" noChangeArrowheads="1"/>
          </p:cNvSpPr>
          <p:nvPr>
            <p:ph type="subTitle" idx="1"/>
          </p:nvPr>
        </p:nvSpPr>
        <p:spPr>
          <a:ln/>
        </p:spPr>
        <p:txBody>
          <a:bodyPr>
            <a:normAutofit/>
          </a:bodyPr>
          <a:lstStyle/>
          <a:p>
            <a:pPr>
              <a:lnSpc>
                <a:spcPct val="80000"/>
              </a:lnSpc>
            </a:pPr>
            <a:r>
              <a:rPr lang="en-US" sz="3200" dirty="0"/>
              <a:t>Farrokh Alemi Ph.D</a:t>
            </a:r>
            <a:r>
              <a:rPr lang="en-US" sz="3200" dirty="0" smtClean="0"/>
              <a:t>.</a:t>
            </a:r>
            <a:endParaRPr lang="en-US" sz="3200" dirty="0"/>
          </a:p>
        </p:txBody>
      </p:sp>
    </p:spTree>
  </p:cSld>
  <p:clrMapOvr>
    <a:masterClrMapping/>
  </p:clrMapOvr>
  <p:transition spd="med" advTm="1091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Dental Service</a:t>
            </a:r>
            <a:endParaRPr lang="en-US" dirty="0"/>
          </a:p>
        </p:txBody>
      </p:sp>
      <p:pic>
        <p:nvPicPr>
          <p:cNvPr id="4097" name="Picture 1"/>
          <p:cNvPicPr>
            <a:picLocks noChangeAspect="1" noChangeArrowheads="1"/>
          </p:cNvPicPr>
          <p:nvPr/>
        </p:nvPicPr>
        <p:blipFill>
          <a:blip r:embed="rId3" cstate="print"/>
          <a:srcRect b="1606"/>
          <a:stretch>
            <a:fillRect/>
          </a:stretch>
        </p:blipFill>
        <p:spPr bwMode="auto">
          <a:xfrm>
            <a:off x="1447800" y="2819400"/>
            <a:ext cx="6278563" cy="2819400"/>
          </a:xfrm>
          <a:prstGeom prst="rect">
            <a:avLst/>
          </a:prstGeom>
          <a:noFill/>
          <a:ln w="9525">
            <a:noFill/>
            <a:miter lim="800000"/>
            <a:headEnd/>
            <a:tailEnd/>
          </a:ln>
          <a:effectLst/>
        </p:spPr>
      </p:pic>
      <p:sp>
        <p:nvSpPr>
          <p:cNvPr id="4" name="Rectangle 3"/>
          <p:cNvSpPr/>
          <p:nvPr/>
        </p:nvSpPr>
        <p:spPr>
          <a:xfrm>
            <a:off x="6629400" y="5181600"/>
            <a:ext cx="1066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14190068"/>
      </p:ext>
    </p:extLst>
  </p:cSld>
  <p:clrMapOvr>
    <a:masterClrMapping/>
  </p:clrMapOvr>
  <p:transition spd="med" advTm="615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Dental Service</a:t>
            </a:r>
            <a:endParaRPr lang="en-US" dirty="0"/>
          </a:p>
        </p:txBody>
      </p:sp>
      <p:pic>
        <p:nvPicPr>
          <p:cNvPr id="4097" name="Picture 1"/>
          <p:cNvPicPr>
            <a:picLocks noChangeAspect="1" noChangeArrowheads="1"/>
          </p:cNvPicPr>
          <p:nvPr/>
        </p:nvPicPr>
        <p:blipFill>
          <a:blip r:embed="rId3" cstate="print"/>
          <a:srcRect b="1606"/>
          <a:stretch>
            <a:fillRect/>
          </a:stretch>
        </p:blipFill>
        <p:spPr bwMode="auto">
          <a:xfrm>
            <a:off x="1447800" y="2819400"/>
            <a:ext cx="6278563" cy="2819400"/>
          </a:xfrm>
          <a:prstGeom prst="rect">
            <a:avLst/>
          </a:prstGeom>
          <a:noFill/>
          <a:ln w="9525">
            <a:noFill/>
            <a:miter lim="800000"/>
            <a:headEnd/>
            <a:tailEnd/>
          </a:ln>
          <a:effectLst/>
        </p:spPr>
      </p:pic>
    </p:spTree>
    <p:extLst>
      <p:ext uri="{BB962C8B-B14F-4D97-AF65-F5344CB8AC3E}">
        <p14:creationId xmlns:p14="http://schemas.microsoft.com/office/powerpoint/2010/main" xmlns="" val="1014190068"/>
      </p:ext>
    </p:extLst>
  </p:cSld>
  <p:clrMapOvr>
    <a:masterClrMapping/>
  </p:clrMapOvr>
  <p:transition spd="med" advTm="625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Dental Service</a:t>
            </a:r>
            <a:endParaRPr lang="en-US" dirty="0"/>
          </a:p>
        </p:txBody>
      </p:sp>
      <p:pic>
        <p:nvPicPr>
          <p:cNvPr id="4097" name="Picture 1"/>
          <p:cNvPicPr>
            <a:picLocks noChangeAspect="1" noChangeArrowheads="1"/>
          </p:cNvPicPr>
          <p:nvPr/>
        </p:nvPicPr>
        <p:blipFill>
          <a:blip r:embed="rId3" cstate="print"/>
          <a:srcRect b="1606"/>
          <a:stretch>
            <a:fillRect/>
          </a:stretch>
        </p:blipFill>
        <p:spPr bwMode="auto">
          <a:xfrm>
            <a:off x="1447800" y="2819400"/>
            <a:ext cx="6278563" cy="28194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l="18572" t="57143" r="60952" b="38286"/>
          <a:stretch>
            <a:fillRect/>
          </a:stretch>
        </p:blipFill>
        <p:spPr bwMode="auto">
          <a:xfrm>
            <a:off x="2971800" y="5715000"/>
            <a:ext cx="3276600" cy="457200"/>
          </a:xfrm>
          <a:prstGeom prst="rect">
            <a:avLst/>
          </a:prstGeom>
          <a:noFill/>
          <a:ln w="9525">
            <a:noFill/>
            <a:miter lim="800000"/>
            <a:headEnd/>
            <a:tailEnd/>
          </a:ln>
        </p:spPr>
      </p:pic>
    </p:spTree>
    <p:extLst>
      <p:ext uri="{BB962C8B-B14F-4D97-AF65-F5344CB8AC3E}">
        <p14:creationId xmlns:p14="http://schemas.microsoft.com/office/powerpoint/2010/main" xmlns="" val="1014190068"/>
      </p:ext>
    </p:extLst>
  </p:cSld>
  <p:clrMapOvr>
    <a:masterClrMapping/>
  </p:clrMapOvr>
  <p:transition spd="med" advTm="751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Bookstore Revenues</a:t>
            </a:r>
            <a:endParaRPr lang="en-US" dirty="0"/>
          </a:p>
        </p:txBody>
      </p:sp>
      <p:pic>
        <p:nvPicPr>
          <p:cNvPr id="29698" name="Picture 2"/>
          <p:cNvPicPr>
            <a:picLocks noChangeAspect="1" noChangeArrowheads="1"/>
          </p:cNvPicPr>
          <p:nvPr/>
        </p:nvPicPr>
        <p:blipFill>
          <a:blip r:embed="rId3" cstate="print"/>
          <a:srcRect l="40476" t="49524" r="42857" b="43619"/>
          <a:stretch>
            <a:fillRect/>
          </a:stretch>
        </p:blipFill>
        <p:spPr bwMode="auto">
          <a:xfrm>
            <a:off x="990600" y="2971800"/>
            <a:ext cx="7112000" cy="1828800"/>
          </a:xfrm>
          <a:prstGeom prst="rect">
            <a:avLst/>
          </a:prstGeom>
          <a:noFill/>
          <a:ln w="9525">
            <a:noFill/>
            <a:miter lim="800000"/>
            <a:headEnd/>
            <a:tailEnd/>
          </a:ln>
        </p:spPr>
      </p:pic>
    </p:spTree>
  </p:cSld>
  <p:clrMapOvr>
    <a:masterClrMapping/>
  </p:clrMapOvr>
  <p:transition spd="med" advTm="3631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Bookstore Revenues</a:t>
            </a:r>
            <a:endParaRPr lang="en-US" dirty="0"/>
          </a:p>
        </p:txBody>
      </p:sp>
      <p:pic>
        <p:nvPicPr>
          <p:cNvPr id="30722" name="Picture 2"/>
          <p:cNvPicPr>
            <a:picLocks noChangeAspect="1" noChangeArrowheads="1"/>
          </p:cNvPicPr>
          <p:nvPr/>
        </p:nvPicPr>
        <p:blipFill>
          <a:blip r:embed="rId3" cstate="print"/>
          <a:srcRect l="37143" t="22857" r="39524" b="55810"/>
          <a:stretch>
            <a:fillRect/>
          </a:stretch>
        </p:blipFill>
        <p:spPr bwMode="auto">
          <a:xfrm>
            <a:off x="914400" y="2590800"/>
            <a:ext cx="6705600" cy="3831771"/>
          </a:xfrm>
          <a:prstGeom prst="rect">
            <a:avLst/>
          </a:prstGeom>
          <a:noFill/>
          <a:ln w="9525">
            <a:noFill/>
            <a:miter lim="800000"/>
            <a:headEnd/>
            <a:tailEnd/>
          </a:ln>
        </p:spPr>
      </p:pic>
    </p:spTree>
  </p:cSld>
  <p:clrMapOvr>
    <a:masterClrMapping/>
  </p:clrMapOvr>
  <p:transition spd="med" advTm="18510">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Variance</a:t>
            </a:r>
            <a:endParaRPr lang="en-US"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52" name="Picture 8"/>
          <p:cNvPicPr>
            <a:picLocks noChangeAspect="1" noChangeArrowheads="1"/>
          </p:cNvPicPr>
          <p:nvPr/>
        </p:nvPicPr>
        <p:blipFill>
          <a:blip r:embed="rId3" cstate="print"/>
          <a:srcRect r="63365"/>
          <a:stretch>
            <a:fillRect/>
          </a:stretch>
        </p:blipFill>
        <p:spPr bwMode="auto">
          <a:xfrm>
            <a:off x="838200" y="3048000"/>
            <a:ext cx="2819400" cy="1695450"/>
          </a:xfrm>
          <a:prstGeom prst="rect">
            <a:avLst/>
          </a:prstGeom>
          <a:noFill/>
          <a:ln w="9525">
            <a:noFill/>
            <a:miter lim="800000"/>
            <a:headEnd/>
            <a:tailEnd/>
          </a:ln>
          <a:effectLst/>
        </p:spPr>
      </p:pic>
    </p:spTree>
  </p:cSld>
  <p:clrMapOvr>
    <a:masterClrMapping/>
  </p:clrMapOvr>
  <p:transition spd="med" advTm="7650">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Variance</a:t>
            </a:r>
            <a:endParaRPr lang="en-US"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9" name="Group 8"/>
          <p:cNvGrpSpPr/>
          <p:nvPr/>
        </p:nvGrpSpPr>
        <p:grpSpPr>
          <a:xfrm>
            <a:off x="304800" y="2952750"/>
            <a:ext cx="8630326" cy="2854196"/>
            <a:chOff x="304800" y="2952750"/>
            <a:chExt cx="8630326" cy="2854196"/>
          </a:xfrm>
        </p:grpSpPr>
        <p:pic>
          <p:nvPicPr>
            <p:cNvPr id="7" name="Picture 3"/>
            <p:cNvPicPr>
              <a:picLocks noChangeAspect="1" noChangeArrowheads="1"/>
            </p:cNvPicPr>
            <p:nvPr/>
          </p:nvPicPr>
          <p:blipFill>
            <a:blip r:embed="rId3" cstate="print"/>
            <a:srcRect/>
            <a:stretch>
              <a:fillRect/>
            </a:stretch>
          </p:blipFill>
          <p:spPr bwMode="auto">
            <a:xfrm>
              <a:off x="304800" y="2952750"/>
              <a:ext cx="8630326" cy="1847850"/>
            </a:xfrm>
            <a:prstGeom prst="rect">
              <a:avLst/>
            </a:prstGeom>
            <a:noFill/>
            <a:ln w="9525">
              <a:noFill/>
              <a:miter lim="800000"/>
              <a:headEnd/>
              <a:tailEnd/>
            </a:ln>
            <a:effectLst/>
          </p:spPr>
        </p:pic>
        <p:sp>
          <p:nvSpPr>
            <p:cNvPr id="6" name="Up Arrow 5"/>
            <p:cNvSpPr/>
            <p:nvPr/>
          </p:nvSpPr>
          <p:spPr>
            <a:xfrm rot="1219967">
              <a:off x="5126907" y="4153342"/>
              <a:ext cx="1100495" cy="16536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spAutoFit/>
            </a:bodyPr>
            <a:lstStyle/>
            <a:p>
              <a:pPr algn="ctr"/>
              <a:r>
                <a:rPr lang="en-US" sz="2400" b="1" dirty="0" smtClean="0">
                  <a:solidFill>
                    <a:schemeClr val="tx1"/>
                  </a:solidFill>
                </a:rPr>
                <a:t>Mean</a:t>
              </a:r>
              <a:endParaRPr lang="en-US" sz="2400" b="1" dirty="0">
                <a:solidFill>
                  <a:schemeClr val="tx1"/>
                </a:solidFill>
              </a:endParaRPr>
            </a:p>
          </p:txBody>
        </p:sp>
      </p:grpSp>
    </p:spTree>
  </p:cSld>
  <p:clrMapOvr>
    <a:masterClrMapping/>
  </p:clrMapOvr>
  <p:transition spd="med" advTm="13200">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Variance</a:t>
            </a:r>
            <a:endParaRPr lang="en-US"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2" name="Group 11"/>
          <p:cNvGrpSpPr/>
          <p:nvPr/>
        </p:nvGrpSpPr>
        <p:grpSpPr>
          <a:xfrm>
            <a:off x="208874" y="2819400"/>
            <a:ext cx="8630326" cy="3396644"/>
            <a:chOff x="208874" y="2819400"/>
            <a:chExt cx="8630326" cy="3396644"/>
          </a:xfrm>
        </p:grpSpPr>
        <p:pic>
          <p:nvPicPr>
            <p:cNvPr id="49155" name="Picture 3"/>
            <p:cNvPicPr>
              <a:picLocks noChangeAspect="1" noChangeArrowheads="1"/>
            </p:cNvPicPr>
            <p:nvPr/>
          </p:nvPicPr>
          <p:blipFill>
            <a:blip r:embed="rId3" cstate="print"/>
            <a:srcRect/>
            <a:stretch>
              <a:fillRect/>
            </a:stretch>
          </p:blipFill>
          <p:spPr bwMode="auto">
            <a:xfrm>
              <a:off x="208874" y="2819400"/>
              <a:ext cx="8630326" cy="1847850"/>
            </a:xfrm>
            <a:prstGeom prst="rect">
              <a:avLst/>
            </a:prstGeom>
            <a:noFill/>
            <a:ln w="9525">
              <a:noFill/>
              <a:miter lim="800000"/>
              <a:headEnd/>
              <a:tailEnd/>
            </a:ln>
            <a:effectLst/>
          </p:spPr>
        </p:pic>
        <p:sp>
          <p:nvSpPr>
            <p:cNvPr id="7" name="Up Arrow 6"/>
            <p:cNvSpPr/>
            <p:nvPr/>
          </p:nvSpPr>
          <p:spPr>
            <a:xfrm rot="1219967">
              <a:off x="5681658" y="4193099"/>
              <a:ext cx="2567821" cy="20229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spAutoFit/>
            </a:bodyPr>
            <a:lstStyle/>
            <a:p>
              <a:pPr algn="ctr"/>
              <a:r>
                <a:rPr lang="en-US" sz="2400" b="1" dirty="0" smtClean="0">
                  <a:solidFill>
                    <a:schemeClr val="tx1"/>
                  </a:solidFill>
                </a:rPr>
                <a:t>Probability of the event</a:t>
              </a:r>
              <a:endParaRPr lang="en-US" sz="2400" b="1" dirty="0">
                <a:solidFill>
                  <a:schemeClr val="tx1"/>
                </a:solidFill>
              </a:endParaRPr>
            </a:p>
          </p:txBody>
        </p:sp>
      </p:gr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spd="med" advTm="5900">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Variance</a:t>
            </a:r>
            <a:endParaRPr lang="en-US"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2" name="Group 11"/>
          <p:cNvGrpSpPr/>
          <p:nvPr/>
        </p:nvGrpSpPr>
        <p:grpSpPr>
          <a:xfrm>
            <a:off x="0" y="2819400"/>
            <a:ext cx="9328028" cy="1676400"/>
            <a:chOff x="0" y="2819400"/>
            <a:chExt cx="9328028" cy="1676400"/>
          </a:xfrm>
        </p:grpSpPr>
        <p:pic>
          <p:nvPicPr>
            <p:cNvPr id="8" name="Picture 2"/>
            <p:cNvPicPr>
              <a:picLocks noChangeAspect="1" noChangeArrowheads="1"/>
            </p:cNvPicPr>
            <p:nvPr/>
          </p:nvPicPr>
          <p:blipFill>
            <a:blip r:embed="rId3" cstate="print"/>
            <a:srcRect l="38299" t="59429" r="38435" b="33387"/>
            <a:stretch>
              <a:fillRect/>
            </a:stretch>
          </p:blipFill>
          <p:spPr bwMode="auto">
            <a:xfrm>
              <a:off x="0" y="2819400"/>
              <a:ext cx="8686800" cy="1676400"/>
            </a:xfrm>
            <a:prstGeom prst="rect">
              <a:avLst/>
            </a:prstGeom>
            <a:noFill/>
            <a:ln w="9525">
              <a:noFill/>
              <a:miter lim="800000"/>
              <a:headEnd/>
              <a:tailEnd/>
            </a:ln>
          </p:spPr>
        </p:pic>
        <p:sp>
          <p:nvSpPr>
            <p:cNvPr id="10" name="Down Arrow 9"/>
            <p:cNvSpPr/>
            <p:nvPr/>
          </p:nvSpPr>
          <p:spPr>
            <a:xfrm rot="1988938">
              <a:off x="8261228" y="3259063"/>
              <a:ext cx="10668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med" advTm="1925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Variance</a:t>
            </a:r>
            <a:endParaRPr lang="en-US"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 name="Group 9"/>
          <p:cNvGrpSpPr/>
          <p:nvPr/>
        </p:nvGrpSpPr>
        <p:grpSpPr>
          <a:xfrm>
            <a:off x="0" y="2819400"/>
            <a:ext cx="8686800" cy="2286000"/>
            <a:chOff x="0" y="2819400"/>
            <a:chExt cx="8686800" cy="2286000"/>
          </a:xfrm>
        </p:grpSpPr>
        <p:pic>
          <p:nvPicPr>
            <p:cNvPr id="8" name="Picture 2"/>
            <p:cNvPicPr>
              <a:picLocks noChangeAspect="1" noChangeArrowheads="1"/>
            </p:cNvPicPr>
            <p:nvPr/>
          </p:nvPicPr>
          <p:blipFill>
            <a:blip r:embed="rId3" cstate="print"/>
            <a:srcRect l="38299" t="59429" r="38435" b="32081"/>
            <a:stretch>
              <a:fillRect/>
            </a:stretch>
          </p:blipFill>
          <p:spPr bwMode="auto">
            <a:xfrm>
              <a:off x="0" y="2819400"/>
              <a:ext cx="8686800" cy="1981200"/>
            </a:xfrm>
            <a:prstGeom prst="rect">
              <a:avLst/>
            </a:prstGeom>
            <a:noFill/>
            <a:ln w="9525">
              <a:noFill/>
              <a:miter lim="800000"/>
              <a:headEnd/>
              <a:tailEnd/>
            </a:ln>
          </p:spPr>
        </p:pic>
        <p:sp>
          <p:nvSpPr>
            <p:cNvPr id="7" name="Down Arrow 6"/>
            <p:cNvSpPr/>
            <p:nvPr/>
          </p:nvSpPr>
          <p:spPr>
            <a:xfrm rot="5400000">
              <a:off x="7658100" y="4076700"/>
              <a:ext cx="10668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med" advTm="791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Random Variable</a:t>
            </a:r>
            <a:endParaRPr lang="en-US" dirty="0"/>
          </a:p>
        </p:txBody>
      </p:sp>
      <p:pic>
        <p:nvPicPr>
          <p:cNvPr id="4098" name="Picture 2" descr="https://encrypted-tbn2.gstatic.com/images?q=tbn:ANd9GcQtOQASIQDYlusjQOqjWma0tPKlh5iwfShrLx3zMRy7d4btMck1AQ"/>
          <p:cNvPicPr>
            <a:picLocks noChangeAspect="1" noChangeArrowheads="1"/>
          </p:cNvPicPr>
          <p:nvPr/>
        </p:nvPicPr>
        <p:blipFill>
          <a:blip r:embed="rId3" cstate="print"/>
          <a:srcRect/>
          <a:stretch>
            <a:fillRect/>
          </a:stretch>
        </p:blipFill>
        <p:spPr bwMode="auto">
          <a:xfrm>
            <a:off x="1447800" y="2743200"/>
            <a:ext cx="5334000" cy="3931528"/>
          </a:xfrm>
          <a:prstGeom prst="rect">
            <a:avLst/>
          </a:prstGeom>
          <a:noFill/>
        </p:spPr>
      </p:pic>
    </p:spTree>
    <p:extLst>
      <p:ext uri="{BB962C8B-B14F-4D97-AF65-F5344CB8AC3E}">
        <p14:creationId xmlns:p14="http://schemas.microsoft.com/office/powerpoint/2010/main" xmlns="" val="321233112"/>
      </p:ext>
    </p:extLst>
  </p:cSld>
  <p:clrMapOvr>
    <a:masterClrMapping/>
  </p:clrMapOvr>
  <p:transition spd="med" advTm="10960">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Variance</a:t>
            </a:r>
            <a:endParaRPr lang="en-US"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1" name="Group 10"/>
          <p:cNvGrpSpPr/>
          <p:nvPr/>
        </p:nvGrpSpPr>
        <p:grpSpPr>
          <a:xfrm>
            <a:off x="0" y="2819400"/>
            <a:ext cx="8686800" cy="2667000"/>
            <a:chOff x="0" y="2819400"/>
            <a:chExt cx="8686800" cy="2667000"/>
          </a:xfrm>
        </p:grpSpPr>
        <p:pic>
          <p:nvPicPr>
            <p:cNvPr id="8" name="Picture 2"/>
            <p:cNvPicPr>
              <a:picLocks noChangeAspect="1" noChangeArrowheads="1"/>
            </p:cNvPicPr>
            <p:nvPr/>
          </p:nvPicPr>
          <p:blipFill>
            <a:blip r:embed="rId3" cstate="print"/>
            <a:srcRect l="38299" t="59429" r="38435" b="30449"/>
            <a:stretch>
              <a:fillRect/>
            </a:stretch>
          </p:blipFill>
          <p:spPr bwMode="auto">
            <a:xfrm>
              <a:off x="0" y="2819400"/>
              <a:ext cx="8686800" cy="2362200"/>
            </a:xfrm>
            <a:prstGeom prst="rect">
              <a:avLst/>
            </a:prstGeom>
            <a:noFill/>
            <a:ln w="9525">
              <a:noFill/>
              <a:miter lim="800000"/>
              <a:headEnd/>
              <a:tailEnd/>
            </a:ln>
          </p:spPr>
        </p:pic>
        <p:sp>
          <p:nvSpPr>
            <p:cNvPr id="9" name="Down Arrow 8"/>
            <p:cNvSpPr/>
            <p:nvPr/>
          </p:nvSpPr>
          <p:spPr>
            <a:xfrm rot="5400000">
              <a:off x="7658100" y="4457700"/>
              <a:ext cx="10668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med" advTm="6750">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Variance</a:t>
            </a:r>
            <a:endParaRPr lang="en-US"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 name="Group 9"/>
          <p:cNvGrpSpPr/>
          <p:nvPr/>
        </p:nvGrpSpPr>
        <p:grpSpPr>
          <a:xfrm>
            <a:off x="0" y="2819400"/>
            <a:ext cx="9289035" cy="2895600"/>
            <a:chOff x="0" y="2819400"/>
            <a:chExt cx="9289035" cy="2895600"/>
          </a:xfrm>
        </p:grpSpPr>
        <p:pic>
          <p:nvPicPr>
            <p:cNvPr id="8" name="Picture 2"/>
            <p:cNvPicPr>
              <a:picLocks noChangeAspect="1" noChangeArrowheads="1"/>
            </p:cNvPicPr>
            <p:nvPr/>
          </p:nvPicPr>
          <p:blipFill>
            <a:blip r:embed="rId3" cstate="print"/>
            <a:srcRect l="38299" t="59429" r="38435" b="28163"/>
            <a:stretch>
              <a:fillRect/>
            </a:stretch>
          </p:blipFill>
          <p:spPr bwMode="auto">
            <a:xfrm>
              <a:off x="0" y="2819400"/>
              <a:ext cx="8686800" cy="2895600"/>
            </a:xfrm>
            <a:prstGeom prst="rect">
              <a:avLst/>
            </a:prstGeom>
            <a:noFill/>
            <a:ln w="9525">
              <a:noFill/>
              <a:miter lim="800000"/>
              <a:headEnd/>
              <a:tailEnd/>
            </a:ln>
          </p:spPr>
        </p:pic>
        <p:sp>
          <p:nvSpPr>
            <p:cNvPr id="7" name="Down Arrow 6"/>
            <p:cNvSpPr/>
            <p:nvPr/>
          </p:nvSpPr>
          <p:spPr>
            <a:xfrm rot="3181015">
              <a:off x="8260335" y="4267350"/>
              <a:ext cx="10668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med" advTm="11550">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Variance</a:t>
            </a:r>
            <a:endParaRPr lang="en-US"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93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4" name="Group 13"/>
          <p:cNvGrpSpPr/>
          <p:nvPr/>
        </p:nvGrpSpPr>
        <p:grpSpPr>
          <a:xfrm>
            <a:off x="0" y="2819400"/>
            <a:ext cx="8686800" cy="3657600"/>
            <a:chOff x="0" y="2819400"/>
            <a:chExt cx="8686800" cy="3657600"/>
          </a:xfrm>
        </p:grpSpPr>
        <p:pic>
          <p:nvPicPr>
            <p:cNvPr id="8" name="Picture 2"/>
            <p:cNvPicPr>
              <a:picLocks noChangeAspect="1" noChangeArrowheads="1"/>
            </p:cNvPicPr>
            <p:nvPr/>
          </p:nvPicPr>
          <p:blipFill>
            <a:blip r:embed="rId3" cstate="print"/>
            <a:srcRect l="38299" t="59429" r="38435" b="28163"/>
            <a:stretch>
              <a:fillRect/>
            </a:stretch>
          </p:blipFill>
          <p:spPr bwMode="auto">
            <a:xfrm>
              <a:off x="0" y="2819400"/>
              <a:ext cx="8686800" cy="2895600"/>
            </a:xfrm>
            <a:prstGeom prst="rect">
              <a:avLst/>
            </a:prstGeom>
            <a:noFill/>
            <a:ln w="9525">
              <a:noFill/>
              <a:miter lim="800000"/>
              <a:headEnd/>
              <a:tailEnd/>
            </a:ln>
          </p:spPr>
        </p:pic>
        <p:pic>
          <p:nvPicPr>
            <p:cNvPr id="59397" name="Picture 5"/>
            <p:cNvPicPr>
              <a:picLocks noChangeAspect="1" noChangeArrowheads="1"/>
            </p:cNvPicPr>
            <p:nvPr/>
          </p:nvPicPr>
          <p:blipFill>
            <a:blip r:embed="rId4" cstate="print"/>
            <a:srcRect/>
            <a:stretch>
              <a:fillRect/>
            </a:stretch>
          </p:blipFill>
          <p:spPr bwMode="auto">
            <a:xfrm>
              <a:off x="1719036" y="5715000"/>
              <a:ext cx="5900964" cy="762000"/>
            </a:xfrm>
            <a:prstGeom prst="rect">
              <a:avLst/>
            </a:prstGeom>
            <a:noFill/>
            <a:ln w="9525">
              <a:noFill/>
              <a:miter lim="800000"/>
              <a:headEnd/>
              <a:tailEnd/>
            </a:ln>
            <a:effectLst/>
          </p:spPr>
        </p:pic>
      </p:grpSp>
    </p:spTree>
  </p:cSld>
  <p:clrMapOvr>
    <a:masterClrMapping/>
  </p:clrMapOvr>
  <p:transition spd="med" advTm="6900">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Expected Value of Combinations</a:t>
            </a:r>
            <a:endParaRPr lang="en-US" dirty="0"/>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4275" name="Picture 3"/>
          <p:cNvPicPr>
            <a:picLocks noChangeAspect="1" noChangeArrowheads="1"/>
          </p:cNvPicPr>
          <p:nvPr/>
        </p:nvPicPr>
        <p:blipFill>
          <a:blip r:embed="rId3" cstate="print"/>
          <a:srcRect/>
          <a:stretch>
            <a:fillRect/>
          </a:stretch>
        </p:blipFill>
        <p:spPr bwMode="auto">
          <a:xfrm>
            <a:off x="338378" y="3219450"/>
            <a:ext cx="8500822" cy="895350"/>
          </a:xfrm>
          <a:prstGeom prst="rect">
            <a:avLst/>
          </a:prstGeom>
          <a:noFill/>
          <a:ln w="9525">
            <a:noFill/>
            <a:miter lim="800000"/>
            <a:headEnd/>
            <a:tailEnd/>
          </a:ln>
          <a:effectLst/>
        </p:spPr>
      </p:pic>
    </p:spTree>
  </p:cSld>
  <p:clrMapOvr>
    <a:masterClrMapping/>
  </p:clrMapOvr>
  <p:transition spd="med" advTm="11510">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Variance of Linear Combination</a:t>
            </a:r>
            <a:endParaRPr lang="en-US" dirty="0"/>
          </a:p>
        </p:txBody>
      </p:sp>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07" name="Picture 3"/>
          <p:cNvPicPr>
            <a:picLocks noChangeAspect="1" noChangeArrowheads="1"/>
          </p:cNvPicPr>
          <p:nvPr/>
        </p:nvPicPr>
        <p:blipFill>
          <a:blip r:embed="rId3" cstate="print"/>
          <a:srcRect/>
          <a:stretch>
            <a:fillRect/>
          </a:stretch>
        </p:blipFill>
        <p:spPr bwMode="auto">
          <a:xfrm>
            <a:off x="440086" y="3211513"/>
            <a:ext cx="8246714" cy="674687"/>
          </a:xfrm>
          <a:prstGeom prst="rect">
            <a:avLst/>
          </a:prstGeom>
          <a:noFill/>
          <a:ln w="9525">
            <a:noFill/>
            <a:miter lim="800000"/>
            <a:headEnd/>
            <a:tailEnd/>
          </a:ln>
          <a:effectLst/>
        </p:spPr>
      </p:pic>
    </p:spTree>
  </p:cSld>
  <p:clrMapOvr>
    <a:masterClrMapping/>
  </p:clrMapOvr>
  <p:transition spd="med" advTm="14410">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Expected Value of a random variable is the sum of the events weighted by probability of the events</a:t>
            </a:r>
            <a:endParaRPr lang="en-US" dirty="0"/>
          </a:p>
        </p:txBody>
      </p:sp>
      <p:sp>
        <p:nvSpPr>
          <p:cNvPr id="3" name="Title 2"/>
          <p:cNvSpPr>
            <a:spLocks noGrp="1"/>
          </p:cNvSpPr>
          <p:nvPr>
            <p:ph type="title"/>
          </p:nvPr>
        </p:nvSpPr>
        <p:spPr/>
        <p:txBody>
          <a:bodyPr/>
          <a:lstStyle/>
          <a:p>
            <a:r>
              <a:rPr lang="en-US" dirty="0" smtClean="0"/>
              <a:t>Take Home Lesson</a:t>
            </a:r>
            <a:endParaRPr lang="en-US" dirty="0"/>
          </a:p>
        </p:txBody>
      </p:sp>
    </p:spTree>
  </p:cSld>
  <p:clrMapOvr>
    <a:masterClrMapping/>
  </p:clrMapOvr>
  <p:transition spd="med" advTm="13060">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rmAutofit lnSpcReduction="10000"/>
          </a:bodyPr>
          <a:lstStyle/>
          <a:p>
            <a:r>
              <a:rPr lang="en-US" dirty="0" smtClean="0"/>
              <a:t>10% of employees have no health costs, 90% have $300 outpatient costs and 1% have $20,000 hospitalization costs.  What is the average health care cost of our employees?</a:t>
            </a:r>
            <a:endParaRPr lang="en-US" dirty="0"/>
          </a:p>
        </p:txBody>
      </p:sp>
      <p:sp>
        <p:nvSpPr>
          <p:cNvPr id="3" name="Title 2"/>
          <p:cNvSpPr>
            <a:spLocks noGrp="1"/>
          </p:cNvSpPr>
          <p:nvPr>
            <p:ph type="title"/>
          </p:nvPr>
        </p:nvSpPr>
        <p:spPr/>
        <p:txBody>
          <a:bodyPr/>
          <a:lstStyle/>
          <a:p>
            <a:r>
              <a:rPr lang="en-US" dirty="0" smtClean="0"/>
              <a:t>Do One</a:t>
            </a:r>
            <a:endParaRPr lang="en-US" dirty="0"/>
          </a:p>
        </p:txBody>
      </p:sp>
    </p:spTree>
  </p:cSld>
  <p:clrMapOvr>
    <a:masterClrMapping/>
  </p:clrMapOvr>
  <p:transition spd="med" advTm="895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Probability of Random Variable</a:t>
            </a:r>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3" name="Picture 3"/>
          <p:cNvPicPr>
            <a:picLocks noChangeAspect="1" noChangeArrowheads="1"/>
          </p:cNvPicPr>
          <p:nvPr/>
        </p:nvPicPr>
        <p:blipFill>
          <a:blip r:embed="rId3" cstate="print"/>
          <a:srcRect l="58216"/>
          <a:stretch>
            <a:fillRect/>
          </a:stretch>
        </p:blipFill>
        <p:spPr bwMode="auto">
          <a:xfrm>
            <a:off x="1371600" y="2895600"/>
            <a:ext cx="2789237" cy="2301875"/>
          </a:xfrm>
          <a:prstGeom prst="rect">
            <a:avLst/>
          </a:prstGeom>
          <a:noFill/>
          <a:ln w="9525">
            <a:noFill/>
            <a:miter lim="800000"/>
            <a:headEnd/>
            <a:tailEnd/>
          </a:ln>
          <a:effectLst/>
        </p:spPr>
      </p:pic>
    </p:spTree>
  </p:cSld>
  <p:clrMapOvr>
    <a:masterClrMapping/>
  </p:clrMapOvr>
  <p:transition spd="med" advTm="1481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Expected Value</a:t>
            </a:r>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3" name="Picture 3"/>
          <p:cNvPicPr>
            <a:picLocks noChangeAspect="1" noChangeArrowheads="1"/>
          </p:cNvPicPr>
          <p:nvPr/>
        </p:nvPicPr>
        <p:blipFill>
          <a:blip r:embed="rId3" cstate="print"/>
          <a:srcRect r="77170"/>
          <a:stretch>
            <a:fillRect/>
          </a:stretch>
        </p:blipFill>
        <p:spPr bwMode="auto">
          <a:xfrm>
            <a:off x="1295400" y="2971800"/>
            <a:ext cx="1524000" cy="2301875"/>
          </a:xfrm>
          <a:prstGeom prst="rect">
            <a:avLst/>
          </a:prstGeom>
          <a:noFill/>
          <a:ln w="9525">
            <a:noFill/>
            <a:miter lim="800000"/>
            <a:headEnd/>
            <a:tailEnd/>
          </a:ln>
          <a:effectLst/>
        </p:spPr>
      </p:pic>
    </p:spTree>
  </p:cSld>
  <p:clrMapOvr>
    <a:masterClrMapping/>
  </p:clrMapOvr>
  <p:transition spd="med" advTm="1166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Expected Value</a:t>
            </a:r>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3" name="Picture 3"/>
          <p:cNvPicPr>
            <a:picLocks noChangeAspect="1" noChangeArrowheads="1"/>
          </p:cNvPicPr>
          <p:nvPr/>
        </p:nvPicPr>
        <p:blipFill>
          <a:blip r:embed="rId3" cstate="print"/>
          <a:srcRect/>
          <a:stretch>
            <a:fillRect/>
          </a:stretch>
        </p:blipFill>
        <p:spPr bwMode="auto">
          <a:xfrm>
            <a:off x="1295400" y="2971800"/>
            <a:ext cx="6675437" cy="2301875"/>
          </a:xfrm>
          <a:prstGeom prst="rect">
            <a:avLst/>
          </a:prstGeom>
          <a:noFill/>
          <a:ln w="9525">
            <a:noFill/>
            <a:miter lim="800000"/>
            <a:headEnd/>
            <a:tailEnd/>
          </a:ln>
          <a:effectLst/>
        </p:spPr>
      </p:pic>
    </p:spTree>
  </p:cSld>
  <p:clrMapOvr>
    <a:masterClrMapping/>
  </p:clrMapOvr>
  <p:transition spd="med" advTm="1611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Dental Service</a:t>
            </a:r>
            <a:endParaRPr lang="en-US" dirty="0"/>
          </a:p>
        </p:txBody>
      </p:sp>
      <p:pic>
        <p:nvPicPr>
          <p:cNvPr id="4097" name="Picture 1"/>
          <p:cNvPicPr>
            <a:picLocks noChangeAspect="1" noChangeArrowheads="1"/>
          </p:cNvPicPr>
          <p:nvPr/>
        </p:nvPicPr>
        <p:blipFill>
          <a:blip r:embed="rId3" cstate="print"/>
          <a:srcRect b="17562"/>
          <a:stretch>
            <a:fillRect/>
          </a:stretch>
        </p:blipFill>
        <p:spPr bwMode="auto">
          <a:xfrm>
            <a:off x="1447800" y="2819400"/>
            <a:ext cx="6278563" cy="2362200"/>
          </a:xfrm>
          <a:prstGeom prst="rect">
            <a:avLst/>
          </a:prstGeom>
          <a:noFill/>
          <a:ln w="9525">
            <a:noFill/>
            <a:miter lim="800000"/>
            <a:headEnd/>
            <a:tailEnd/>
          </a:ln>
          <a:effectLst/>
        </p:spPr>
      </p:pic>
    </p:spTree>
    <p:extLst>
      <p:ext uri="{BB962C8B-B14F-4D97-AF65-F5344CB8AC3E}">
        <p14:creationId xmlns:p14="http://schemas.microsoft.com/office/powerpoint/2010/main" xmlns="" val="1014190068"/>
      </p:ext>
    </p:extLst>
  </p:cSld>
  <p:clrMapOvr>
    <a:masterClrMapping/>
  </p:clrMapOvr>
  <p:transition spd="med" advTm="3671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Dental Service</a:t>
            </a:r>
            <a:endParaRPr lang="en-US" dirty="0"/>
          </a:p>
        </p:txBody>
      </p:sp>
      <p:pic>
        <p:nvPicPr>
          <p:cNvPr id="4097" name="Picture 1"/>
          <p:cNvPicPr>
            <a:picLocks noChangeAspect="1" noChangeArrowheads="1"/>
          </p:cNvPicPr>
          <p:nvPr/>
        </p:nvPicPr>
        <p:blipFill>
          <a:blip r:embed="rId3" cstate="print"/>
          <a:srcRect b="1606"/>
          <a:stretch>
            <a:fillRect/>
          </a:stretch>
        </p:blipFill>
        <p:spPr bwMode="auto">
          <a:xfrm>
            <a:off x="1447800" y="2819400"/>
            <a:ext cx="6278563" cy="2819400"/>
          </a:xfrm>
          <a:prstGeom prst="rect">
            <a:avLst/>
          </a:prstGeom>
          <a:noFill/>
          <a:ln w="9525">
            <a:noFill/>
            <a:miter lim="800000"/>
            <a:headEnd/>
            <a:tailEnd/>
          </a:ln>
          <a:effectLst/>
        </p:spPr>
      </p:pic>
      <p:sp>
        <p:nvSpPr>
          <p:cNvPr id="4" name="Rectangle 3"/>
          <p:cNvSpPr/>
          <p:nvPr/>
        </p:nvSpPr>
        <p:spPr>
          <a:xfrm>
            <a:off x="3352800" y="5181600"/>
            <a:ext cx="43434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14190068"/>
      </p:ext>
    </p:extLst>
  </p:cSld>
  <p:clrMapOvr>
    <a:masterClrMapping/>
  </p:clrMapOvr>
  <p:transition spd="med" advTm="1011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Dental Service</a:t>
            </a:r>
            <a:endParaRPr lang="en-US" dirty="0"/>
          </a:p>
        </p:txBody>
      </p:sp>
      <p:pic>
        <p:nvPicPr>
          <p:cNvPr id="4097" name="Picture 1"/>
          <p:cNvPicPr>
            <a:picLocks noChangeAspect="1" noChangeArrowheads="1"/>
          </p:cNvPicPr>
          <p:nvPr/>
        </p:nvPicPr>
        <p:blipFill>
          <a:blip r:embed="rId3" cstate="print"/>
          <a:srcRect b="1606"/>
          <a:stretch>
            <a:fillRect/>
          </a:stretch>
        </p:blipFill>
        <p:spPr bwMode="auto">
          <a:xfrm>
            <a:off x="1447800" y="2819400"/>
            <a:ext cx="6278563" cy="2819400"/>
          </a:xfrm>
          <a:prstGeom prst="rect">
            <a:avLst/>
          </a:prstGeom>
          <a:noFill/>
          <a:ln w="9525">
            <a:noFill/>
            <a:miter lim="800000"/>
            <a:headEnd/>
            <a:tailEnd/>
          </a:ln>
          <a:effectLst/>
        </p:spPr>
      </p:pic>
      <p:sp>
        <p:nvSpPr>
          <p:cNvPr id="4" name="Rectangle 3"/>
          <p:cNvSpPr/>
          <p:nvPr/>
        </p:nvSpPr>
        <p:spPr>
          <a:xfrm>
            <a:off x="4419600" y="5181600"/>
            <a:ext cx="32766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14190068"/>
      </p:ext>
    </p:extLst>
  </p:cSld>
  <p:clrMapOvr>
    <a:masterClrMapping/>
  </p:clrMapOvr>
  <p:transition spd="med" advTm="775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Dental Service</a:t>
            </a:r>
            <a:endParaRPr lang="en-US" dirty="0"/>
          </a:p>
        </p:txBody>
      </p:sp>
      <p:pic>
        <p:nvPicPr>
          <p:cNvPr id="4097" name="Picture 1"/>
          <p:cNvPicPr>
            <a:picLocks noChangeAspect="1" noChangeArrowheads="1"/>
          </p:cNvPicPr>
          <p:nvPr/>
        </p:nvPicPr>
        <p:blipFill>
          <a:blip r:embed="rId3" cstate="print"/>
          <a:srcRect b="1606"/>
          <a:stretch>
            <a:fillRect/>
          </a:stretch>
        </p:blipFill>
        <p:spPr bwMode="auto">
          <a:xfrm>
            <a:off x="1447800" y="2819400"/>
            <a:ext cx="6278563" cy="2819400"/>
          </a:xfrm>
          <a:prstGeom prst="rect">
            <a:avLst/>
          </a:prstGeom>
          <a:noFill/>
          <a:ln w="9525">
            <a:noFill/>
            <a:miter lim="800000"/>
            <a:headEnd/>
            <a:tailEnd/>
          </a:ln>
          <a:effectLst/>
        </p:spPr>
      </p:pic>
      <p:sp>
        <p:nvSpPr>
          <p:cNvPr id="4" name="Rectangle 3"/>
          <p:cNvSpPr/>
          <p:nvPr/>
        </p:nvSpPr>
        <p:spPr>
          <a:xfrm>
            <a:off x="5791200" y="5181600"/>
            <a:ext cx="1905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14190068"/>
      </p:ext>
    </p:extLst>
  </p:cSld>
  <p:clrMapOvr>
    <a:masterClrMapping/>
  </p:clrMapOvr>
  <p:transition spd="med" advTm="7710">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3166</TotalTime>
  <Words>678</Words>
  <Application>Microsoft Office PowerPoint</Application>
  <PresentationFormat>On-screen Show (4:3)</PresentationFormat>
  <Paragraphs>81</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Expectation And Variance of Random Variables</vt:lpstr>
      <vt:lpstr>Random Variable</vt:lpstr>
      <vt:lpstr>Probability of Random Variable</vt:lpstr>
      <vt:lpstr>Expected Value</vt:lpstr>
      <vt:lpstr>Expected Value</vt:lpstr>
      <vt:lpstr>Dental Service</vt:lpstr>
      <vt:lpstr>Dental Service</vt:lpstr>
      <vt:lpstr>Dental Service</vt:lpstr>
      <vt:lpstr>Dental Service</vt:lpstr>
      <vt:lpstr>Dental Service</vt:lpstr>
      <vt:lpstr>Dental Service</vt:lpstr>
      <vt:lpstr>Dental Service</vt:lpstr>
      <vt:lpstr>Bookstore Revenues</vt:lpstr>
      <vt:lpstr>Bookstore Revenues</vt:lpstr>
      <vt:lpstr>Variance</vt:lpstr>
      <vt:lpstr>Variance</vt:lpstr>
      <vt:lpstr>Variance</vt:lpstr>
      <vt:lpstr>Variance</vt:lpstr>
      <vt:lpstr>Variance</vt:lpstr>
      <vt:lpstr>Variance</vt:lpstr>
      <vt:lpstr>Variance</vt:lpstr>
      <vt:lpstr>Variance</vt:lpstr>
      <vt:lpstr>Expected Value of Combinations</vt:lpstr>
      <vt:lpstr>Variance of Linear Combination</vt:lpstr>
      <vt:lpstr>Take Home Lesson</vt:lpstr>
      <vt:lpstr>Do 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Mastee</dc:creator>
  <cp:lastModifiedBy>Farrokh</cp:lastModifiedBy>
  <cp:revision>52</cp:revision>
  <dcterms:created xsi:type="dcterms:W3CDTF">2006-09-27T15:17:03Z</dcterms:created>
  <dcterms:modified xsi:type="dcterms:W3CDTF">2013-06-01T21:37:44Z</dcterms:modified>
</cp:coreProperties>
</file>