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67" r:id="rId3"/>
    <p:sldId id="259" r:id="rId4"/>
    <p:sldId id="269" r:id="rId5"/>
    <p:sldId id="261" r:id="rId6"/>
    <p:sldId id="263" r:id="rId7"/>
    <p:sldId id="270" r:id="rId8"/>
    <p:sldId id="271" r:id="rId9"/>
    <p:sldId id="272" r:id="rId10"/>
    <p:sldId id="2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2" d="100"/>
          <a:sy n="112" d="100"/>
        </p:scale>
        <p:origin x="-7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818CE-6529-4120-954C-3BAD16BAF969}" type="datetimeFigureOut">
              <a:rPr lang="en-US" smtClean="0"/>
              <a:pPr/>
              <a:t>7/20/2013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260B68-6DC1-4A75-AD93-F38DDABFD8EB}" type="slidenum">
              <a:rPr lang="en-US" smtClean="0"/>
              <a:pPr/>
              <a:t>‹#›</a:t>
            </a:fld>
            <a:endParaRPr lang="en-US"/>
          </a:p>
        </p:txBody>
      </p:sp>
    </p:spTree>
    <p:extLst>
      <p:ext uri="{BB962C8B-B14F-4D97-AF65-F5344CB8AC3E}">
        <p14:creationId xmlns:p14="http://schemas.microsoft.com/office/powerpoint/2010/main" xmlns="" val="86822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Stone</a:t>
            </a:r>
            <a:r>
              <a:rPr lang="en-US" b="0" baseline="0" dirty="0" smtClean="0"/>
              <a:t> (2009).</a:t>
            </a:r>
            <a:endParaRPr lang="en-US" b="0" dirty="0" smtClean="0"/>
          </a:p>
          <a:p>
            <a:r>
              <a:rPr lang="en-US" b="1" dirty="0" smtClean="0"/>
              <a:t>Austin</a:t>
            </a:r>
          </a:p>
          <a:p>
            <a:pPr marL="171450" indent="-171450">
              <a:buFont typeface="Arial" pitchFamily="34" charset="0"/>
              <a:buChar char="•"/>
            </a:pPr>
            <a:r>
              <a:rPr lang="en-US" dirty="0" smtClean="0"/>
              <a:t>Our</a:t>
            </a:r>
            <a:r>
              <a:rPr lang="en-US" baseline="0" dirty="0" smtClean="0"/>
              <a:t> analysis is based on a study done of the Mayo Clinic in 2009. </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Physicians generally write orders during morning and afternoon rounds in which they see many patients sequentially.  (click)</a:t>
            </a:r>
          </a:p>
          <a:p>
            <a:pPr marL="171450" indent="-171450">
              <a:buFont typeface="Arial" pitchFamily="34" charset="0"/>
              <a:buChar char="•"/>
            </a:pPr>
            <a:endParaRPr lang="en-US" dirty="0" smtClean="0"/>
          </a:p>
          <a:p>
            <a:pPr marL="171450" indent="-171450">
              <a:buFont typeface="Arial" pitchFamily="34" charset="0"/>
              <a:buChar char="•"/>
            </a:pPr>
            <a:r>
              <a:rPr lang="en-US" dirty="0" smtClean="0"/>
              <a:t>In the pre-CPOE world the first task is to find the chart.  (click) For this study done at the Mayo Clinic, finding the chart took anywhere from 1 minute up to 30 minutes. </a:t>
            </a:r>
          </a:p>
          <a:p>
            <a:pPr marL="171450" indent="-171450">
              <a:buFont typeface="Arial" pitchFamily="34" charset="0"/>
              <a:buChar char="•"/>
            </a:pPr>
            <a:endParaRPr lang="en-US" dirty="0" smtClean="0"/>
          </a:p>
          <a:p>
            <a:pPr marL="171450" lvl="1"/>
            <a:r>
              <a:rPr lang="en-US" i="1" dirty="0" smtClean="0">
                <a:solidFill>
                  <a:srgbClr val="FF0000"/>
                </a:solidFill>
              </a:rPr>
              <a:t>Why would it take so long to find a chart?  [someone else might have it… or it could have been misplaced].</a:t>
            </a:r>
          </a:p>
          <a:p>
            <a:endParaRPr lang="en-US" b="1" dirty="0" smtClean="0"/>
          </a:p>
          <a:p>
            <a:pPr marL="171450" indent="-171450">
              <a:buFont typeface="Arial" pitchFamily="34" charset="0"/>
              <a:buChar char="•"/>
            </a:pPr>
            <a:r>
              <a:rPr lang="en-US" dirty="0" smtClean="0"/>
              <a:t>(Click) Medication orders are generally marked on an order sheet in the chart.  Often the orders sheet is put in a bin with the unit clerk for order entry.  (Click) At Mayo this took from 3 to 16 minutes. </a:t>
            </a:r>
          </a:p>
          <a:p>
            <a:pPr marL="171450" indent="-171450">
              <a:buFont typeface="Arial" pitchFamily="34" charset="0"/>
              <a:buChar char="•"/>
            </a:pPr>
            <a:endParaRPr lang="en-US" dirty="0" smtClean="0"/>
          </a:p>
          <a:p>
            <a:pPr marL="171450" lvl="2"/>
            <a:r>
              <a:rPr lang="en-US" i="1" dirty="0" smtClean="0">
                <a:solidFill>
                  <a:srgbClr val="FF0000"/>
                </a:solidFill>
              </a:rPr>
              <a:t>What could happen to an order sheet?</a:t>
            </a:r>
          </a:p>
          <a:p>
            <a:pPr marL="171450" indent="-171450">
              <a:buFont typeface="Arial" pitchFamily="34" charset="0"/>
              <a:buChar char="•"/>
            </a:pPr>
            <a:endParaRPr lang="en-US" dirty="0" smtClean="0"/>
          </a:p>
          <a:p>
            <a:pPr marL="171450" indent="-171450">
              <a:buFont typeface="Arial" pitchFamily="34" charset="0"/>
              <a:buChar char="•"/>
            </a:pPr>
            <a:r>
              <a:rPr lang="en-US" dirty="0" smtClean="0"/>
              <a:t>(Click) The next step is for the unit clerk to enter the order.  If there are questions they have to call the physician for clarification. (Click) At Mayo the time from when the order was dropped off to getting it entered was 51 minutes. </a:t>
            </a:r>
          </a:p>
          <a:p>
            <a:pPr marL="171450" indent="-171450">
              <a:buFont typeface="Arial" pitchFamily="34" charset="0"/>
              <a:buChar char="•"/>
            </a:pPr>
            <a:endParaRPr lang="en-US" dirty="0" smtClean="0"/>
          </a:p>
          <a:p>
            <a:pPr marL="171450" lvl="2"/>
            <a:r>
              <a:rPr lang="en-US" i="1" dirty="0" smtClean="0">
                <a:solidFill>
                  <a:srgbClr val="FF0000"/>
                </a:solidFill>
              </a:rPr>
              <a:t>Why do you think it took 51 minutes to enter an order?</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48DF61A9-29E5-4F99-9F95-090198C7E727}" type="slidenum">
              <a:rPr lang="en-US" smtClean="0"/>
              <a:pPr/>
              <a:t>1</a:t>
            </a:fld>
            <a:endParaRPr lang="en-US" dirty="0"/>
          </a:p>
        </p:txBody>
      </p:sp>
    </p:spTree>
    <p:extLst>
      <p:ext uri="{BB962C8B-B14F-4D97-AF65-F5344CB8AC3E}">
        <p14:creationId xmlns:p14="http://schemas.microsoft.com/office/powerpoint/2010/main" xmlns="" val="3691111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Stone</a:t>
            </a:r>
            <a:r>
              <a:rPr lang="en-US" b="0" baseline="0" dirty="0" smtClean="0"/>
              <a:t> (2009).</a:t>
            </a:r>
            <a:endParaRPr lang="en-US" b="0" dirty="0" smtClean="0"/>
          </a:p>
          <a:p>
            <a:r>
              <a:rPr lang="en-US" b="1" dirty="0" smtClean="0"/>
              <a:t>Austin</a:t>
            </a:r>
          </a:p>
          <a:p>
            <a:pPr marL="171450" indent="-171450">
              <a:buFont typeface="Arial" pitchFamily="34" charset="0"/>
              <a:buChar char="•"/>
            </a:pPr>
            <a:r>
              <a:rPr lang="en-US" dirty="0" smtClean="0"/>
              <a:t>Our</a:t>
            </a:r>
            <a:r>
              <a:rPr lang="en-US" baseline="0" dirty="0" smtClean="0"/>
              <a:t> analysis is based on a study done of the Mayo Clinic in 2009. </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Physicians generally write orders during morning and afternoon rounds in which they see many patients sequentially.  (click)</a:t>
            </a:r>
          </a:p>
          <a:p>
            <a:pPr marL="171450" indent="-171450">
              <a:buFont typeface="Arial" pitchFamily="34" charset="0"/>
              <a:buChar char="•"/>
            </a:pPr>
            <a:endParaRPr lang="en-US" dirty="0" smtClean="0"/>
          </a:p>
          <a:p>
            <a:pPr marL="171450" indent="-171450">
              <a:buFont typeface="Arial" pitchFamily="34" charset="0"/>
              <a:buChar char="•"/>
            </a:pPr>
            <a:r>
              <a:rPr lang="en-US" dirty="0" smtClean="0"/>
              <a:t>In the pre-CPOE world the first task is to find the chart.  (click) For this study done at the Mayo Clinic, finding the chart took anywhere from 1 minute up to 30 minutes. </a:t>
            </a:r>
          </a:p>
          <a:p>
            <a:pPr marL="171450" indent="-171450">
              <a:buFont typeface="Arial" pitchFamily="34" charset="0"/>
              <a:buChar char="•"/>
            </a:pPr>
            <a:endParaRPr lang="en-US" dirty="0" smtClean="0"/>
          </a:p>
          <a:p>
            <a:pPr marL="171450" lvl="1"/>
            <a:r>
              <a:rPr lang="en-US" i="1" dirty="0" smtClean="0">
                <a:solidFill>
                  <a:srgbClr val="FF0000"/>
                </a:solidFill>
              </a:rPr>
              <a:t>Why would it take so long to find a chart?  [someone else might have it… or it could have been misplaced].</a:t>
            </a:r>
          </a:p>
          <a:p>
            <a:endParaRPr lang="en-US" b="1" dirty="0" smtClean="0"/>
          </a:p>
          <a:p>
            <a:pPr marL="171450" indent="-171450">
              <a:buFont typeface="Arial" pitchFamily="34" charset="0"/>
              <a:buChar char="•"/>
            </a:pPr>
            <a:r>
              <a:rPr lang="en-US" dirty="0" smtClean="0"/>
              <a:t>(Click) Medication orders are generally marked on an order sheet in the chart.  Often the orders sheet is put in a bin with the unit clerk for order entry.  (Click) At Mayo this took from 3 to 16 minutes. </a:t>
            </a:r>
          </a:p>
          <a:p>
            <a:pPr marL="171450" indent="-171450">
              <a:buFont typeface="Arial" pitchFamily="34" charset="0"/>
              <a:buChar char="•"/>
            </a:pPr>
            <a:endParaRPr lang="en-US" dirty="0" smtClean="0"/>
          </a:p>
          <a:p>
            <a:pPr marL="171450" lvl="2"/>
            <a:r>
              <a:rPr lang="en-US" i="1" dirty="0" smtClean="0">
                <a:solidFill>
                  <a:srgbClr val="FF0000"/>
                </a:solidFill>
              </a:rPr>
              <a:t>What could happen to an order sheet?</a:t>
            </a:r>
          </a:p>
          <a:p>
            <a:pPr marL="171450" indent="-171450">
              <a:buFont typeface="Arial" pitchFamily="34" charset="0"/>
              <a:buChar char="•"/>
            </a:pPr>
            <a:endParaRPr lang="en-US" dirty="0" smtClean="0"/>
          </a:p>
          <a:p>
            <a:pPr marL="171450" indent="-171450">
              <a:buFont typeface="Arial" pitchFamily="34" charset="0"/>
              <a:buChar char="•"/>
            </a:pPr>
            <a:r>
              <a:rPr lang="en-US" dirty="0" smtClean="0"/>
              <a:t>(Click) The next step is for the unit clerk to enter the order.  If there are questions they have to call the physician for clarification. (Click) At Mayo the time from when the order was dropped off to getting it entered was 51 minutes. </a:t>
            </a:r>
          </a:p>
          <a:p>
            <a:pPr marL="171450" indent="-171450">
              <a:buFont typeface="Arial" pitchFamily="34" charset="0"/>
              <a:buChar char="•"/>
            </a:pPr>
            <a:endParaRPr lang="en-US" dirty="0" smtClean="0"/>
          </a:p>
          <a:p>
            <a:pPr marL="171450" lvl="2"/>
            <a:r>
              <a:rPr lang="en-US" i="1" dirty="0" smtClean="0">
                <a:solidFill>
                  <a:srgbClr val="FF0000"/>
                </a:solidFill>
              </a:rPr>
              <a:t>Why do you think it took 51 minutes to enter an order?</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48DF61A9-29E5-4F99-9F95-090198C7E727}" type="slidenum">
              <a:rPr lang="en-US" smtClean="0"/>
              <a:pPr/>
              <a:t>10</a:t>
            </a:fld>
            <a:endParaRPr lang="en-US" dirty="0"/>
          </a:p>
        </p:txBody>
      </p:sp>
    </p:spTree>
    <p:extLst>
      <p:ext uri="{BB962C8B-B14F-4D97-AF65-F5344CB8AC3E}">
        <p14:creationId xmlns:p14="http://schemas.microsoft.com/office/powerpoint/2010/main" xmlns="" val="369111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Stone</a:t>
            </a:r>
            <a:r>
              <a:rPr lang="en-US" b="0" baseline="0" dirty="0" smtClean="0"/>
              <a:t> (2009).</a:t>
            </a:r>
            <a:endParaRPr lang="en-US" b="0" dirty="0" smtClean="0"/>
          </a:p>
          <a:p>
            <a:r>
              <a:rPr lang="en-US" b="1" dirty="0" smtClean="0"/>
              <a:t>Austin</a:t>
            </a:r>
          </a:p>
          <a:p>
            <a:pPr marL="171450" indent="-171450">
              <a:buFont typeface="Arial" pitchFamily="34" charset="0"/>
              <a:buChar char="•"/>
            </a:pPr>
            <a:r>
              <a:rPr lang="en-US" dirty="0" smtClean="0"/>
              <a:t>Our</a:t>
            </a:r>
            <a:r>
              <a:rPr lang="en-US" baseline="0" dirty="0" smtClean="0"/>
              <a:t> analysis is based on a study done of the Mayo Clinic in 2009. </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Physicians generally write orders during morning and afternoon rounds in which they see many patients sequentially.  (click)</a:t>
            </a:r>
          </a:p>
          <a:p>
            <a:pPr marL="171450" indent="-171450">
              <a:buFont typeface="Arial" pitchFamily="34" charset="0"/>
              <a:buChar char="•"/>
            </a:pPr>
            <a:endParaRPr lang="en-US" dirty="0" smtClean="0"/>
          </a:p>
          <a:p>
            <a:pPr marL="171450" indent="-171450">
              <a:buFont typeface="Arial" pitchFamily="34" charset="0"/>
              <a:buChar char="•"/>
            </a:pPr>
            <a:r>
              <a:rPr lang="en-US" dirty="0" smtClean="0"/>
              <a:t>In the pre-CPOE world the first task is to find the chart.  (click) For this study done at the Mayo Clinic, finding the chart took anywhere from 1 minute up to 30 minutes. </a:t>
            </a:r>
          </a:p>
          <a:p>
            <a:pPr marL="171450" indent="-171450">
              <a:buFont typeface="Arial" pitchFamily="34" charset="0"/>
              <a:buChar char="•"/>
            </a:pPr>
            <a:endParaRPr lang="en-US" dirty="0" smtClean="0"/>
          </a:p>
          <a:p>
            <a:pPr marL="171450" lvl="1"/>
            <a:r>
              <a:rPr lang="en-US" i="1" dirty="0" smtClean="0">
                <a:solidFill>
                  <a:srgbClr val="FF0000"/>
                </a:solidFill>
              </a:rPr>
              <a:t>Why would it take so long to find a chart?  [someone else might have it… or it could have been misplaced].</a:t>
            </a:r>
          </a:p>
          <a:p>
            <a:endParaRPr lang="en-US" b="1" dirty="0" smtClean="0"/>
          </a:p>
          <a:p>
            <a:pPr marL="171450" indent="-171450">
              <a:buFont typeface="Arial" pitchFamily="34" charset="0"/>
              <a:buChar char="•"/>
            </a:pPr>
            <a:r>
              <a:rPr lang="en-US" dirty="0" smtClean="0"/>
              <a:t>(Click) Medication orders are generally marked on an order sheet in the chart.  Often the orders sheet is put in a bin with the unit clerk for order entry.  (Click) At Mayo this took from 3 to 16 minutes. </a:t>
            </a:r>
          </a:p>
          <a:p>
            <a:pPr marL="171450" indent="-171450">
              <a:buFont typeface="Arial" pitchFamily="34" charset="0"/>
              <a:buChar char="•"/>
            </a:pPr>
            <a:endParaRPr lang="en-US" dirty="0" smtClean="0"/>
          </a:p>
          <a:p>
            <a:pPr marL="171450" lvl="2"/>
            <a:r>
              <a:rPr lang="en-US" i="1" dirty="0" smtClean="0">
                <a:solidFill>
                  <a:srgbClr val="FF0000"/>
                </a:solidFill>
              </a:rPr>
              <a:t>What could happen to an order sheet?</a:t>
            </a:r>
          </a:p>
          <a:p>
            <a:pPr marL="171450" indent="-171450">
              <a:buFont typeface="Arial" pitchFamily="34" charset="0"/>
              <a:buChar char="•"/>
            </a:pPr>
            <a:endParaRPr lang="en-US" dirty="0" smtClean="0"/>
          </a:p>
          <a:p>
            <a:pPr marL="171450" indent="-171450">
              <a:buFont typeface="Arial" pitchFamily="34" charset="0"/>
              <a:buChar char="•"/>
            </a:pPr>
            <a:r>
              <a:rPr lang="en-US" dirty="0" smtClean="0"/>
              <a:t>(Click) The next step is for the unit clerk to enter the order.  If there are questions they have to call the physician for clarification. (Click) At Mayo the time from when the order was dropped off to getting it entered was 51 minutes. </a:t>
            </a:r>
          </a:p>
          <a:p>
            <a:pPr marL="171450" indent="-171450">
              <a:buFont typeface="Arial" pitchFamily="34" charset="0"/>
              <a:buChar char="•"/>
            </a:pPr>
            <a:endParaRPr lang="en-US" dirty="0" smtClean="0"/>
          </a:p>
          <a:p>
            <a:pPr marL="171450" lvl="2"/>
            <a:r>
              <a:rPr lang="en-US" i="1" dirty="0" smtClean="0">
                <a:solidFill>
                  <a:srgbClr val="FF0000"/>
                </a:solidFill>
              </a:rPr>
              <a:t>Why do you think it took 51 minutes to enter an order?</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48DF61A9-29E5-4F99-9F95-090198C7E727}" type="slidenum">
              <a:rPr lang="en-US" smtClean="0"/>
              <a:pPr/>
              <a:t>2</a:t>
            </a:fld>
            <a:endParaRPr lang="en-US" dirty="0"/>
          </a:p>
        </p:txBody>
      </p:sp>
    </p:spTree>
    <p:extLst>
      <p:ext uri="{BB962C8B-B14F-4D97-AF65-F5344CB8AC3E}">
        <p14:creationId xmlns:p14="http://schemas.microsoft.com/office/powerpoint/2010/main" xmlns="" val="369111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Stone</a:t>
            </a:r>
            <a:r>
              <a:rPr lang="en-US" b="0" baseline="0" dirty="0" smtClean="0"/>
              <a:t> (2009).</a:t>
            </a:r>
            <a:endParaRPr lang="en-US" b="0" dirty="0" smtClean="0"/>
          </a:p>
          <a:p>
            <a:r>
              <a:rPr lang="en-US" b="1" dirty="0" smtClean="0"/>
              <a:t>Austin</a:t>
            </a:r>
          </a:p>
          <a:p>
            <a:pPr marL="171450" indent="-171450">
              <a:buFont typeface="Arial" pitchFamily="34" charset="0"/>
              <a:buChar char="•"/>
            </a:pPr>
            <a:r>
              <a:rPr lang="en-US" dirty="0" smtClean="0"/>
              <a:t>Our</a:t>
            </a:r>
            <a:r>
              <a:rPr lang="en-US" baseline="0" dirty="0" smtClean="0"/>
              <a:t> analysis is based on a study done of the Mayo Clinic in 2009. </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Physicians generally write orders during morning and afternoon rounds in which they see many patients sequentially.  (click)</a:t>
            </a:r>
          </a:p>
          <a:p>
            <a:pPr marL="171450" indent="-171450">
              <a:buFont typeface="Arial" pitchFamily="34" charset="0"/>
              <a:buChar char="•"/>
            </a:pPr>
            <a:endParaRPr lang="en-US" dirty="0" smtClean="0"/>
          </a:p>
          <a:p>
            <a:pPr marL="171450" indent="-171450">
              <a:buFont typeface="Arial" pitchFamily="34" charset="0"/>
              <a:buChar char="•"/>
            </a:pPr>
            <a:r>
              <a:rPr lang="en-US" dirty="0" smtClean="0"/>
              <a:t>In the pre-CPOE world the first task is to find the chart.  (click) For this study done at the Mayo Clinic, finding the chart took anywhere from 1 minute up to 30 minutes. </a:t>
            </a:r>
          </a:p>
          <a:p>
            <a:pPr marL="171450" indent="-171450">
              <a:buFont typeface="Arial" pitchFamily="34" charset="0"/>
              <a:buChar char="•"/>
            </a:pPr>
            <a:endParaRPr lang="en-US" dirty="0" smtClean="0"/>
          </a:p>
          <a:p>
            <a:pPr marL="171450" lvl="1"/>
            <a:r>
              <a:rPr lang="en-US" i="1" dirty="0" smtClean="0">
                <a:solidFill>
                  <a:srgbClr val="FF0000"/>
                </a:solidFill>
              </a:rPr>
              <a:t>Why would it take so long to find a chart?  [someone else might have it… or it could have been misplaced].</a:t>
            </a:r>
          </a:p>
          <a:p>
            <a:endParaRPr lang="en-US" b="1" dirty="0" smtClean="0"/>
          </a:p>
          <a:p>
            <a:pPr marL="171450" indent="-171450">
              <a:buFont typeface="Arial" pitchFamily="34" charset="0"/>
              <a:buChar char="•"/>
            </a:pPr>
            <a:r>
              <a:rPr lang="en-US" dirty="0" smtClean="0"/>
              <a:t>(Click) Medication orders are generally marked on an order sheet in the chart.  Often the orders sheet is put in a bin with the unit clerk for order entry.  (Click) At Mayo this took from 3 to 16 minutes. </a:t>
            </a:r>
          </a:p>
          <a:p>
            <a:pPr marL="171450" indent="-171450">
              <a:buFont typeface="Arial" pitchFamily="34" charset="0"/>
              <a:buChar char="•"/>
            </a:pPr>
            <a:endParaRPr lang="en-US" dirty="0" smtClean="0"/>
          </a:p>
          <a:p>
            <a:pPr marL="171450" lvl="2"/>
            <a:r>
              <a:rPr lang="en-US" i="1" dirty="0" smtClean="0">
                <a:solidFill>
                  <a:srgbClr val="FF0000"/>
                </a:solidFill>
              </a:rPr>
              <a:t>What could happen to an order sheet?</a:t>
            </a:r>
          </a:p>
          <a:p>
            <a:pPr marL="171450" indent="-171450">
              <a:buFont typeface="Arial" pitchFamily="34" charset="0"/>
              <a:buChar char="•"/>
            </a:pPr>
            <a:endParaRPr lang="en-US" dirty="0" smtClean="0"/>
          </a:p>
          <a:p>
            <a:pPr marL="171450" indent="-171450">
              <a:buFont typeface="Arial" pitchFamily="34" charset="0"/>
              <a:buChar char="•"/>
            </a:pPr>
            <a:r>
              <a:rPr lang="en-US" dirty="0" smtClean="0"/>
              <a:t>(Click) The next step is for the unit clerk to enter the order.  If there are questions they have to call the physician for clarification. (Click) At Mayo the time from when the order was dropped off to getting it entered was 51 minutes. </a:t>
            </a:r>
          </a:p>
          <a:p>
            <a:pPr marL="171450" indent="-171450">
              <a:buFont typeface="Arial" pitchFamily="34" charset="0"/>
              <a:buChar char="•"/>
            </a:pPr>
            <a:endParaRPr lang="en-US" dirty="0" smtClean="0"/>
          </a:p>
          <a:p>
            <a:pPr marL="171450" lvl="2"/>
            <a:r>
              <a:rPr lang="en-US" i="1" dirty="0" smtClean="0">
                <a:solidFill>
                  <a:srgbClr val="FF0000"/>
                </a:solidFill>
              </a:rPr>
              <a:t>Why do you think it took 51 minutes to enter an order?</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48DF61A9-29E5-4F99-9F95-090198C7E727}" type="slidenum">
              <a:rPr lang="en-US" smtClean="0"/>
              <a:pPr/>
              <a:t>3</a:t>
            </a:fld>
            <a:endParaRPr lang="en-US" dirty="0"/>
          </a:p>
        </p:txBody>
      </p:sp>
    </p:spTree>
    <p:extLst>
      <p:ext uri="{BB962C8B-B14F-4D97-AF65-F5344CB8AC3E}">
        <p14:creationId xmlns:p14="http://schemas.microsoft.com/office/powerpoint/2010/main" xmlns="" val="369111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Stone</a:t>
            </a:r>
            <a:r>
              <a:rPr lang="en-US" b="0" baseline="0" dirty="0" smtClean="0"/>
              <a:t> (2009).</a:t>
            </a:r>
            <a:endParaRPr lang="en-US" b="0" dirty="0" smtClean="0"/>
          </a:p>
          <a:p>
            <a:r>
              <a:rPr lang="en-US" b="1" dirty="0" smtClean="0"/>
              <a:t>Austin</a:t>
            </a:r>
          </a:p>
          <a:p>
            <a:pPr marL="171450" indent="-171450">
              <a:buFont typeface="Arial" pitchFamily="34" charset="0"/>
              <a:buChar char="•"/>
            </a:pPr>
            <a:r>
              <a:rPr lang="en-US" dirty="0" smtClean="0"/>
              <a:t>Our</a:t>
            </a:r>
            <a:r>
              <a:rPr lang="en-US" baseline="0" dirty="0" smtClean="0"/>
              <a:t> analysis is based on a study done of the Mayo Clinic in 2009. </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Physicians generally write orders during morning and afternoon rounds in which they see many patients sequentially.  (click)</a:t>
            </a:r>
          </a:p>
          <a:p>
            <a:pPr marL="171450" indent="-171450">
              <a:buFont typeface="Arial" pitchFamily="34" charset="0"/>
              <a:buChar char="•"/>
            </a:pPr>
            <a:endParaRPr lang="en-US" dirty="0" smtClean="0"/>
          </a:p>
          <a:p>
            <a:pPr marL="171450" indent="-171450">
              <a:buFont typeface="Arial" pitchFamily="34" charset="0"/>
              <a:buChar char="•"/>
            </a:pPr>
            <a:r>
              <a:rPr lang="en-US" dirty="0" smtClean="0"/>
              <a:t>In the pre-CPOE world the first task is to find the chart.  (click) For this study done at the Mayo Clinic, finding the chart took anywhere from 1 minute up to 30 minutes. </a:t>
            </a:r>
          </a:p>
          <a:p>
            <a:pPr marL="171450" indent="-171450">
              <a:buFont typeface="Arial" pitchFamily="34" charset="0"/>
              <a:buChar char="•"/>
            </a:pPr>
            <a:endParaRPr lang="en-US" dirty="0" smtClean="0"/>
          </a:p>
          <a:p>
            <a:pPr marL="171450" lvl="1"/>
            <a:r>
              <a:rPr lang="en-US" i="1" dirty="0" smtClean="0">
                <a:solidFill>
                  <a:srgbClr val="FF0000"/>
                </a:solidFill>
              </a:rPr>
              <a:t>Why would it take so long to find a chart?  [someone else might have it… or it could have been misplaced].</a:t>
            </a:r>
          </a:p>
          <a:p>
            <a:endParaRPr lang="en-US" b="1" dirty="0" smtClean="0"/>
          </a:p>
          <a:p>
            <a:pPr marL="171450" indent="-171450">
              <a:buFont typeface="Arial" pitchFamily="34" charset="0"/>
              <a:buChar char="•"/>
            </a:pPr>
            <a:r>
              <a:rPr lang="en-US" dirty="0" smtClean="0"/>
              <a:t>(Click) Medication orders are generally marked on an order sheet in the chart.  Often the orders sheet is put in a bin with the unit clerk for order entry.  (Click) At Mayo this took from 3 to 16 minutes. </a:t>
            </a:r>
          </a:p>
          <a:p>
            <a:pPr marL="171450" indent="-171450">
              <a:buFont typeface="Arial" pitchFamily="34" charset="0"/>
              <a:buChar char="•"/>
            </a:pPr>
            <a:endParaRPr lang="en-US" dirty="0" smtClean="0"/>
          </a:p>
          <a:p>
            <a:pPr marL="171450" lvl="2"/>
            <a:r>
              <a:rPr lang="en-US" i="1" dirty="0" smtClean="0">
                <a:solidFill>
                  <a:srgbClr val="FF0000"/>
                </a:solidFill>
              </a:rPr>
              <a:t>What could happen to an order sheet?</a:t>
            </a:r>
          </a:p>
          <a:p>
            <a:pPr marL="171450" indent="-171450">
              <a:buFont typeface="Arial" pitchFamily="34" charset="0"/>
              <a:buChar char="•"/>
            </a:pPr>
            <a:endParaRPr lang="en-US" dirty="0" smtClean="0"/>
          </a:p>
          <a:p>
            <a:pPr marL="171450" indent="-171450">
              <a:buFont typeface="Arial" pitchFamily="34" charset="0"/>
              <a:buChar char="•"/>
            </a:pPr>
            <a:r>
              <a:rPr lang="en-US" dirty="0" smtClean="0"/>
              <a:t>(Click) The next step is for the unit clerk to enter the order.  If there are questions they have to call the physician for clarification. (Click) At Mayo the time from when the order was dropped off to getting it entered was 51 minutes. </a:t>
            </a:r>
          </a:p>
          <a:p>
            <a:pPr marL="171450" indent="-171450">
              <a:buFont typeface="Arial" pitchFamily="34" charset="0"/>
              <a:buChar char="•"/>
            </a:pPr>
            <a:endParaRPr lang="en-US" dirty="0" smtClean="0"/>
          </a:p>
          <a:p>
            <a:pPr marL="171450" lvl="2"/>
            <a:r>
              <a:rPr lang="en-US" i="1" dirty="0" smtClean="0">
                <a:solidFill>
                  <a:srgbClr val="FF0000"/>
                </a:solidFill>
              </a:rPr>
              <a:t>Why do you think it took 51 minutes to enter an order?</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48DF61A9-29E5-4F99-9F95-090198C7E727}" type="slidenum">
              <a:rPr lang="en-US" smtClean="0"/>
              <a:pPr/>
              <a:t>4</a:t>
            </a:fld>
            <a:endParaRPr lang="en-US" dirty="0"/>
          </a:p>
        </p:txBody>
      </p:sp>
    </p:spTree>
    <p:extLst>
      <p:ext uri="{BB962C8B-B14F-4D97-AF65-F5344CB8AC3E}">
        <p14:creationId xmlns:p14="http://schemas.microsoft.com/office/powerpoint/2010/main" xmlns="" val="369111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Stone</a:t>
            </a:r>
            <a:r>
              <a:rPr lang="en-US" b="0" baseline="0" dirty="0" smtClean="0"/>
              <a:t> (2009).</a:t>
            </a:r>
            <a:endParaRPr lang="en-US" b="0" dirty="0" smtClean="0"/>
          </a:p>
          <a:p>
            <a:r>
              <a:rPr lang="en-US" b="1" dirty="0" smtClean="0"/>
              <a:t>Austin</a:t>
            </a:r>
          </a:p>
          <a:p>
            <a:pPr marL="171450" indent="-171450">
              <a:buFont typeface="Arial" pitchFamily="34" charset="0"/>
              <a:buChar char="•"/>
            </a:pPr>
            <a:r>
              <a:rPr lang="en-US" dirty="0" smtClean="0"/>
              <a:t>Our</a:t>
            </a:r>
            <a:r>
              <a:rPr lang="en-US" baseline="0" dirty="0" smtClean="0"/>
              <a:t> analysis is based on a study done of the Mayo Clinic in 2009. </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Physicians generally write orders during morning and afternoon rounds in which they see many patients sequentially.  (click)</a:t>
            </a:r>
          </a:p>
          <a:p>
            <a:pPr marL="171450" indent="-171450">
              <a:buFont typeface="Arial" pitchFamily="34" charset="0"/>
              <a:buChar char="•"/>
            </a:pPr>
            <a:endParaRPr lang="en-US" dirty="0" smtClean="0"/>
          </a:p>
          <a:p>
            <a:pPr marL="171450" indent="-171450">
              <a:buFont typeface="Arial" pitchFamily="34" charset="0"/>
              <a:buChar char="•"/>
            </a:pPr>
            <a:r>
              <a:rPr lang="en-US" dirty="0" smtClean="0"/>
              <a:t>In the pre-CPOE world the first task is to find the chart.  (click) For this study done at the Mayo Clinic, finding the chart took anywhere from 1 minute up to 30 minutes. </a:t>
            </a:r>
          </a:p>
          <a:p>
            <a:pPr marL="171450" indent="-171450">
              <a:buFont typeface="Arial" pitchFamily="34" charset="0"/>
              <a:buChar char="•"/>
            </a:pPr>
            <a:endParaRPr lang="en-US" dirty="0" smtClean="0"/>
          </a:p>
          <a:p>
            <a:pPr marL="171450" lvl="1"/>
            <a:r>
              <a:rPr lang="en-US" i="1" dirty="0" smtClean="0">
                <a:solidFill>
                  <a:srgbClr val="FF0000"/>
                </a:solidFill>
              </a:rPr>
              <a:t>Why would it take so long to find a chart?  [someone else might have it… or it could have been misplaced].</a:t>
            </a:r>
          </a:p>
          <a:p>
            <a:endParaRPr lang="en-US" b="1" dirty="0" smtClean="0"/>
          </a:p>
          <a:p>
            <a:pPr marL="171450" indent="-171450">
              <a:buFont typeface="Arial" pitchFamily="34" charset="0"/>
              <a:buChar char="•"/>
            </a:pPr>
            <a:r>
              <a:rPr lang="en-US" dirty="0" smtClean="0"/>
              <a:t>(Click) Medication orders are generally marked on an order sheet in the chart.  Often the orders sheet is put in a bin with the unit clerk for order entry.  (Click) At Mayo this took from 3 to 16 minutes. </a:t>
            </a:r>
          </a:p>
          <a:p>
            <a:pPr marL="171450" indent="-171450">
              <a:buFont typeface="Arial" pitchFamily="34" charset="0"/>
              <a:buChar char="•"/>
            </a:pPr>
            <a:endParaRPr lang="en-US" dirty="0" smtClean="0"/>
          </a:p>
          <a:p>
            <a:pPr marL="171450" lvl="2"/>
            <a:r>
              <a:rPr lang="en-US" i="1" dirty="0" smtClean="0">
                <a:solidFill>
                  <a:srgbClr val="FF0000"/>
                </a:solidFill>
              </a:rPr>
              <a:t>What could happen to an order sheet?</a:t>
            </a:r>
          </a:p>
          <a:p>
            <a:pPr marL="171450" indent="-171450">
              <a:buFont typeface="Arial" pitchFamily="34" charset="0"/>
              <a:buChar char="•"/>
            </a:pPr>
            <a:endParaRPr lang="en-US" dirty="0" smtClean="0"/>
          </a:p>
          <a:p>
            <a:pPr marL="171450" indent="-171450">
              <a:buFont typeface="Arial" pitchFamily="34" charset="0"/>
              <a:buChar char="•"/>
            </a:pPr>
            <a:r>
              <a:rPr lang="en-US" dirty="0" smtClean="0"/>
              <a:t>(Click) The next step is for the unit clerk to enter the order.  If there are questions they have to call the physician for clarification. (Click) At Mayo the time from when the order was dropped off to getting it entered was 51 minutes. </a:t>
            </a:r>
          </a:p>
          <a:p>
            <a:pPr marL="171450" indent="-171450">
              <a:buFont typeface="Arial" pitchFamily="34" charset="0"/>
              <a:buChar char="•"/>
            </a:pPr>
            <a:endParaRPr lang="en-US" dirty="0" smtClean="0"/>
          </a:p>
          <a:p>
            <a:pPr marL="171450" lvl="2"/>
            <a:r>
              <a:rPr lang="en-US" i="1" dirty="0" smtClean="0">
                <a:solidFill>
                  <a:srgbClr val="FF0000"/>
                </a:solidFill>
              </a:rPr>
              <a:t>Why do you think it took 51 minutes to enter an order?</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48DF61A9-29E5-4F99-9F95-090198C7E727}" type="slidenum">
              <a:rPr lang="en-US" smtClean="0"/>
              <a:pPr/>
              <a:t>5</a:t>
            </a:fld>
            <a:endParaRPr lang="en-US" dirty="0"/>
          </a:p>
        </p:txBody>
      </p:sp>
    </p:spTree>
    <p:extLst>
      <p:ext uri="{BB962C8B-B14F-4D97-AF65-F5344CB8AC3E}">
        <p14:creationId xmlns:p14="http://schemas.microsoft.com/office/powerpoint/2010/main" xmlns="" val="369111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Stone</a:t>
            </a:r>
            <a:r>
              <a:rPr lang="en-US" b="0" baseline="0" dirty="0" smtClean="0"/>
              <a:t> (2009).</a:t>
            </a:r>
            <a:endParaRPr lang="en-US" b="0" dirty="0" smtClean="0"/>
          </a:p>
          <a:p>
            <a:r>
              <a:rPr lang="en-US" b="1" dirty="0" smtClean="0"/>
              <a:t>Austin</a:t>
            </a:r>
          </a:p>
          <a:p>
            <a:pPr marL="171450" indent="-171450">
              <a:buFont typeface="Arial" pitchFamily="34" charset="0"/>
              <a:buChar char="•"/>
            </a:pPr>
            <a:r>
              <a:rPr lang="en-US" dirty="0" smtClean="0"/>
              <a:t>Our</a:t>
            </a:r>
            <a:r>
              <a:rPr lang="en-US" baseline="0" dirty="0" smtClean="0"/>
              <a:t> analysis is based on a study done of the Mayo Clinic in 2009. </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Physicians generally write orders during morning and afternoon rounds in which they see many patients sequentially.  (click)</a:t>
            </a:r>
          </a:p>
          <a:p>
            <a:pPr marL="171450" indent="-171450">
              <a:buFont typeface="Arial" pitchFamily="34" charset="0"/>
              <a:buChar char="•"/>
            </a:pPr>
            <a:endParaRPr lang="en-US" dirty="0" smtClean="0"/>
          </a:p>
          <a:p>
            <a:pPr marL="171450" indent="-171450">
              <a:buFont typeface="Arial" pitchFamily="34" charset="0"/>
              <a:buChar char="•"/>
            </a:pPr>
            <a:r>
              <a:rPr lang="en-US" dirty="0" smtClean="0"/>
              <a:t>In the pre-CPOE world the first task is to find the chart.  (click) For this study done at the Mayo Clinic, finding the chart took anywhere from 1 minute up to 30 minutes. </a:t>
            </a:r>
          </a:p>
          <a:p>
            <a:pPr marL="171450" indent="-171450">
              <a:buFont typeface="Arial" pitchFamily="34" charset="0"/>
              <a:buChar char="•"/>
            </a:pPr>
            <a:endParaRPr lang="en-US" dirty="0" smtClean="0"/>
          </a:p>
          <a:p>
            <a:pPr marL="171450" lvl="1"/>
            <a:r>
              <a:rPr lang="en-US" i="1" dirty="0" smtClean="0">
                <a:solidFill>
                  <a:srgbClr val="FF0000"/>
                </a:solidFill>
              </a:rPr>
              <a:t>Why would it take so long to find a chart?  [someone else might have it… or it could have been misplaced].</a:t>
            </a:r>
          </a:p>
          <a:p>
            <a:endParaRPr lang="en-US" b="1" dirty="0" smtClean="0"/>
          </a:p>
          <a:p>
            <a:pPr marL="171450" indent="-171450">
              <a:buFont typeface="Arial" pitchFamily="34" charset="0"/>
              <a:buChar char="•"/>
            </a:pPr>
            <a:r>
              <a:rPr lang="en-US" dirty="0" smtClean="0"/>
              <a:t>(Click) Medication orders are generally marked on an order sheet in the chart.  Often the orders sheet is put in a bin with the unit clerk for order entry.  (Click) At Mayo this took from 3 to 16 minutes. </a:t>
            </a:r>
          </a:p>
          <a:p>
            <a:pPr marL="171450" indent="-171450">
              <a:buFont typeface="Arial" pitchFamily="34" charset="0"/>
              <a:buChar char="•"/>
            </a:pPr>
            <a:endParaRPr lang="en-US" dirty="0" smtClean="0"/>
          </a:p>
          <a:p>
            <a:pPr marL="171450" lvl="2"/>
            <a:r>
              <a:rPr lang="en-US" i="1" dirty="0" smtClean="0">
                <a:solidFill>
                  <a:srgbClr val="FF0000"/>
                </a:solidFill>
              </a:rPr>
              <a:t>What could happen to an order sheet?</a:t>
            </a:r>
          </a:p>
          <a:p>
            <a:pPr marL="171450" indent="-171450">
              <a:buFont typeface="Arial" pitchFamily="34" charset="0"/>
              <a:buChar char="•"/>
            </a:pPr>
            <a:endParaRPr lang="en-US" dirty="0" smtClean="0"/>
          </a:p>
          <a:p>
            <a:pPr marL="171450" indent="-171450">
              <a:buFont typeface="Arial" pitchFamily="34" charset="0"/>
              <a:buChar char="•"/>
            </a:pPr>
            <a:r>
              <a:rPr lang="en-US" dirty="0" smtClean="0"/>
              <a:t>(Click) The next step is for the unit clerk to enter the order.  If there are questions they have to call the physician for clarification. (Click) At Mayo the time from when the order was dropped off to getting it entered was 51 minutes. </a:t>
            </a:r>
          </a:p>
          <a:p>
            <a:pPr marL="171450" indent="-171450">
              <a:buFont typeface="Arial" pitchFamily="34" charset="0"/>
              <a:buChar char="•"/>
            </a:pPr>
            <a:endParaRPr lang="en-US" dirty="0" smtClean="0"/>
          </a:p>
          <a:p>
            <a:pPr marL="171450" lvl="2"/>
            <a:r>
              <a:rPr lang="en-US" i="1" dirty="0" smtClean="0">
                <a:solidFill>
                  <a:srgbClr val="FF0000"/>
                </a:solidFill>
              </a:rPr>
              <a:t>Why do you think it took 51 minutes to enter an order?</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48DF61A9-29E5-4F99-9F95-090198C7E727}" type="slidenum">
              <a:rPr lang="en-US" smtClean="0"/>
              <a:pPr/>
              <a:t>6</a:t>
            </a:fld>
            <a:endParaRPr lang="en-US" dirty="0"/>
          </a:p>
        </p:txBody>
      </p:sp>
    </p:spTree>
    <p:extLst>
      <p:ext uri="{BB962C8B-B14F-4D97-AF65-F5344CB8AC3E}">
        <p14:creationId xmlns:p14="http://schemas.microsoft.com/office/powerpoint/2010/main" xmlns="" val="369111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Stone</a:t>
            </a:r>
            <a:r>
              <a:rPr lang="en-US" b="0" baseline="0" dirty="0" smtClean="0"/>
              <a:t> (2009).</a:t>
            </a:r>
            <a:endParaRPr lang="en-US" b="0" dirty="0" smtClean="0"/>
          </a:p>
          <a:p>
            <a:r>
              <a:rPr lang="en-US" b="1" dirty="0" smtClean="0"/>
              <a:t>Austin</a:t>
            </a:r>
          </a:p>
          <a:p>
            <a:pPr marL="171450" indent="-171450">
              <a:buFont typeface="Arial" pitchFamily="34" charset="0"/>
              <a:buChar char="•"/>
            </a:pPr>
            <a:r>
              <a:rPr lang="en-US" dirty="0" smtClean="0"/>
              <a:t>Our</a:t>
            </a:r>
            <a:r>
              <a:rPr lang="en-US" baseline="0" dirty="0" smtClean="0"/>
              <a:t> analysis is based on a study done of the Mayo Clinic in 2009. </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Physicians generally write orders during morning and afternoon rounds in which they see many patients sequentially.  (click)</a:t>
            </a:r>
          </a:p>
          <a:p>
            <a:pPr marL="171450" indent="-171450">
              <a:buFont typeface="Arial" pitchFamily="34" charset="0"/>
              <a:buChar char="•"/>
            </a:pPr>
            <a:endParaRPr lang="en-US" dirty="0" smtClean="0"/>
          </a:p>
          <a:p>
            <a:pPr marL="171450" indent="-171450">
              <a:buFont typeface="Arial" pitchFamily="34" charset="0"/>
              <a:buChar char="•"/>
            </a:pPr>
            <a:r>
              <a:rPr lang="en-US" dirty="0" smtClean="0"/>
              <a:t>In the pre-CPOE world the first task is to find the chart.  (click) For this study done at the Mayo Clinic, finding the chart took anywhere from 1 minute up to 30 minutes. </a:t>
            </a:r>
          </a:p>
          <a:p>
            <a:pPr marL="171450" indent="-171450">
              <a:buFont typeface="Arial" pitchFamily="34" charset="0"/>
              <a:buChar char="•"/>
            </a:pPr>
            <a:endParaRPr lang="en-US" dirty="0" smtClean="0"/>
          </a:p>
          <a:p>
            <a:pPr marL="171450" lvl="1"/>
            <a:r>
              <a:rPr lang="en-US" i="1" dirty="0" smtClean="0">
                <a:solidFill>
                  <a:srgbClr val="FF0000"/>
                </a:solidFill>
              </a:rPr>
              <a:t>Why would it take so long to find a chart?  [someone else might have it… or it could have been misplaced].</a:t>
            </a:r>
          </a:p>
          <a:p>
            <a:endParaRPr lang="en-US" b="1" dirty="0" smtClean="0"/>
          </a:p>
          <a:p>
            <a:pPr marL="171450" indent="-171450">
              <a:buFont typeface="Arial" pitchFamily="34" charset="0"/>
              <a:buChar char="•"/>
            </a:pPr>
            <a:r>
              <a:rPr lang="en-US" dirty="0" smtClean="0"/>
              <a:t>(Click) Medication orders are generally marked on an order sheet in the chart.  Often the orders sheet is put in a bin with the unit clerk for order entry.  (Click) At Mayo this took from 3 to 16 minutes. </a:t>
            </a:r>
          </a:p>
          <a:p>
            <a:pPr marL="171450" indent="-171450">
              <a:buFont typeface="Arial" pitchFamily="34" charset="0"/>
              <a:buChar char="•"/>
            </a:pPr>
            <a:endParaRPr lang="en-US" dirty="0" smtClean="0"/>
          </a:p>
          <a:p>
            <a:pPr marL="171450" lvl="2"/>
            <a:r>
              <a:rPr lang="en-US" i="1" dirty="0" smtClean="0">
                <a:solidFill>
                  <a:srgbClr val="FF0000"/>
                </a:solidFill>
              </a:rPr>
              <a:t>What could happen to an order sheet?</a:t>
            </a:r>
          </a:p>
          <a:p>
            <a:pPr marL="171450" indent="-171450">
              <a:buFont typeface="Arial" pitchFamily="34" charset="0"/>
              <a:buChar char="•"/>
            </a:pPr>
            <a:endParaRPr lang="en-US" dirty="0" smtClean="0"/>
          </a:p>
          <a:p>
            <a:pPr marL="171450" indent="-171450">
              <a:buFont typeface="Arial" pitchFamily="34" charset="0"/>
              <a:buChar char="•"/>
            </a:pPr>
            <a:r>
              <a:rPr lang="en-US" dirty="0" smtClean="0"/>
              <a:t>(Click) The next step is for the unit clerk to enter the order.  If there are questions they have to call the physician for clarification. (Click) At Mayo the time from when the order was dropped off to getting it entered was 51 minutes. </a:t>
            </a:r>
          </a:p>
          <a:p>
            <a:pPr marL="171450" indent="-171450">
              <a:buFont typeface="Arial" pitchFamily="34" charset="0"/>
              <a:buChar char="•"/>
            </a:pPr>
            <a:endParaRPr lang="en-US" dirty="0" smtClean="0"/>
          </a:p>
          <a:p>
            <a:pPr marL="171450" lvl="2"/>
            <a:r>
              <a:rPr lang="en-US" i="1" dirty="0" smtClean="0">
                <a:solidFill>
                  <a:srgbClr val="FF0000"/>
                </a:solidFill>
              </a:rPr>
              <a:t>Why do you think it took 51 minutes to enter an order?</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48DF61A9-29E5-4F99-9F95-090198C7E727}" type="slidenum">
              <a:rPr lang="en-US" smtClean="0"/>
              <a:pPr/>
              <a:t>7</a:t>
            </a:fld>
            <a:endParaRPr lang="en-US" dirty="0"/>
          </a:p>
        </p:txBody>
      </p:sp>
    </p:spTree>
    <p:extLst>
      <p:ext uri="{BB962C8B-B14F-4D97-AF65-F5344CB8AC3E}">
        <p14:creationId xmlns:p14="http://schemas.microsoft.com/office/powerpoint/2010/main" xmlns="" val="369111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Stone</a:t>
            </a:r>
            <a:r>
              <a:rPr lang="en-US" b="0" baseline="0" dirty="0" smtClean="0"/>
              <a:t> (2009).</a:t>
            </a:r>
            <a:endParaRPr lang="en-US" b="0" dirty="0" smtClean="0"/>
          </a:p>
          <a:p>
            <a:r>
              <a:rPr lang="en-US" b="1" dirty="0" smtClean="0"/>
              <a:t>Austin</a:t>
            </a:r>
          </a:p>
          <a:p>
            <a:pPr marL="171450" indent="-171450">
              <a:buFont typeface="Arial" pitchFamily="34" charset="0"/>
              <a:buChar char="•"/>
            </a:pPr>
            <a:r>
              <a:rPr lang="en-US" dirty="0" smtClean="0"/>
              <a:t>Our</a:t>
            </a:r>
            <a:r>
              <a:rPr lang="en-US" baseline="0" dirty="0" smtClean="0"/>
              <a:t> analysis is based on a study done of the Mayo Clinic in 2009. </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Physicians generally write orders during morning and afternoon rounds in which they see many patients sequentially.  (click)</a:t>
            </a:r>
          </a:p>
          <a:p>
            <a:pPr marL="171450" indent="-171450">
              <a:buFont typeface="Arial" pitchFamily="34" charset="0"/>
              <a:buChar char="•"/>
            </a:pPr>
            <a:endParaRPr lang="en-US" dirty="0" smtClean="0"/>
          </a:p>
          <a:p>
            <a:pPr marL="171450" indent="-171450">
              <a:buFont typeface="Arial" pitchFamily="34" charset="0"/>
              <a:buChar char="•"/>
            </a:pPr>
            <a:r>
              <a:rPr lang="en-US" dirty="0" smtClean="0"/>
              <a:t>In the pre-CPOE world the first task is to find the chart.  (click) For this study done at the Mayo Clinic, finding the chart took anywhere from 1 minute up to 30 minutes. </a:t>
            </a:r>
          </a:p>
          <a:p>
            <a:pPr marL="171450" indent="-171450">
              <a:buFont typeface="Arial" pitchFamily="34" charset="0"/>
              <a:buChar char="•"/>
            </a:pPr>
            <a:endParaRPr lang="en-US" dirty="0" smtClean="0"/>
          </a:p>
          <a:p>
            <a:pPr marL="171450" lvl="1"/>
            <a:r>
              <a:rPr lang="en-US" i="1" dirty="0" smtClean="0">
                <a:solidFill>
                  <a:srgbClr val="FF0000"/>
                </a:solidFill>
              </a:rPr>
              <a:t>Why would it take so long to find a chart?  [someone else might have it… or it could have been misplaced].</a:t>
            </a:r>
          </a:p>
          <a:p>
            <a:endParaRPr lang="en-US" b="1" dirty="0" smtClean="0"/>
          </a:p>
          <a:p>
            <a:pPr marL="171450" indent="-171450">
              <a:buFont typeface="Arial" pitchFamily="34" charset="0"/>
              <a:buChar char="•"/>
            </a:pPr>
            <a:r>
              <a:rPr lang="en-US" dirty="0" smtClean="0"/>
              <a:t>(Click) Medication orders are generally marked on an order sheet in the chart.  Often the orders sheet is put in a bin with the unit clerk for order entry.  (Click) At Mayo this took from 3 to 16 minutes. </a:t>
            </a:r>
          </a:p>
          <a:p>
            <a:pPr marL="171450" indent="-171450">
              <a:buFont typeface="Arial" pitchFamily="34" charset="0"/>
              <a:buChar char="•"/>
            </a:pPr>
            <a:endParaRPr lang="en-US" dirty="0" smtClean="0"/>
          </a:p>
          <a:p>
            <a:pPr marL="171450" lvl="2"/>
            <a:r>
              <a:rPr lang="en-US" i="1" dirty="0" smtClean="0">
                <a:solidFill>
                  <a:srgbClr val="FF0000"/>
                </a:solidFill>
              </a:rPr>
              <a:t>What could happen to an order sheet?</a:t>
            </a:r>
          </a:p>
          <a:p>
            <a:pPr marL="171450" indent="-171450">
              <a:buFont typeface="Arial" pitchFamily="34" charset="0"/>
              <a:buChar char="•"/>
            </a:pPr>
            <a:endParaRPr lang="en-US" dirty="0" smtClean="0"/>
          </a:p>
          <a:p>
            <a:pPr marL="171450" indent="-171450">
              <a:buFont typeface="Arial" pitchFamily="34" charset="0"/>
              <a:buChar char="•"/>
            </a:pPr>
            <a:r>
              <a:rPr lang="en-US" dirty="0" smtClean="0"/>
              <a:t>(Click) The next step is for the unit clerk to enter the order.  If there are questions they have to call the physician for clarification. (Click) At Mayo the time from when the order was dropped off to getting it entered was 51 minutes. </a:t>
            </a:r>
          </a:p>
          <a:p>
            <a:pPr marL="171450" indent="-171450">
              <a:buFont typeface="Arial" pitchFamily="34" charset="0"/>
              <a:buChar char="•"/>
            </a:pPr>
            <a:endParaRPr lang="en-US" dirty="0" smtClean="0"/>
          </a:p>
          <a:p>
            <a:pPr marL="171450" lvl="2"/>
            <a:r>
              <a:rPr lang="en-US" i="1" dirty="0" smtClean="0">
                <a:solidFill>
                  <a:srgbClr val="FF0000"/>
                </a:solidFill>
              </a:rPr>
              <a:t>Why do you think it took 51 minutes to enter an order?</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48DF61A9-29E5-4F99-9F95-090198C7E727}" type="slidenum">
              <a:rPr lang="en-US" smtClean="0"/>
              <a:pPr/>
              <a:t>8</a:t>
            </a:fld>
            <a:endParaRPr lang="en-US" dirty="0"/>
          </a:p>
        </p:txBody>
      </p:sp>
    </p:spTree>
    <p:extLst>
      <p:ext uri="{BB962C8B-B14F-4D97-AF65-F5344CB8AC3E}">
        <p14:creationId xmlns:p14="http://schemas.microsoft.com/office/powerpoint/2010/main" xmlns="" val="369111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Stone</a:t>
            </a:r>
            <a:r>
              <a:rPr lang="en-US" b="0" baseline="0" dirty="0" smtClean="0"/>
              <a:t> (2009).</a:t>
            </a:r>
            <a:endParaRPr lang="en-US" b="0" dirty="0" smtClean="0"/>
          </a:p>
          <a:p>
            <a:r>
              <a:rPr lang="en-US" b="1" dirty="0" smtClean="0"/>
              <a:t>Austin</a:t>
            </a:r>
          </a:p>
          <a:p>
            <a:pPr marL="171450" indent="-171450">
              <a:buFont typeface="Arial" pitchFamily="34" charset="0"/>
              <a:buChar char="•"/>
            </a:pPr>
            <a:r>
              <a:rPr lang="en-US" dirty="0" smtClean="0"/>
              <a:t>Our</a:t>
            </a:r>
            <a:r>
              <a:rPr lang="en-US" baseline="0" dirty="0" smtClean="0"/>
              <a:t> analysis is based on a study done of the Mayo Clinic in 2009. </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Physicians generally write orders during morning and afternoon rounds in which they see many patients sequentially.  (click)</a:t>
            </a:r>
          </a:p>
          <a:p>
            <a:pPr marL="171450" indent="-171450">
              <a:buFont typeface="Arial" pitchFamily="34" charset="0"/>
              <a:buChar char="•"/>
            </a:pPr>
            <a:endParaRPr lang="en-US" dirty="0" smtClean="0"/>
          </a:p>
          <a:p>
            <a:pPr marL="171450" indent="-171450">
              <a:buFont typeface="Arial" pitchFamily="34" charset="0"/>
              <a:buChar char="•"/>
            </a:pPr>
            <a:r>
              <a:rPr lang="en-US" dirty="0" smtClean="0"/>
              <a:t>In the pre-CPOE world the first task is to find the chart.  (click) For this study done at the Mayo Clinic, finding the chart took anywhere from 1 minute up to 30 minutes. </a:t>
            </a:r>
          </a:p>
          <a:p>
            <a:pPr marL="171450" indent="-171450">
              <a:buFont typeface="Arial" pitchFamily="34" charset="0"/>
              <a:buChar char="•"/>
            </a:pPr>
            <a:endParaRPr lang="en-US" dirty="0" smtClean="0"/>
          </a:p>
          <a:p>
            <a:pPr marL="171450" lvl="1"/>
            <a:r>
              <a:rPr lang="en-US" i="1" dirty="0" smtClean="0">
                <a:solidFill>
                  <a:srgbClr val="FF0000"/>
                </a:solidFill>
              </a:rPr>
              <a:t>Why would it take so long to find a chart?  [someone else might have it… or it could have been misplaced].</a:t>
            </a:r>
          </a:p>
          <a:p>
            <a:endParaRPr lang="en-US" b="1" dirty="0" smtClean="0"/>
          </a:p>
          <a:p>
            <a:pPr marL="171450" indent="-171450">
              <a:buFont typeface="Arial" pitchFamily="34" charset="0"/>
              <a:buChar char="•"/>
            </a:pPr>
            <a:r>
              <a:rPr lang="en-US" dirty="0" smtClean="0"/>
              <a:t>(Click) Medication orders are generally marked on an order sheet in the chart.  Often the orders sheet is put in a bin with the unit clerk for order entry.  (Click) At Mayo this took from 3 to 16 minutes. </a:t>
            </a:r>
          </a:p>
          <a:p>
            <a:pPr marL="171450" indent="-171450">
              <a:buFont typeface="Arial" pitchFamily="34" charset="0"/>
              <a:buChar char="•"/>
            </a:pPr>
            <a:endParaRPr lang="en-US" dirty="0" smtClean="0"/>
          </a:p>
          <a:p>
            <a:pPr marL="171450" lvl="2"/>
            <a:r>
              <a:rPr lang="en-US" i="1" dirty="0" smtClean="0">
                <a:solidFill>
                  <a:srgbClr val="FF0000"/>
                </a:solidFill>
              </a:rPr>
              <a:t>What could happen to an order sheet?</a:t>
            </a:r>
          </a:p>
          <a:p>
            <a:pPr marL="171450" indent="-171450">
              <a:buFont typeface="Arial" pitchFamily="34" charset="0"/>
              <a:buChar char="•"/>
            </a:pPr>
            <a:endParaRPr lang="en-US" dirty="0" smtClean="0"/>
          </a:p>
          <a:p>
            <a:pPr marL="171450" indent="-171450">
              <a:buFont typeface="Arial" pitchFamily="34" charset="0"/>
              <a:buChar char="•"/>
            </a:pPr>
            <a:r>
              <a:rPr lang="en-US" dirty="0" smtClean="0"/>
              <a:t>(Click) The next step is for the unit clerk to enter the order.  If there are questions they have to call the physician for clarification. (Click) At Mayo the time from when the order was dropped off to getting it entered was 51 minutes. </a:t>
            </a:r>
          </a:p>
          <a:p>
            <a:pPr marL="171450" indent="-171450">
              <a:buFont typeface="Arial" pitchFamily="34" charset="0"/>
              <a:buChar char="•"/>
            </a:pPr>
            <a:endParaRPr lang="en-US" dirty="0" smtClean="0"/>
          </a:p>
          <a:p>
            <a:pPr marL="171450" lvl="2"/>
            <a:r>
              <a:rPr lang="en-US" i="1" dirty="0" smtClean="0">
                <a:solidFill>
                  <a:srgbClr val="FF0000"/>
                </a:solidFill>
              </a:rPr>
              <a:t>Why do you think it took 51 minutes to enter an order?</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48DF61A9-29E5-4F99-9F95-090198C7E727}" type="slidenum">
              <a:rPr lang="en-US" smtClean="0"/>
              <a:pPr/>
              <a:t>9</a:t>
            </a:fld>
            <a:endParaRPr lang="en-US" dirty="0"/>
          </a:p>
        </p:txBody>
      </p:sp>
    </p:spTree>
    <p:extLst>
      <p:ext uri="{BB962C8B-B14F-4D97-AF65-F5344CB8AC3E}">
        <p14:creationId xmlns:p14="http://schemas.microsoft.com/office/powerpoint/2010/main" xmlns="" val="369111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822A3D-0DC7-41D8-BAA8-692FB4B97CF1}" type="datetime1">
              <a:rPr lang="en-US" smtClean="0"/>
              <a:pPr/>
              <a:t>7/20/2013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713A2-5BC6-4C43-A46D-0922ED66E4A3}" type="slidenum">
              <a:rPr lang="en-US" smtClean="0"/>
              <a:pPr/>
              <a:t>‹#›</a:t>
            </a:fld>
            <a:endParaRPr lang="en-US"/>
          </a:p>
        </p:txBody>
      </p:sp>
    </p:spTree>
    <p:extLst>
      <p:ext uri="{BB962C8B-B14F-4D97-AF65-F5344CB8AC3E}">
        <p14:creationId xmlns:p14="http://schemas.microsoft.com/office/powerpoint/2010/main" xmlns="" val="233180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26FF8-14C2-4268-8CCE-05CE4E4ABE01}" type="datetime1">
              <a:rPr lang="en-US" smtClean="0"/>
              <a:pPr/>
              <a:t>7/20/2013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713A2-5BC6-4C43-A46D-0922ED66E4A3}" type="slidenum">
              <a:rPr lang="en-US" smtClean="0"/>
              <a:pPr/>
              <a:t>‹#›</a:t>
            </a:fld>
            <a:endParaRPr lang="en-US"/>
          </a:p>
        </p:txBody>
      </p:sp>
    </p:spTree>
    <p:extLst>
      <p:ext uri="{BB962C8B-B14F-4D97-AF65-F5344CB8AC3E}">
        <p14:creationId xmlns:p14="http://schemas.microsoft.com/office/powerpoint/2010/main" xmlns="" val="209883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AD2A3-1559-455D-A753-26B48CCC3BAB}" type="datetime1">
              <a:rPr lang="en-US" smtClean="0"/>
              <a:pPr/>
              <a:t>7/20/2013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713A2-5BC6-4C43-A46D-0922ED66E4A3}" type="slidenum">
              <a:rPr lang="en-US" smtClean="0"/>
              <a:pPr/>
              <a:t>‹#›</a:t>
            </a:fld>
            <a:endParaRPr lang="en-US"/>
          </a:p>
        </p:txBody>
      </p:sp>
    </p:spTree>
    <p:extLst>
      <p:ext uri="{BB962C8B-B14F-4D97-AF65-F5344CB8AC3E}">
        <p14:creationId xmlns:p14="http://schemas.microsoft.com/office/powerpoint/2010/main" xmlns="" val="189125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3EA32-726E-41D7-8A72-6DAA01F0D2F3}" type="datetime1">
              <a:rPr lang="en-US" smtClean="0"/>
              <a:pPr/>
              <a:t>7/20/2013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713A2-5BC6-4C43-A46D-0922ED66E4A3}" type="slidenum">
              <a:rPr lang="en-US" smtClean="0"/>
              <a:pPr/>
              <a:t>‹#›</a:t>
            </a:fld>
            <a:endParaRPr lang="en-US"/>
          </a:p>
        </p:txBody>
      </p:sp>
    </p:spTree>
    <p:extLst>
      <p:ext uri="{BB962C8B-B14F-4D97-AF65-F5344CB8AC3E}">
        <p14:creationId xmlns:p14="http://schemas.microsoft.com/office/powerpoint/2010/main" xmlns="" val="277993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20B0C-E645-4B8B-8EA1-237AD6FDBCC9}" type="datetime1">
              <a:rPr lang="en-US" smtClean="0"/>
              <a:pPr/>
              <a:t>7/20/2013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713A2-5BC6-4C43-A46D-0922ED66E4A3}" type="slidenum">
              <a:rPr lang="en-US" smtClean="0"/>
              <a:pPr/>
              <a:t>‹#›</a:t>
            </a:fld>
            <a:endParaRPr lang="en-US"/>
          </a:p>
        </p:txBody>
      </p:sp>
    </p:spTree>
    <p:extLst>
      <p:ext uri="{BB962C8B-B14F-4D97-AF65-F5344CB8AC3E}">
        <p14:creationId xmlns:p14="http://schemas.microsoft.com/office/powerpoint/2010/main" xmlns="" val="101722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F484CC-32A8-44EE-8A92-076F34814A5C}" type="datetime1">
              <a:rPr lang="en-US" smtClean="0"/>
              <a:pPr/>
              <a:t>7/20/2013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713A2-5BC6-4C43-A46D-0922ED66E4A3}" type="slidenum">
              <a:rPr lang="en-US" smtClean="0"/>
              <a:pPr/>
              <a:t>‹#›</a:t>
            </a:fld>
            <a:endParaRPr lang="en-US"/>
          </a:p>
        </p:txBody>
      </p:sp>
    </p:spTree>
    <p:extLst>
      <p:ext uri="{BB962C8B-B14F-4D97-AF65-F5344CB8AC3E}">
        <p14:creationId xmlns:p14="http://schemas.microsoft.com/office/powerpoint/2010/main" xmlns="" val="289329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22FC30-735E-4B48-9701-043E2776A64A}" type="datetime1">
              <a:rPr lang="en-US" smtClean="0"/>
              <a:pPr/>
              <a:t>7/20/2013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713A2-5BC6-4C43-A46D-0922ED66E4A3}" type="slidenum">
              <a:rPr lang="en-US" smtClean="0"/>
              <a:pPr/>
              <a:t>‹#›</a:t>
            </a:fld>
            <a:endParaRPr lang="en-US"/>
          </a:p>
        </p:txBody>
      </p:sp>
    </p:spTree>
    <p:extLst>
      <p:ext uri="{BB962C8B-B14F-4D97-AF65-F5344CB8AC3E}">
        <p14:creationId xmlns:p14="http://schemas.microsoft.com/office/powerpoint/2010/main" xmlns="" val="257436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93B758-7DAC-4F92-820D-0F4FBAA20A9B}" type="datetime1">
              <a:rPr lang="en-US" smtClean="0"/>
              <a:pPr/>
              <a:t>7/20/2013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713A2-5BC6-4C43-A46D-0922ED66E4A3}" type="slidenum">
              <a:rPr lang="en-US" smtClean="0"/>
              <a:pPr/>
              <a:t>‹#›</a:t>
            </a:fld>
            <a:endParaRPr lang="en-US"/>
          </a:p>
        </p:txBody>
      </p:sp>
    </p:spTree>
    <p:extLst>
      <p:ext uri="{BB962C8B-B14F-4D97-AF65-F5344CB8AC3E}">
        <p14:creationId xmlns:p14="http://schemas.microsoft.com/office/powerpoint/2010/main" xmlns="" val="156253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76665-93F3-45FB-A091-D435EF1B5E21}" type="datetime1">
              <a:rPr lang="en-US" smtClean="0"/>
              <a:pPr/>
              <a:t>7/20/2013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713A2-5BC6-4C43-A46D-0922ED66E4A3}" type="slidenum">
              <a:rPr lang="en-US" smtClean="0"/>
              <a:pPr/>
              <a:t>‹#›</a:t>
            </a:fld>
            <a:endParaRPr lang="en-US"/>
          </a:p>
        </p:txBody>
      </p:sp>
    </p:spTree>
    <p:extLst>
      <p:ext uri="{BB962C8B-B14F-4D97-AF65-F5344CB8AC3E}">
        <p14:creationId xmlns:p14="http://schemas.microsoft.com/office/powerpoint/2010/main" xmlns="" val="64686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00828-E2DE-404A-A5BE-684B3F0010E1}" type="datetime1">
              <a:rPr lang="en-US" smtClean="0"/>
              <a:pPr/>
              <a:t>7/20/2013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713A2-5BC6-4C43-A46D-0922ED66E4A3}" type="slidenum">
              <a:rPr lang="en-US" smtClean="0"/>
              <a:pPr/>
              <a:t>‹#›</a:t>
            </a:fld>
            <a:endParaRPr lang="en-US"/>
          </a:p>
        </p:txBody>
      </p:sp>
    </p:spTree>
    <p:extLst>
      <p:ext uri="{BB962C8B-B14F-4D97-AF65-F5344CB8AC3E}">
        <p14:creationId xmlns:p14="http://schemas.microsoft.com/office/powerpoint/2010/main" xmlns="" val="276037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7B3F9-863E-490B-BC64-51A8CE4D154D}" type="datetime1">
              <a:rPr lang="en-US" smtClean="0"/>
              <a:pPr/>
              <a:t>7/20/2013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713A2-5BC6-4C43-A46D-0922ED66E4A3}" type="slidenum">
              <a:rPr lang="en-US" smtClean="0"/>
              <a:pPr/>
              <a:t>‹#›</a:t>
            </a:fld>
            <a:endParaRPr lang="en-US"/>
          </a:p>
        </p:txBody>
      </p:sp>
    </p:spTree>
    <p:extLst>
      <p:ext uri="{BB962C8B-B14F-4D97-AF65-F5344CB8AC3E}">
        <p14:creationId xmlns:p14="http://schemas.microsoft.com/office/powerpoint/2010/main" xmlns="" val="126424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BC4B2-A29F-4F5F-A6B4-74E6892FE19A}" type="datetime1">
              <a:rPr lang="en-US" smtClean="0"/>
              <a:pPr/>
              <a:t>7/20/2013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713A2-5BC6-4C43-A46D-0922ED66E4A3}" type="slidenum">
              <a:rPr lang="en-US" smtClean="0"/>
              <a:pPr/>
              <a:t>‹#›</a:t>
            </a:fld>
            <a:endParaRPr lang="en-US"/>
          </a:p>
        </p:txBody>
      </p:sp>
    </p:spTree>
    <p:extLst>
      <p:ext uri="{BB962C8B-B14F-4D97-AF65-F5344CB8AC3E}">
        <p14:creationId xmlns:p14="http://schemas.microsoft.com/office/powerpoint/2010/main" xmlns="" val="3287346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7"/>
          <p:cNvSpPr>
            <a:spLocks noChangeShapeType="1"/>
          </p:cNvSpPr>
          <p:nvPr/>
        </p:nvSpPr>
        <p:spPr bwMode="auto">
          <a:xfrm flipH="1">
            <a:off x="228600" y="762000"/>
            <a:ext cx="8610600" cy="0"/>
          </a:xfrm>
          <a:prstGeom prst="line">
            <a:avLst/>
          </a:prstGeom>
          <a:noFill/>
          <a:ln w="38100" cmpd="dbl">
            <a:solidFill>
              <a:schemeClr val="tx1"/>
            </a:solidFill>
            <a:round/>
            <a:headEnd/>
            <a:tailEnd/>
          </a:ln>
          <a:effectLst/>
        </p:spPr>
        <p:txBody>
          <a:bodyPr/>
          <a:lstStyle/>
          <a:p>
            <a:endParaRPr lang="en-US" dirty="0"/>
          </a:p>
        </p:txBody>
      </p:sp>
      <p:sp>
        <p:nvSpPr>
          <p:cNvPr id="6" name="Rectangle 5"/>
          <p:cNvSpPr/>
          <p:nvPr/>
        </p:nvSpPr>
        <p:spPr>
          <a:xfrm>
            <a:off x="143297" y="54114"/>
            <a:ext cx="4807726" cy="707886"/>
          </a:xfrm>
          <a:prstGeom prst="rect">
            <a:avLst/>
          </a:prstGeom>
        </p:spPr>
        <p:txBody>
          <a:bodyPr wrap="none">
            <a:spAutoFit/>
          </a:bodyPr>
          <a:lstStyle/>
          <a:p>
            <a:r>
              <a:rPr lang="en-US" sz="1600" i="1" dirty="0" smtClean="0"/>
              <a:t> </a:t>
            </a:r>
          </a:p>
          <a:p>
            <a:pPr lvl="0">
              <a:defRPr/>
            </a:pPr>
            <a:r>
              <a:rPr lang="en-GB" sz="2400" kern="0" dirty="0" smtClean="0">
                <a:latin typeface="Arial" pitchFamily="34" charset="0"/>
                <a:cs typeface="Arial" pitchFamily="34" charset="0"/>
              </a:rPr>
              <a:t>Nursing Home Falls Control Chart</a:t>
            </a:r>
            <a:endParaRPr lang="en-GB" sz="2400" kern="0" dirty="0">
              <a:latin typeface="Arial" pitchFamily="34" charset="0"/>
              <a:cs typeface="Arial" pitchFamily="34" charset="0"/>
            </a:endParaRPr>
          </a:p>
        </p:txBody>
      </p:sp>
      <p:pic>
        <p:nvPicPr>
          <p:cNvPr id="7" name="Picture 3" descr="C:\Users\AB2369\Desktop\color_15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507"/>
            <a:ext cx="866776" cy="6471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914400"/>
            <a:ext cx="8610600" cy="2031325"/>
          </a:xfrm>
          <a:prstGeom prst="rect">
            <a:avLst/>
          </a:prstGeom>
        </p:spPr>
        <p:txBody>
          <a:bodyPr wrap="square">
            <a:spAutoFit/>
          </a:bodyPr>
          <a:lstStyle/>
          <a:p>
            <a:pPr lvl="0"/>
            <a:r>
              <a:rPr lang="en-US" sz="1400" b="1" dirty="0" smtClean="0">
                <a:latin typeface="Comic Sans MS" pitchFamily="66" charset="0"/>
              </a:rPr>
              <a:t>Problem Statement: </a:t>
            </a:r>
            <a:r>
              <a:rPr lang="en-US" sz="1400" dirty="0" smtClean="0">
                <a:latin typeface="Comic Sans MS" pitchFamily="66" charset="0"/>
              </a:rPr>
              <a:t>Assume that following data were obtained about number of falls in a Nursing Home facility.  Produce a control chart and interpret the findings.  Except for the data, all cell values should be calculated as a formula.  If you change the data, then all calculations, including the plot, should change automatically</a:t>
            </a:r>
            <a:r>
              <a:rPr lang="en-US" sz="1400" dirty="0" smtClean="0">
                <a:solidFill>
                  <a:schemeClr val="bg1">
                    <a:lumMod val="75000"/>
                  </a:schemeClr>
                </a:solidFill>
                <a:latin typeface="Comic Sans MS" pitchFamily="66" charset="0"/>
              </a:rPr>
              <a:t>.</a:t>
            </a:r>
          </a:p>
          <a:p>
            <a:pPr lvl="0"/>
            <a:r>
              <a:rPr lang="en-US" sz="1400" dirty="0">
                <a:solidFill>
                  <a:schemeClr val="bg1">
                    <a:lumMod val="75000"/>
                  </a:schemeClr>
                </a:solidFill>
                <a:latin typeface="Comic Sans MS" pitchFamily="66" charset="0"/>
              </a:rPr>
              <a:t/>
            </a:r>
            <a:br>
              <a:rPr lang="en-US" sz="1400" dirty="0">
                <a:solidFill>
                  <a:schemeClr val="bg1">
                    <a:lumMod val="75000"/>
                  </a:schemeClr>
                </a:solidFill>
                <a:latin typeface="Comic Sans MS" pitchFamily="66" charset="0"/>
              </a:rPr>
            </a:br>
            <a:r>
              <a:rPr lang="en-US" sz="1400" dirty="0" smtClean="0">
                <a:solidFill>
                  <a:srgbClr val="0000FF"/>
                </a:solidFill>
                <a:latin typeface="Comic Sans MS" pitchFamily="66" charset="0"/>
              </a:rPr>
              <a:t>For this problem we want to use a p-chart. This is appropriate because the statistic of interest is the </a:t>
            </a:r>
            <a:r>
              <a:rPr lang="en-US" sz="1400" dirty="0" smtClean="0">
                <a:solidFill>
                  <a:srgbClr val="FF0000"/>
                </a:solidFill>
                <a:latin typeface="Comic Sans MS" pitchFamily="66" charset="0"/>
              </a:rPr>
              <a:t>rate</a:t>
            </a:r>
            <a:r>
              <a:rPr lang="en-US" sz="1400" dirty="0" smtClean="0">
                <a:solidFill>
                  <a:srgbClr val="0000FF"/>
                </a:solidFill>
                <a:latin typeface="Comic Sans MS" pitchFamily="66" charset="0"/>
              </a:rPr>
              <a:t> of falls among nursing home patients. </a:t>
            </a:r>
          </a:p>
          <a:p>
            <a:pPr lvl="0"/>
            <a:endParaRPr lang="en-US" sz="1400" dirty="0">
              <a:solidFill>
                <a:srgbClr val="0000FF"/>
              </a:solidFill>
              <a:latin typeface="Comic Sans MS" pitchFamily="66" charset="0"/>
            </a:endParaRPr>
          </a:p>
          <a:p>
            <a:pPr lvl="0"/>
            <a:r>
              <a:rPr lang="en-US" sz="1400" dirty="0" smtClean="0">
                <a:solidFill>
                  <a:schemeClr val="bg1">
                    <a:lumMod val="75000"/>
                  </a:schemeClr>
                </a:solidFill>
                <a:latin typeface="Comic Sans MS" pitchFamily="66" charset="0"/>
              </a:rPr>
              <a:t>(Note that if we wanted a control chart of the </a:t>
            </a:r>
            <a:r>
              <a:rPr lang="en-US" sz="1400" dirty="0" smtClean="0">
                <a:solidFill>
                  <a:srgbClr val="FF0000"/>
                </a:solidFill>
                <a:latin typeface="Comic Sans MS" pitchFamily="66" charset="0"/>
              </a:rPr>
              <a:t>number</a:t>
            </a:r>
            <a:r>
              <a:rPr lang="en-US" sz="1400" dirty="0" smtClean="0">
                <a:solidFill>
                  <a:srgbClr val="0000FF"/>
                </a:solidFill>
                <a:latin typeface="Comic Sans MS" pitchFamily="66" charset="0"/>
              </a:rPr>
              <a:t> </a:t>
            </a:r>
            <a:r>
              <a:rPr lang="en-US" sz="1400" dirty="0" smtClean="0">
                <a:solidFill>
                  <a:schemeClr val="bg1">
                    <a:lumMod val="75000"/>
                  </a:schemeClr>
                </a:solidFill>
                <a:latin typeface="Comic Sans MS" pitchFamily="66" charset="0"/>
              </a:rPr>
              <a:t>of falls we would use an </a:t>
            </a:r>
            <a:r>
              <a:rPr lang="en-US" sz="1400" dirty="0" err="1" smtClean="0">
                <a:solidFill>
                  <a:schemeClr val="bg1">
                    <a:lumMod val="75000"/>
                  </a:schemeClr>
                </a:solidFill>
                <a:latin typeface="Comic Sans MS" pitchFamily="66" charset="0"/>
              </a:rPr>
              <a:t>Xbar</a:t>
            </a:r>
            <a:r>
              <a:rPr lang="en-US" sz="1400" dirty="0" smtClean="0">
                <a:solidFill>
                  <a:schemeClr val="bg1">
                    <a:lumMod val="75000"/>
                  </a:schemeClr>
                </a:solidFill>
                <a:latin typeface="Comic Sans MS" pitchFamily="66" charset="0"/>
              </a:rPr>
              <a:t> chart.)</a:t>
            </a:r>
            <a:endParaRPr lang="en-US" sz="1400" dirty="0">
              <a:solidFill>
                <a:schemeClr val="bg1">
                  <a:lumMod val="75000"/>
                </a:schemeClr>
              </a:solidFill>
              <a:latin typeface="Comic Sans MS" pitchFamily="66" charset="0"/>
            </a:endParaRPr>
          </a:p>
        </p:txBody>
      </p:sp>
      <p:sp>
        <p:nvSpPr>
          <p:cNvPr id="3" name="TextBox 2"/>
          <p:cNvSpPr txBox="1"/>
          <p:nvPr/>
        </p:nvSpPr>
        <p:spPr>
          <a:xfrm>
            <a:off x="228600" y="2971800"/>
            <a:ext cx="5943600" cy="1600438"/>
          </a:xfrm>
          <a:prstGeom prst="rect">
            <a:avLst/>
          </a:prstGeom>
          <a:noFill/>
        </p:spPr>
        <p:txBody>
          <a:bodyPr wrap="square" rtlCol="0">
            <a:spAutoFit/>
          </a:bodyPr>
          <a:lstStyle/>
          <a:p>
            <a:r>
              <a:rPr lang="en-US" sz="1400" dirty="0" smtClean="0">
                <a:latin typeface="Comic Sans MS" pitchFamily="66" charset="0"/>
              </a:rPr>
              <a:t>Step </a:t>
            </a:r>
            <a:r>
              <a:rPr lang="en-US" sz="1400" dirty="0">
                <a:latin typeface="Comic Sans MS" pitchFamily="66" charset="0"/>
              </a:rPr>
              <a:t>1</a:t>
            </a:r>
            <a:r>
              <a:rPr lang="en-US" sz="1400" dirty="0" smtClean="0">
                <a:latin typeface="Comic Sans MS" pitchFamily="66" charset="0"/>
              </a:rPr>
              <a:t>: Calculate Grand p and n</a:t>
            </a:r>
          </a:p>
          <a:p>
            <a:endParaRPr lang="en-US" sz="1400" dirty="0">
              <a:latin typeface="Comic Sans MS" pitchFamily="66" charset="0"/>
            </a:endParaRPr>
          </a:p>
          <a:p>
            <a:r>
              <a:rPr lang="en-US" sz="1400" dirty="0" smtClean="0">
                <a:latin typeface="Comic Sans MS" pitchFamily="66" charset="0"/>
              </a:rPr>
              <a:t> - Calculate the rate of falls per time period, p</a:t>
            </a:r>
          </a:p>
          <a:p>
            <a:endParaRPr lang="en-US" sz="1400" dirty="0">
              <a:latin typeface="Comic Sans MS" pitchFamily="66" charset="0"/>
            </a:endParaRPr>
          </a:p>
          <a:p>
            <a:r>
              <a:rPr lang="en-US" sz="1400" dirty="0" smtClean="0">
                <a:latin typeface="Comic Sans MS" pitchFamily="66" charset="0"/>
              </a:rPr>
              <a:t> - Calculate the ‘grand average’ of p</a:t>
            </a:r>
          </a:p>
          <a:p>
            <a:endParaRPr lang="en-US" sz="1400" dirty="0">
              <a:latin typeface="Comic Sans MS" pitchFamily="66" charset="0"/>
            </a:endParaRPr>
          </a:p>
          <a:p>
            <a:r>
              <a:rPr lang="en-US" sz="1400" dirty="0" smtClean="0">
                <a:latin typeface="Comic Sans MS" pitchFamily="66" charset="0"/>
              </a:rPr>
              <a:t> - Calculate the number of cases on which p is based. </a:t>
            </a:r>
            <a:endParaRPr lang="en-US" sz="1400" dirty="0">
              <a:latin typeface="Comic Sans MS" pitchFamily="66" charset="0"/>
            </a:endParaRPr>
          </a:p>
        </p:txBody>
      </p:sp>
      <p:sp>
        <p:nvSpPr>
          <p:cNvPr id="2" name="Slide Number Placeholder 1"/>
          <p:cNvSpPr>
            <a:spLocks noGrp="1"/>
          </p:cNvSpPr>
          <p:nvPr>
            <p:ph type="sldNum" sz="quarter" idx="12"/>
          </p:nvPr>
        </p:nvSpPr>
        <p:spPr/>
        <p:txBody>
          <a:bodyPr/>
          <a:lstStyle/>
          <a:p>
            <a:fld id="{719713A2-5BC6-4C43-A46D-0922ED66E4A3}" type="slidenum">
              <a:rPr lang="en-US" smtClean="0"/>
              <a:pPr/>
              <a:t>1</a:t>
            </a:fld>
            <a:endParaRPr lang="en-US"/>
          </a:p>
        </p:txBody>
      </p:sp>
      <p:pic>
        <p:nvPicPr>
          <p:cNvPr id="9"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29200" y="3200400"/>
            <a:ext cx="2295525" cy="332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44180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7"/>
          <p:cNvSpPr>
            <a:spLocks noChangeShapeType="1"/>
          </p:cNvSpPr>
          <p:nvPr/>
        </p:nvSpPr>
        <p:spPr bwMode="auto">
          <a:xfrm flipH="1">
            <a:off x="228600" y="762000"/>
            <a:ext cx="8610600" cy="0"/>
          </a:xfrm>
          <a:prstGeom prst="line">
            <a:avLst/>
          </a:prstGeom>
          <a:noFill/>
          <a:ln w="38100" cmpd="dbl">
            <a:solidFill>
              <a:schemeClr val="tx1"/>
            </a:solidFill>
            <a:round/>
            <a:headEnd/>
            <a:tailEnd/>
          </a:ln>
          <a:effectLst/>
        </p:spPr>
        <p:txBody>
          <a:bodyPr/>
          <a:lstStyle/>
          <a:p>
            <a:endParaRPr lang="en-US" dirty="0"/>
          </a:p>
        </p:txBody>
      </p:sp>
      <p:sp>
        <p:nvSpPr>
          <p:cNvPr id="6" name="Rectangle 5"/>
          <p:cNvSpPr/>
          <p:nvPr/>
        </p:nvSpPr>
        <p:spPr>
          <a:xfrm>
            <a:off x="143297" y="54114"/>
            <a:ext cx="4807726" cy="707886"/>
          </a:xfrm>
          <a:prstGeom prst="rect">
            <a:avLst/>
          </a:prstGeom>
        </p:spPr>
        <p:txBody>
          <a:bodyPr wrap="none">
            <a:spAutoFit/>
          </a:bodyPr>
          <a:lstStyle/>
          <a:p>
            <a:r>
              <a:rPr lang="en-US" sz="1600" i="1" dirty="0" smtClean="0"/>
              <a:t> </a:t>
            </a:r>
          </a:p>
          <a:p>
            <a:pPr lvl="0">
              <a:defRPr/>
            </a:pPr>
            <a:r>
              <a:rPr lang="en-GB" sz="2400" kern="0" dirty="0" smtClean="0">
                <a:latin typeface="Arial" pitchFamily="34" charset="0"/>
                <a:cs typeface="Arial" pitchFamily="34" charset="0"/>
              </a:rPr>
              <a:t>Nursing Home Falls Control Chart</a:t>
            </a:r>
            <a:endParaRPr lang="en-GB" sz="2400" kern="0" dirty="0">
              <a:latin typeface="Arial" pitchFamily="34" charset="0"/>
              <a:cs typeface="Arial" pitchFamily="34" charset="0"/>
            </a:endParaRPr>
          </a:p>
        </p:txBody>
      </p:sp>
      <p:pic>
        <p:nvPicPr>
          <p:cNvPr id="7" name="Picture 3" descr="C:\Users\AB2369\Desktop\color_15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507"/>
            <a:ext cx="866776" cy="64719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228600" y="914400"/>
            <a:ext cx="8610600" cy="954107"/>
          </a:xfrm>
          <a:prstGeom prst="rect">
            <a:avLst/>
          </a:prstGeom>
        </p:spPr>
        <p:txBody>
          <a:bodyPr wrap="square">
            <a:spAutoFit/>
          </a:bodyPr>
          <a:lstStyle/>
          <a:p>
            <a:pPr lvl="0"/>
            <a:r>
              <a:rPr lang="en-US" sz="1400" b="1" dirty="0" smtClean="0">
                <a:solidFill>
                  <a:schemeClr val="bg1">
                    <a:lumMod val="75000"/>
                  </a:schemeClr>
                </a:solidFill>
                <a:latin typeface="Comic Sans MS" pitchFamily="66" charset="0"/>
              </a:rPr>
              <a:t>Problem Statement: </a:t>
            </a:r>
            <a:r>
              <a:rPr lang="en-US" sz="1400" dirty="0" smtClean="0">
                <a:solidFill>
                  <a:schemeClr val="bg1">
                    <a:lumMod val="75000"/>
                  </a:schemeClr>
                </a:solidFill>
                <a:latin typeface="Comic Sans MS" pitchFamily="66" charset="0"/>
              </a:rPr>
              <a:t>Assume that following data were obtained about number of falls in a Nursing Home facility.  Produce a control chart and interpret the findings.  Except for the data, all cell values should be calculated as a formula.  If you change the data, then all calculations, including the plot, should change automatically.</a:t>
            </a:r>
            <a:endParaRPr lang="en-US" sz="1400" dirty="0">
              <a:solidFill>
                <a:schemeClr val="bg1">
                  <a:lumMod val="75000"/>
                </a:schemeClr>
              </a:solidFill>
              <a:latin typeface="Comic Sans MS" pitchFamily="66" charset="0"/>
            </a:endParaRPr>
          </a:p>
        </p:txBody>
      </p:sp>
      <p:sp>
        <p:nvSpPr>
          <p:cNvPr id="2" name="Slide Number Placeholder 1"/>
          <p:cNvSpPr>
            <a:spLocks noGrp="1"/>
          </p:cNvSpPr>
          <p:nvPr>
            <p:ph type="sldNum" sz="quarter" idx="12"/>
          </p:nvPr>
        </p:nvSpPr>
        <p:spPr/>
        <p:txBody>
          <a:bodyPr/>
          <a:lstStyle/>
          <a:p>
            <a:fld id="{719713A2-5BC6-4C43-A46D-0922ED66E4A3}" type="slidenum">
              <a:rPr lang="en-US" smtClean="0"/>
              <a:pPr/>
              <a:t>10</a:t>
            </a:fld>
            <a:endParaRPr lang="en-US"/>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5403" y="2052638"/>
            <a:ext cx="6096893" cy="3662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73161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7"/>
          <p:cNvSpPr>
            <a:spLocks noChangeShapeType="1"/>
          </p:cNvSpPr>
          <p:nvPr/>
        </p:nvSpPr>
        <p:spPr bwMode="auto">
          <a:xfrm flipH="1">
            <a:off x="228600" y="762000"/>
            <a:ext cx="8610600" cy="0"/>
          </a:xfrm>
          <a:prstGeom prst="line">
            <a:avLst/>
          </a:prstGeom>
          <a:noFill/>
          <a:ln w="38100" cmpd="dbl">
            <a:solidFill>
              <a:schemeClr val="tx1"/>
            </a:solidFill>
            <a:round/>
            <a:headEnd/>
            <a:tailEnd/>
          </a:ln>
          <a:effectLst/>
        </p:spPr>
        <p:txBody>
          <a:bodyPr/>
          <a:lstStyle/>
          <a:p>
            <a:endParaRPr lang="en-US" dirty="0"/>
          </a:p>
        </p:txBody>
      </p:sp>
      <p:sp>
        <p:nvSpPr>
          <p:cNvPr id="6" name="Rectangle 5"/>
          <p:cNvSpPr/>
          <p:nvPr/>
        </p:nvSpPr>
        <p:spPr>
          <a:xfrm>
            <a:off x="143297" y="54114"/>
            <a:ext cx="4807726" cy="707886"/>
          </a:xfrm>
          <a:prstGeom prst="rect">
            <a:avLst/>
          </a:prstGeom>
        </p:spPr>
        <p:txBody>
          <a:bodyPr wrap="none">
            <a:spAutoFit/>
          </a:bodyPr>
          <a:lstStyle/>
          <a:p>
            <a:r>
              <a:rPr lang="en-US" sz="1600" i="1" dirty="0" smtClean="0"/>
              <a:t> </a:t>
            </a:r>
          </a:p>
          <a:p>
            <a:pPr lvl="0">
              <a:defRPr/>
            </a:pPr>
            <a:r>
              <a:rPr lang="en-GB" sz="2400" kern="0" dirty="0" smtClean="0">
                <a:latin typeface="Arial" pitchFamily="34" charset="0"/>
                <a:cs typeface="Arial" pitchFamily="34" charset="0"/>
              </a:rPr>
              <a:t>Nursing Home Falls Control Chart</a:t>
            </a:r>
            <a:endParaRPr lang="en-GB" sz="2400" kern="0" dirty="0">
              <a:latin typeface="Arial" pitchFamily="34" charset="0"/>
              <a:cs typeface="Arial" pitchFamily="34" charset="0"/>
            </a:endParaRPr>
          </a:p>
        </p:txBody>
      </p:sp>
      <p:pic>
        <p:nvPicPr>
          <p:cNvPr id="7" name="Picture 3" descr="C:\Users\AB2369\Desktop\color_15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507"/>
            <a:ext cx="866776" cy="6471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914400"/>
            <a:ext cx="8610600" cy="954107"/>
          </a:xfrm>
          <a:prstGeom prst="rect">
            <a:avLst/>
          </a:prstGeom>
        </p:spPr>
        <p:txBody>
          <a:bodyPr wrap="square">
            <a:spAutoFit/>
          </a:bodyPr>
          <a:lstStyle/>
          <a:p>
            <a:pPr lvl="0"/>
            <a:r>
              <a:rPr lang="en-US" sz="1400" b="1" dirty="0" smtClean="0">
                <a:solidFill>
                  <a:schemeClr val="bg1">
                    <a:lumMod val="75000"/>
                  </a:schemeClr>
                </a:solidFill>
                <a:latin typeface="Comic Sans MS" pitchFamily="66" charset="0"/>
              </a:rPr>
              <a:t>Problem Statement: </a:t>
            </a:r>
            <a:r>
              <a:rPr lang="en-US" sz="1400" dirty="0" smtClean="0">
                <a:solidFill>
                  <a:schemeClr val="bg1">
                    <a:lumMod val="75000"/>
                  </a:schemeClr>
                </a:solidFill>
                <a:latin typeface="Comic Sans MS" pitchFamily="66" charset="0"/>
              </a:rPr>
              <a:t>Assume that following data were obtained about number of falls in a Nursing Home facility.  Produce a control chart and interpret the findings.  Except for the data, all cell values should be calculated as a formula.  If you change the data, then all calculations, including the plot, should change automatically.</a:t>
            </a:r>
            <a:endParaRPr lang="en-US" sz="1400" dirty="0">
              <a:solidFill>
                <a:schemeClr val="bg1">
                  <a:lumMod val="75000"/>
                </a:schemeClr>
              </a:solidFill>
              <a:latin typeface="Comic Sans MS" pitchFamily="66" charset="0"/>
            </a:endParaRPr>
          </a:p>
        </p:txBody>
      </p:sp>
      <p:sp>
        <p:nvSpPr>
          <p:cNvPr id="3" name="TextBox 2"/>
          <p:cNvSpPr txBox="1"/>
          <p:nvPr/>
        </p:nvSpPr>
        <p:spPr>
          <a:xfrm>
            <a:off x="304800" y="1905000"/>
            <a:ext cx="2590800" cy="307777"/>
          </a:xfrm>
          <a:prstGeom prst="rect">
            <a:avLst/>
          </a:prstGeom>
          <a:noFill/>
        </p:spPr>
        <p:txBody>
          <a:bodyPr wrap="square" rtlCol="0">
            <a:spAutoFit/>
          </a:bodyPr>
          <a:lstStyle/>
          <a:p>
            <a:r>
              <a:rPr lang="en-US" sz="1400" dirty="0" smtClean="0">
                <a:latin typeface="Comic Sans MS" pitchFamily="66" charset="0"/>
              </a:rPr>
              <a:t>Step 2: Check Assumptions</a:t>
            </a:r>
            <a:endParaRPr lang="en-US" sz="1400" dirty="0">
              <a:latin typeface="Comic Sans MS" pitchFamily="66" charset="0"/>
            </a:endParaRPr>
          </a:p>
        </p:txBody>
      </p:sp>
      <p:sp>
        <p:nvSpPr>
          <p:cNvPr id="10" name="TextBox 9"/>
          <p:cNvSpPr txBox="1"/>
          <p:nvPr/>
        </p:nvSpPr>
        <p:spPr>
          <a:xfrm>
            <a:off x="304800" y="2286000"/>
            <a:ext cx="4038600" cy="3754874"/>
          </a:xfrm>
          <a:prstGeom prst="rect">
            <a:avLst/>
          </a:prstGeom>
          <a:noFill/>
        </p:spPr>
        <p:txBody>
          <a:bodyPr wrap="square" rtlCol="0">
            <a:spAutoFit/>
          </a:bodyPr>
          <a:lstStyle/>
          <a:p>
            <a:pPr marL="285750" indent="-285750">
              <a:buFont typeface="Arial" pitchFamily="34" charset="0"/>
              <a:buChar char="•"/>
            </a:pPr>
            <a:r>
              <a:rPr lang="en-US" sz="1400" dirty="0" smtClean="0">
                <a:latin typeface="Comic Sans MS" pitchFamily="66" charset="0"/>
              </a:rPr>
              <a:t>Sample observations are independent – Knowing that one person fell does not give any intuition as to whether someone else will fall.</a:t>
            </a:r>
          </a:p>
          <a:p>
            <a:endParaRPr lang="en-US" sz="1400" dirty="0" smtClean="0">
              <a:latin typeface="Comic Sans MS" pitchFamily="66" charset="0"/>
            </a:endParaRPr>
          </a:p>
          <a:p>
            <a:pPr marL="285750" indent="-285750">
              <a:buFont typeface="Arial" pitchFamily="34" charset="0"/>
              <a:buChar char="•"/>
            </a:pPr>
            <a:r>
              <a:rPr lang="en-US" sz="1400" dirty="0" smtClean="0">
                <a:latin typeface="Comic Sans MS" pitchFamily="66" charset="0"/>
              </a:rPr>
              <a:t>Success / Failure Condition met?</a:t>
            </a:r>
          </a:p>
          <a:p>
            <a:pPr marL="285750" indent="-285750">
              <a:buFont typeface="Arial" pitchFamily="34" charset="0"/>
              <a:buChar char="•"/>
            </a:pPr>
            <a:endParaRPr lang="en-US" sz="1400" dirty="0">
              <a:latin typeface="Comic Sans MS" pitchFamily="66" charset="0"/>
            </a:endParaRPr>
          </a:p>
          <a:p>
            <a:pPr lvl="1"/>
            <a:r>
              <a:rPr lang="en-US" sz="1400" dirty="0" err="1" smtClean="0">
                <a:latin typeface="Comic Sans MS" pitchFamily="66" charset="0"/>
              </a:rPr>
              <a:t>np</a:t>
            </a:r>
            <a:r>
              <a:rPr lang="en-US" sz="1400" dirty="0" smtClean="0">
                <a:latin typeface="Comic Sans MS" pitchFamily="66" charset="0"/>
              </a:rPr>
              <a:t> = 176 * 0.3 = 53</a:t>
            </a:r>
          </a:p>
          <a:p>
            <a:pPr lvl="1"/>
            <a:endParaRPr lang="en-US" sz="1400" dirty="0">
              <a:latin typeface="Comic Sans MS" pitchFamily="66" charset="0"/>
            </a:endParaRPr>
          </a:p>
          <a:p>
            <a:pPr lvl="1"/>
            <a:r>
              <a:rPr lang="en-US" sz="1400" dirty="0" smtClean="0">
                <a:latin typeface="Comic Sans MS" pitchFamily="66" charset="0"/>
              </a:rPr>
              <a:t>n(1-p) = 176 * (1-0.3) = 123</a:t>
            </a:r>
          </a:p>
          <a:p>
            <a:pPr lvl="1"/>
            <a:endParaRPr lang="en-US" sz="1400" dirty="0">
              <a:latin typeface="Comic Sans MS" pitchFamily="66" charset="0"/>
            </a:endParaRPr>
          </a:p>
          <a:p>
            <a:pPr lvl="1"/>
            <a:r>
              <a:rPr lang="en-US" sz="1400" dirty="0" smtClean="0">
                <a:latin typeface="Comic Sans MS" pitchFamily="66" charset="0"/>
              </a:rPr>
              <a:t>Yes, the Success / Failure Condition is Met.</a:t>
            </a:r>
          </a:p>
          <a:p>
            <a:pPr lvl="1"/>
            <a:endParaRPr lang="en-US" sz="1400" dirty="0">
              <a:latin typeface="Comic Sans MS" pitchFamily="66" charset="0"/>
            </a:endParaRPr>
          </a:p>
          <a:p>
            <a:r>
              <a:rPr lang="en-US" sz="1400" dirty="0" smtClean="0">
                <a:latin typeface="Comic Sans MS" pitchFamily="66" charset="0"/>
              </a:rPr>
              <a:t>Since these conditions are met we can assume that the sampling distribution is nearly normal.</a:t>
            </a:r>
            <a:endParaRPr lang="en-US" sz="1400" dirty="0">
              <a:latin typeface="Comic Sans MS" pitchFamily="66" charset="0"/>
            </a:endParaRPr>
          </a:p>
        </p:txBody>
      </p:sp>
      <p:sp>
        <p:nvSpPr>
          <p:cNvPr id="2" name="Slide Number Placeholder 1"/>
          <p:cNvSpPr>
            <a:spLocks noGrp="1"/>
          </p:cNvSpPr>
          <p:nvPr>
            <p:ph type="sldNum" sz="quarter" idx="12"/>
          </p:nvPr>
        </p:nvSpPr>
        <p:spPr/>
        <p:txBody>
          <a:bodyPr/>
          <a:lstStyle/>
          <a:p>
            <a:fld id="{719713A2-5BC6-4C43-A46D-0922ED66E4A3}" type="slidenum">
              <a:rPr lang="en-US" smtClean="0"/>
              <a:pPr/>
              <a:t>2</a:t>
            </a:fld>
            <a:endParaRPr lang="en-US"/>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9443" t="38317" r="18017" b="19524"/>
          <a:stretch/>
        </p:blipFill>
        <p:spPr bwMode="auto">
          <a:xfrm>
            <a:off x="4495800" y="1752600"/>
            <a:ext cx="4495800" cy="1894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3733800"/>
            <a:ext cx="205216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93226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7"/>
          <p:cNvSpPr>
            <a:spLocks noChangeShapeType="1"/>
          </p:cNvSpPr>
          <p:nvPr/>
        </p:nvSpPr>
        <p:spPr bwMode="auto">
          <a:xfrm flipH="1">
            <a:off x="228600" y="762000"/>
            <a:ext cx="8610600" cy="0"/>
          </a:xfrm>
          <a:prstGeom prst="line">
            <a:avLst/>
          </a:prstGeom>
          <a:noFill/>
          <a:ln w="38100" cmpd="dbl">
            <a:solidFill>
              <a:schemeClr val="tx1"/>
            </a:solidFill>
            <a:round/>
            <a:headEnd/>
            <a:tailEnd/>
          </a:ln>
          <a:effectLst/>
        </p:spPr>
        <p:txBody>
          <a:bodyPr/>
          <a:lstStyle/>
          <a:p>
            <a:endParaRPr lang="en-US" dirty="0"/>
          </a:p>
        </p:txBody>
      </p:sp>
      <p:sp>
        <p:nvSpPr>
          <p:cNvPr id="6" name="Rectangle 5"/>
          <p:cNvSpPr/>
          <p:nvPr/>
        </p:nvSpPr>
        <p:spPr>
          <a:xfrm>
            <a:off x="143297" y="54114"/>
            <a:ext cx="4807726" cy="707886"/>
          </a:xfrm>
          <a:prstGeom prst="rect">
            <a:avLst/>
          </a:prstGeom>
        </p:spPr>
        <p:txBody>
          <a:bodyPr wrap="none">
            <a:spAutoFit/>
          </a:bodyPr>
          <a:lstStyle/>
          <a:p>
            <a:r>
              <a:rPr lang="en-US" sz="1600" i="1" dirty="0" smtClean="0"/>
              <a:t> </a:t>
            </a:r>
          </a:p>
          <a:p>
            <a:pPr lvl="0">
              <a:defRPr/>
            </a:pPr>
            <a:r>
              <a:rPr lang="en-GB" sz="2400" kern="0" dirty="0" smtClean="0">
                <a:latin typeface="Arial" pitchFamily="34" charset="0"/>
                <a:cs typeface="Arial" pitchFamily="34" charset="0"/>
              </a:rPr>
              <a:t>Nursing Home Falls Control Chart</a:t>
            </a:r>
            <a:endParaRPr lang="en-GB" sz="2400" kern="0" dirty="0">
              <a:latin typeface="Arial" pitchFamily="34" charset="0"/>
              <a:cs typeface="Arial" pitchFamily="34" charset="0"/>
            </a:endParaRPr>
          </a:p>
        </p:txBody>
      </p:sp>
      <p:pic>
        <p:nvPicPr>
          <p:cNvPr id="7" name="Picture 3" descr="C:\Users\AB2369\Desktop\color_15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507"/>
            <a:ext cx="866776" cy="6471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04800" y="1905000"/>
            <a:ext cx="8610600" cy="307777"/>
          </a:xfrm>
          <a:prstGeom prst="rect">
            <a:avLst/>
          </a:prstGeom>
          <a:noFill/>
        </p:spPr>
        <p:txBody>
          <a:bodyPr wrap="square" rtlCol="0">
            <a:spAutoFit/>
          </a:bodyPr>
          <a:lstStyle/>
          <a:p>
            <a:r>
              <a:rPr lang="en-US" sz="1400" dirty="0" smtClean="0">
                <a:latin typeface="Comic Sans MS" pitchFamily="66" charset="0"/>
              </a:rPr>
              <a:t>Step 3: Calculate Standard Error by Time Period – Recall that                       for each time period... </a:t>
            </a:r>
            <a:endParaRPr lang="en-US" sz="1400" dirty="0">
              <a:latin typeface="Comic Sans MS" pitchFamily="66" charset="0"/>
            </a:endParaRPr>
          </a:p>
        </p:txBody>
      </p:sp>
      <p:sp>
        <p:nvSpPr>
          <p:cNvPr id="15" name="Rectangle 14"/>
          <p:cNvSpPr/>
          <p:nvPr/>
        </p:nvSpPr>
        <p:spPr>
          <a:xfrm>
            <a:off x="228600" y="914400"/>
            <a:ext cx="8610600" cy="954107"/>
          </a:xfrm>
          <a:prstGeom prst="rect">
            <a:avLst/>
          </a:prstGeom>
        </p:spPr>
        <p:txBody>
          <a:bodyPr wrap="square">
            <a:spAutoFit/>
          </a:bodyPr>
          <a:lstStyle/>
          <a:p>
            <a:pPr lvl="0"/>
            <a:r>
              <a:rPr lang="en-US" sz="1400" b="1" dirty="0" smtClean="0">
                <a:solidFill>
                  <a:schemeClr val="bg1">
                    <a:lumMod val="75000"/>
                  </a:schemeClr>
                </a:solidFill>
                <a:latin typeface="Comic Sans MS" pitchFamily="66" charset="0"/>
              </a:rPr>
              <a:t>Problem Statement: </a:t>
            </a:r>
            <a:r>
              <a:rPr lang="en-US" sz="1400" dirty="0" smtClean="0">
                <a:solidFill>
                  <a:schemeClr val="bg1">
                    <a:lumMod val="75000"/>
                  </a:schemeClr>
                </a:solidFill>
                <a:latin typeface="Comic Sans MS" pitchFamily="66" charset="0"/>
              </a:rPr>
              <a:t>Assume that following data were obtained about number of falls in a Nursing Home facility.  Produce a control chart and interpret the findings.  Except for the data, all cell values should be calculated as a formula.  If you change the data, then all calculations, including the plot, should change automatically.</a:t>
            </a:r>
            <a:endParaRPr lang="en-US" sz="1400" dirty="0">
              <a:solidFill>
                <a:schemeClr val="bg1">
                  <a:lumMod val="75000"/>
                </a:schemeClr>
              </a:solidFill>
              <a:latin typeface="Comic Sans MS" pitchFamily="66" charset="0"/>
            </a:endParaRPr>
          </a:p>
        </p:txBody>
      </p:sp>
      <p:sp>
        <p:nvSpPr>
          <p:cNvPr id="2" name="Slide Number Placeholder 1"/>
          <p:cNvSpPr>
            <a:spLocks noGrp="1"/>
          </p:cNvSpPr>
          <p:nvPr>
            <p:ph type="sldNum" sz="quarter" idx="12"/>
          </p:nvPr>
        </p:nvSpPr>
        <p:spPr/>
        <p:txBody>
          <a:bodyPr/>
          <a:lstStyle/>
          <a:p>
            <a:fld id="{719713A2-5BC6-4C43-A46D-0922ED66E4A3}" type="slidenum">
              <a:rPr lang="en-US" smtClean="0"/>
              <a:pPr/>
              <a:t>3</a:t>
            </a:fld>
            <a:endParaRPr lang="en-US"/>
          </a:p>
        </p:txBody>
      </p:sp>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0794" t="70540" r="42852" b="21222"/>
          <a:stretch/>
        </p:blipFill>
        <p:spPr bwMode="auto">
          <a:xfrm>
            <a:off x="5562600" y="1828801"/>
            <a:ext cx="1175657" cy="370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2438400"/>
            <a:ext cx="6138259"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99424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7"/>
          <p:cNvSpPr>
            <a:spLocks noChangeShapeType="1"/>
          </p:cNvSpPr>
          <p:nvPr/>
        </p:nvSpPr>
        <p:spPr bwMode="auto">
          <a:xfrm flipH="1">
            <a:off x="228600" y="762000"/>
            <a:ext cx="8610600" cy="0"/>
          </a:xfrm>
          <a:prstGeom prst="line">
            <a:avLst/>
          </a:prstGeom>
          <a:noFill/>
          <a:ln w="38100" cmpd="dbl">
            <a:solidFill>
              <a:schemeClr val="tx1"/>
            </a:solidFill>
            <a:round/>
            <a:headEnd/>
            <a:tailEnd/>
          </a:ln>
          <a:effectLst/>
        </p:spPr>
        <p:txBody>
          <a:bodyPr/>
          <a:lstStyle/>
          <a:p>
            <a:endParaRPr lang="en-US" dirty="0"/>
          </a:p>
        </p:txBody>
      </p:sp>
      <p:sp>
        <p:nvSpPr>
          <p:cNvPr id="6" name="Rectangle 5"/>
          <p:cNvSpPr/>
          <p:nvPr/>
        </p:nvSpPr>
        <p:spPr>
          <a:xfrm>
            <a:off x="143297" y="54114"/>
            <a:ext cx="4807726" cy="707886"/>
          </a:xfrm>
          <a:prstGeom prst="rect">
            <a:avLst/>
          </a:prstGeom>
        </p:spPr>
        <p:txBody>
          <a:bodyPr wrap="none">
            <a:spAutoFit/>
          </a:bodyPr>
          <a:lstStyle/>
          <a:p>
            <a:r>
              <a:rPr lang="en-US" sz="1600" i="1" dirty="0" smtClean="0"/>
              <a:t> </a:t>
            </a:r>
          </a:p>
          <a:p>
            <a:pPr lvl="0">
              <a:defRPr/>
            </a:pPr>
            <a:r>
              <a:rPr lang="en-GB" sz="2400" kern="0" dirty="0" smtClean="0">
                <a:latin typeface="Arial" pitchFamily="34" charset="0"/>
                <a:cs typeface="Arial" pitchFamily="34" charset="0"/>
              </a:rPr>
              <a:t>Nursing Home Falls Control Chart</a:t>
            </a:r>
            <a:endParaRPr lang="en-GB" sz="2400" kern="0" dirty="0">
              <a:latin typeface="Arial" pitchFamily="34" charset="0"/>
              <a:cs typeface="Arial" pitchFamily="34" charset="0"/>
            </a:endParaRPr>
          </a:p>
        </p:txBody>
      </p:sp>
      <p:pic>
        <p:nvPicPr>
          <p:cNvPr id="7" name="Picture 3" descr="C:\Users\AB2369\Desktop\color_15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507"/>
            <a:ext cx="866776" cy="6471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04800" y="1905000"/>
            <a:ext cx="8610600" cy="523220"/>
          </a:xfrm>
          <a:prstGeom prst="rect">
            <a:avLst/>
          </a:prstGeom>
          <a:noFill/>
        </p:spPr>
        <p:txBody>
          <a:bodyPr wrap="square" rtlCol="0">
            <a:spAutoFit/>
          </a:bodyPr>
          <a:lstStyle/>
          <a:p>
            <a:r>
              <a:rPr lang="en-US" sz="1400" dirty="0" smtClean="0">
                <a:latin typeface="Comic Sans MS" pitchFamily="66" charset="0"/>
              </a:rPr>
              <a:t>… Next, Calculate the control limits.  Recall that we want to use the test statistic for a 95% confidence interval for each time period. This is Z=1.96.</a:t>
            </a:r>
            <a:endParaRPr lang="en-US" sz="1400" dirty="0">
              <a:latin typeface="Comic Sans MS" pitchFamily="66" charset="0"/>
            </a:endParaRPr>
          </a:p>
        </p:txBody>
      </p:sp>
      <p:sp>
        <p:nvSpPr>
          <p:cNvPr id="15" name="Rectangle 14"/>
          <p:cNvSpPr/>
          <p:nvPr/>
        </p:nvSpPr>
        <p:spPr>
          <a:xfrm>
            <a:off x="228600" y="914400"/>
            <a:ext cx="8610600" cy="954107"/>
          </a:xfrm>
          <a:prstGeom prst="rect">
            <a:avLst/>
          </a:prstGeom>
        </p:spPr>
        <p:txBody>
          <a:bodyPr wrap="square">
            <a:spAutoFit/>
          </a:bodyPr>
          <a:lstStyle/>
          <a:p>
            <a:pPr lvl="0"/>
            <a:r>
              <a:rPr lang="en-US" sz="1400" b="1" dirty="0" smtClean="0">
                <a:solidFill>
                  <a:schemeClr val="bg1">
                    <a:lumMod val="75000"/>
                  </a:schemeClr>
                </a:solidFill>
                <a:latin typeface="Comic Sans MS" pitchFamily="66" charset="0"/>
              </a:rPr>
              <a:t>Problem Statement: </a:t>
            </a:r>
            <a:r>
              <a:rPr lang="en-US" sz="1400" dirty="0" smtClean="0">
                <a:solidFill>
                  <a:schemeClr val="bg1">
                    <a:lumMod val="75000"/>
                  </a:schemeClr>
                </a:solidFill>
                <a:latin typeface="Comic Sans MS" pitchFamily="66" charset="0"/>
              </a:rPr>
              <a:t>Assume that following data were obtained about number of falls in a Nursing Home facility.  Produce a control chart and interpret the findings.  Except for the data, all cell values should be calculated as a formula.  If you change the data, then all calculations, including the plot, should change automatically.</a:t>
            </a:r>
            <a:endParaRPr lang="en-US" sz="1400" dirty="0">
              <a:solidFill>
                <a:schemeClr val="bg1">
                  <a:lumMod val="75000"/>
                </a:schemeClr>
              </a:solidFill>
              <a:latin typeface="Comic Sans MS" pitchFamily="66" charset="0"/>
            </a:endParaRPr>
          </a:p>
        </p:txBody>
      </p:sp>
      <p:sp>
        <p:nvSpPr>
          <p:cNvPr id="2" name="Slide Number Placeholder 1"/>
          <p:cNvSpPr>
            <a:spLocks noGrp="1"/>
          </p:cNvSpPr>
          <p:nvPr>
            <p:ph type="sldNum" sz="quarter" idx="12"/>
          </p:nvPr>
        </p:nvSpPr>
        <p:spPr/>
        <p:txBody>
          <a:bodyPr/>
          <a:lstStyle/>
          <a:p>
            <a:fld id="{719713A2-5BC6-4C43-A46D-0922ED66E4A3}" type="slidenum">
              <a:rPr lang="en-US" smtClean="0"/>
              <a:pPr/>
              <a:t>4</a:t>
            </a:fld>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2514600"/>
            <a:ext cx="5895975" cy="2181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32347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7"/>
          <p:cNvSpPr>
            <a:spLocks noChangeShapeType="1"/>
          </p:cNvSpPr>
          <p:nvPr/>
        </p:nvSpPr>
        <p:spPr bwMode="auto">
          <a:xfrm flipH="1">
            <a:off x="228600" y="762000"/>
            <a:ext cx="8610600" cy="0"/>
          </a:xfrm>
          <a:prstGeom prst="line">
            <a:avLst/>
          </a:prstGeom>
          <a:noFill/>
          <a:ln w="38100" cmpd="dbl">
            <a:solidFill>
              <a:schemeClr val="tx1"/>
            </a:solidFill>
            <a:round/>
            <a:headEnd/>
            <a:tailEnd/>
          </a:ln>
          <a:effectLst/>
        </p:spPr>
        <p:txBody>
          <a:bodyPr/>
          <a:lstStyle/>
          <a:p>
            <a:endParaRPr lang="en-US" dirty="0"/>
          </a:p>
        </p:txBody>
      </p:sp>
      <p:sp>
        <p:nvSpPr>
          <p:cNvPr id="6" name="Rectangle 5"/>
          <p:cNvSpPr/>
          <p:nvPr/>
        </p:nvSpPr>
        <p:spPr>
          <a:xfrm>
            <a:off x="143297" y="54114"/>
            <a:ext cx="4807726" cy="707886"/>
          </a:xfrm>
          <a:prstGeom prst="rect">
            <a:avLst/>
          </a:prstGeom>
        </p:spPr>
        <p:txBody>
          <a:bodyPr wrap="none">
            <a:spAutoFit/>
          </a:bodyPr>
          <a:lstStyle/>
          <a:p>
            <a:r>
              <a:rPr lang="en-US" sz="1600" i="1" dirty="0" smtClean="0"/>
              <a:t> </a:t>
            </a:r>
          </a:p>
          <a:p>
            <a:pPr lvl="0">
              <a:defRPr/>
            </a:pPr>
            <a:r>
              <a:rPr lang="en-GB" sz="2400" kern="0" dirty="0" smtClean="0">
                <a:latin typeface="Arial" pitchFamily="34" charset="0"/>
                <a:cs typeface="Arial" pitchFamily="34" charset="0"/>
              </a:rPr>
              <a:t>Nursing Home Falls Control Chart</a:t>
            </a:r>
            <a:endParaRPr lang="en-GB" sz="2400" kern="0" dirty="0">
              <a:latin typeface="Arial" pitchFamily="34" charset="0"/>
              <a:cs typeface="Arial" pitchFamily="34" charset="0"/>
            </a:endParaRPr>
          </a:p>
        </p:txBody>
      </p:sp>
      <p:pic>
        <p:nvPicPr>
          <p:cNvPr id="7" name="Picture 3" descr="C:\Users\AB2369\Desktop\color_15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507"/>
            <a:ext cx="866776" cy="6471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04800" y="1905000"/>
            <a:ext cx="8001000" cy="307777"/>
          </a:xfrm>
          <a:prstGeom prst="rect">
            <a:avLst/>
          </a:prstGeom>
          <a:noFill/>
        </p:spPr>
        <p:txBody>
          <a:bodyPr wrap="square" rtlCol="0">
            <a:spAutoFit/>
          </a:bodyPr>
          <a:lstStyle/>
          <a:p>
            <a:r>
              <a:rPr lang="en-US" sz="1400" dirty="0" smtClean="0">
                <a:latin typeface="Comic Sans MS" pitchFamily="66" charset="0"/>
              </a:rPr>
              <a:t>Step 4: Draw the Control Chart</a:t>
            </a:r>
            <a:endParaRPr lang="en-US" sz="1400" dirty="0">
              <a:latin typeface="Comic Sans MS" pitchFamily="66" charset="0"/>
            </a:endParaRPr>
          </a:p>
        </p:txBody>
      </p:sp>
      <p:sp>
        <p:nvSpPr>
          <p:cNvPr id="11" name="TextBox 10"/>
          <p:cNvSpPr txBox="1"/>
          <p:nvPr/>
        </p:nvSpPr>
        <p:spPr>
          <a:xfrm>
            <a:off x="457200" y="2209800"/>
            <a:ext cx="5029200" cy="307777"/>
          </a:xfrm>
          <a:prstGeom prst="rect">
            <a:avLst/>
          </a:prstGeom>
          <a:noFill/>
        </p:spPr>
        <p:txBody>
          <a:bodyPr wrap="square" rtlCol="0">
            <a:spAutoFit/>
          </a:bodyPr>
          <a:lstStyle/>
          <a:p>
            <a:r>
              <a:rPr lang="en-US" sz="1400" dirty="0" smtClean="0">
                <a:latin typeface="Comic Sans MS" pitchFamily="66" charset="0"/>
              </a:rPr>
              <a:t>a) Highlight the Number of Falls, then the control limits. </a:t>
            </a:r>
          </a:p>
        </p:txBody>
      </p:sp>
      <p:sp>
        <p:nvSpPr>
          <p:cNvPr id="15" name="TextBox 14"/>
          <p:cNvSpPr txBox="1"/>
          <p:nvPr/>
        </p:nvSpPr>
        <p:spPr>
          <a:xfrm>
            <a:off x="533400" y="4267200"/>
            <a:ext cx="4191000" cy="523220"/>
          </a:xfrm>
          <a:prstGeom prst="rect">
            <a:avLst/>
          </a:prstGeom>
          <a:noFill/>
        </p:spPr>
        <p:txBody>
          <a:bodyPr wrap="square" rtlCol="0">
            <a:spAutoFit/>
          </a:bodyPr>
          <a:lstStyle/>
          <a:p>
            <a:pPr marL="174625" indent="-174625"/>
            <a:r>
              <a:rPr lang="en-US" sz="1400" dirty="0" smtClean="0">
                <a:latin typeface="Comic Sans MS" pitchFamily="66" charset="0"/>
              </a:rPr>
              <a:t>… it produces this.  Need to make it look like a control chart. </a:t>
            </a:r>
          </a:p>
        </p:txBody>
      </p:sp>
      <p:sp>
        <p:nvSpPr>
          <p:cNvPr id="17" name="TextBox 16"/>
          <p:cNvSpPr txBox="1"/>
          <p:nvPr/>
        </p:nvSpPr>
        <p:spPr>
          <a:xfrm>
            <a:off x="4495800" y="2590800"/>
            <a:ext cx="3200400" cy="307777"/>
          </a:xfrm>
          <a:prstGeom prst="rect">
            <a:avLst/>
          </a:prstGeom>
          <a:noFill/>
        </p:spPr>
        <p:txBody>
          <a:bodyPr wrap="square" rtlCol="0">
            <a:spAutoFit/>
          </a:bodyPr>
          <a:lstStyle/>
          <a:p>
            <a:r>
              <a:rPr lang="en-US" sz="1400" dirty="0" smtClean="0">
                <a:latin typeface="Comic Sans MS" pitchFamily="66" charset="0"/>
              </a:rPr>
              <a:t>b) Choose ‘Insert’ </a:t>
            </a:r>
            <a:r>
              <a:rPr lang="en-US" sz="1400" dirty="0" smtClean="0">
                <a:latin typeface="Comic Sans MS" pitchFamily="66" charset="0"/>
                <a:sym typeface="Wingdings" pitchFamily="2" charset="2"/>
              </a:rPr>
              <a:t> ‘Line’ Chart …</a:t>
            </a:r>
            <a:endParaRPr lang="en-US" sz="1400" dirty="0" smtClean="0">
              <a:latin typeface="Comic Sans MS" pitchFamily="66" charset="0"/>
            </a:endParaRPr>
          </a:p>
        </p:txBody>
      </p:sp>
      <p:sp>
        <p:nvSpPr>
          <p:cNvPr id="20" name="Rectangle 19"/>
          <p:cNvSpPr/>
          <p:nvPr/>
        </p:nvSpPr>
        <p:spPr>
          <a:xfrm>
            <a:off x="228600" y="914400"/>
            <a:ext cx="8610600" cy="954107"/>
          </a:xfrm>
          <a:prstGeom prst="rect">
            <a:avLst/>
          </a:prstGeom>
        </p:spPr>
        <p:txBody>
          <a:bodyPr wrap="square">
            <a:spAutoFit/>
          </a:bodyPr>
          <a:lstStyle/>
          <a:p>
            <a:pPr lvl="0"/>
            <a:r>
              <a:rPr lang="en-US" sz="1400" b="1" dirty="0" smtClean="0">
                <a:solidFill>
                  <a:schemeClr val="bg1">
                    <a:lumMod val="75000"/>
                  </a:schemeClr>
                </a:solidFill>
                <a:latin typeface="Comic Sans MS" pitchFamily="66" charset="0"/>
              </a:rPr>
              <a:t>Problem Statement: </a:t>
            </a:r>
            <a:r>
              <a:rPr lang="en-US" sz="1400" dirty="0" smtClean="0">
                <a:solidFill>
                  <a:schemeClr val="bg1">
                    <a:lumMod val="75000"/>
                  </a:schemeClr>
                </a:solidFill>
                <a:latin typeface="Comic Sans MS" pitchFamily="66" charset="0"/>
              </a:rPr>
              <a:t>Assume that following data were obtained about number of falls in a Nursing Home facility.  Produce a control chart and interpret the findings.  Except for the data, all cell values should be calculated as a formula.  If you change the data, then all calculations, including the plot, should change automatically.</a:t>
            </a:r>
            <a:endParaRPr lang="en-US" sz="1400" dirty="0">
              <a:solidFill>
                <a:schemeClr val="bg1">
                  <a:lumMod val="75000"/>
                </a:schemeClr>
              </a:solidFill>
              <a:latin typeface="Comic Sans MS" pitchFamily="66" charset="0"/>
            </a:endParaRPr>
          </a:p>
        </p:txBody>
      </p:sp>
      <p:sp>
        <p:nvSpPr>
          <p:cNvPr id="2" name="Slide Number Placeholder 1"/>
          <p:cNvSpPr>
            <a:spLocks noGrp="1"/>
          </p:cNvSpPr>
          <p:nvPr>
            <p:ph type="sldNum" sz="quarter" idx="12"/>
          </p:nvPr>
        </p:nvSpPr>
        <p:spPr/>
        <p:txBody>
          <a:bodyPr/>
          <a:lstStyle/>
          <a:p>
            <a:fld id="{719713A2-5BC6-4C43-A46D-0922ED66E4A3}" type="slidenum">
              <a:rPr lang="en-US" smtClean="0"/>
              <a:pPr/>
              <a:t>5</a:t>
            </a:fld>
            <a:endParaRPr lang="en-US"/>
          </a:p>
        </p:txBody>
      </p:sp>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827" r="52209" b="36900"/>
          <a:stretch/>
        </p:blipFill>
        <p:spPr bwMode="auto">
          <a:xfrm>
            <a:off x="4876800" y="2971800"/>
            <a:ext cx="3124200" cy="246260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95400" y="4876800"/>
            <a:ext cx="2790775"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3816" t="32000" r="55984" b="41655"/>
          <a:stretch/>
        </p:blipFill>
        <p:spPr bwMode="auto">
          <a:xfrm>
            <a:off x="762000" y="2514600"/>
            <a:ext cx="3134299" cy="1708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04881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7"/>
          <p:cNvSpPr>
            <a:spLocks noChangeShapeType="1"/>
          </p:cNvSpPr>
          <p:nvPr/>
        </p:nvSpPr>
        <p:spPr bwMode="auto">
          <a:xfrm flipH="1">
            <a:off x="228600" y="762000"/>
            <a:ext cx="8610600" cy="0"/>
          </a:xfrm>
          <a:prstGeom prst="line">
            <a:avLst/>
          </a:prstGeom>
          <a:noFill/>
          <a:ln w="38100" cmpd="dbl">
            <a:solidFill>
              <a:schemeClr val="tx1"/>
            </a:solidFill>
            <a:round/>
            <a:headEnd/>
            <a:tailEnd/>
          </a:ln>
          <a:effectLst/>
        </p:spPr>
        <p:txBody>
          <a:bodyPr/>
          <a:lstStyle/>
          <a:p>
            <a:endParaRPr lang="en-US" dirty="0"/>
          </a:p>
        </p:txBody>
      </p:sp>
      <p:sp>
        <p:nvSpPr>
          <p:cNvPr id="6" name="Rectangle 5"/>
          <p:cNvSpPr/>
          <p:nvPr/>
        </p:nvSpPr>
        <p:spPr>
          <a:xfrm>
            <a:off x="143297" y="54114"/>
            <a:ext cx="4807726" cy="707886"/>
          </a:xfrm>
          <a:prstGeom prst="rect">
            <a:avLst/>
          </a:prstGeom>
        </p:spPr>
        <p:txBody>
          <a:bodyPr wrap="none">
            <a:spAutoFit/>
          </a:bodyPr>
          <a:lstStyle/>
          <a:p>
            <a:r>
              <a:rPr lang="en-US" sz="1600" i="1" dirty="0" smtClean="0"/>
              <a:t> </a:t>
            </a:r>
          </a:p>
          <a:p>
            <a:pPr lvl="0">
              <a:defRPr/>
            </a:pPr>
            <a:r>
              <a:rPr lang="en-GB" sz="2400" kern="0" dirty="0" smtClean="0">
                <a:latin typeface="Arial" pitchFamily="34" charset="0"/>
                <a:cs typeface="Arial" pitchFamily="34" charset="0"/>
              </a:rPr>
              <a:t>Nursing Home Falls Control Chart</a:t>
            </a:r>
            <a:endParaRPr lang="en-GB" sz="2400" kern="0" dirty="0">
              <a:latin typeface="Arial" pitchFamily="34" charset="0"/>
              <a:cs typeface="Arial" pitchFamily="34" charset="0"/>
            </a:endParaRPr>
          </a:p>
        </p:txBody>
      </p:sp>
      <p:pic>
        <p:nvPicPr>
          <p:cNvPr id="7" name="Picture 3" descr="C:\Users\AB2369\Desktop\color_15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507"/>
            <a:ext cx="866776" cy="6471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04800" y="1905000"/>
            <a:ext cx="8001000" cy="307777"/>
          </a:xfrm>
          <a:prstGeom prst="rect">
            <a:avLst/>
          </a:prstGeom>
          <a:noFill/>
        </p:spPr>
        <p:txBody>
          <a:bodyPr wrap="square" rtlCol="0">
            <a:spAutoFit/>
          </a:bodyPr>
          <a:lstStyle/>
          <a:p>
            <a:r>
              <a:rPr lang="en-US" sz="1400" dirty="0" smtClean="0">
                <a:latin typeface="Comic Sans MS" pitchFamily="66" charset="0"/>
              </a:rPr>
              <a:t>Step 6: Draw the Control Chart</a:t>
            </a:r>
            <a:endParaRPr lang="en-US" sz="1400" dirty="0">
              <a:latin typeface="Comic Sans MS" pitchFamily="66" charset="0"/>
            </a:endParaRPr>
          </a:p>
        </p:txBody>
      </p:sp>
      <p:sp>
        <p:nvSpPr>
          <p:cNvPr id="11" name="TextBox 10"/>
          <p:cNvSpPr txBox="1"/>
          <p:nvPr/>
        </p:nvSpPr>
        <p:spPr>
          <a:xfrm>
            <a:off x="457200" y="2209800"/>
            <a:ext cx="4038600" cy="2246769"/>
          </a:xfrm>
          <a:prstGeom prst="rect">
            <a:avLst/>
          </a:prstGeom>
          <a:noFill/>
        </p:spPr>
        <p:txBody>
          <a:bodyPr wrap="square" rtlCol="0">
            <a:spAutoFit/>
          </a:bodyPr>
          <a:lstStyle/>
          <a:p>
            <a:r>
              <a:rPr lang="en-US" sz="1400" dirty="0" smtClean="0">
                <a:latin typeface="Comic Sans MS" pitchFamily="66" charset="0"/>
              </a:rPr>
              <a:t>d) Clean up the lines – eliminate the line among the fall data and eliminate the markers along the control limits.  </a:t>
            </a:r>
          </a:p>
          <a:p>
            <a:endParaRPr lang="en-US" sz="1400" dirty="0">
              <a:latin typeface="Comic Sans MS" pitchFamily="66" charset="0"/>
            </a:endParaRPr>
          </a:p>
          <a:p>
            <a:pPr marL="285750" indent="-285750">
              <a:buFontTx/>
              <a:buChar char="-"/>
            </a:pPr>
            <a:r>
              <a:rPr lang="en-US" sz="1400" dirty="0" smtClean="0">
                <a:latin typeface="Comic Sans MS" pitchFamily="66" charset="0"/>
              </a:rPr>
              <a:t>Highlight a line.  I’ve done the UCL here.</a:t>
            </a:r>
          </a:p>
          <a:p>
            <a:pPr marL="285750" indent="-285750">
              <a:buFontTx/>
              <a:buChar char="-"/>
            </a:pPr>
            <a:endParaRPr lang="en-US" sz="1400" dirty="0" smtClean="0">
              <a:latin typeface="Comic Sans MS" pitchFamily="66" charset="0"/>
            </a:endParaRPr>
          </a:p>
          <a:p>
            <a:pPr marL="285750" indent="-285750">
              <a:buFontTx/>
              <a:buChar char="-"/>
            </a:pPr>
            <a:r>
              <a:rPr lang="en-US" sz="1400" dirty="0" smtClean="0">
                <a:latin typeface="Comic Sans MS" pitchFamily="66" charset="0"/>
              </a:rPr>
              <a:t>Right Click on the line and choose ‘format data series’.  Choose ‘marker options’ and highlight ‘none’. Repeat for the other control limit.</a:t>
            </a:r>
          </a:p>
        </p:txBody>
      </p:sp>
      <p:sp>
        <p:nvSpPr>
          <p:cNvPr id="14" name="Rectangle 13"/>
          <p:cNvSpPr/>
          <p:nvPr/>
        </p:nvSpPr>
        <p:spPr>
          <a:xfrm>
            <a:off x="228600" y="914400"/>
            <a:ext cx="8610600" cy="954107"/>
          </a:xfrm>
          <a:prstGeom prst="rect">
            <a:avLst/>
          </a:prstGeom>
        </p:spPr>
        <p:txBody>
          <a:bodyPr wrap="square">
            <a:spAutoFit/>
          </a:bodyPr>
          <a:lstStyle/>
          <a:p>
            <a:pPr lvl="0"/>
            <a:r>
              <a:rPr lang="en-US" sz="1400" b="1" dirty="0" smtClean="0">
                <a:solidFill>
                  <a:schemeClr val="bg1">
                    <a:lumMod val="75000"/>
                  </a:schemeClr>
                </a:solidFill>
                <a:latin typeface="Comic Sans MS" pitchFamily="66" charset="0"/>
              </a:rPr>
              <a:t>Problem Statement: </a:t>
            </a:r>
            <a:r>
              <a:rPr lang="en-US" sz="1400" dirty="0" smtClean="0">
                <a:solidFill>
                  <a:schemeClr val="bg1">
                    <a:lumMod val="75000"/>
                  </a:schemeClr>
                </a:solidFill>
                <a:latin typeface="Comic Sans MS" pitchFamily="66" charset="0"/>
              </a:rPr>
              <a:t>Assume that following data were obtained about number of falls in a Nursing Home facility.  Produce a control chart and interpret the findings.  Except for the data, all cell values should be calculated as a formula.  If you change the data, then all calculations, including the plot, should change automatically.</a:t>
            </a:r>
            <a:endParaRPr lang="en-US" sz="1400" dirty="0">
              <a:solidFill>
                <a:schemeClr val="bg1">
                  <a:lumMod val="75000"/>
                </a:schemeClr>
              </a:solidFill>
              <a:latin typeface="Comic Sans MS" pitchFamily="66" charset="0"/>
            </a:endParaRPr>
          </a:p>
        </p:txBody>
      </p:sp>
      <p:sp>
        <p:nvSpPr>
          <p:cNvPr id="2" name="Slide Number Placeholder 1"/>
          <p:cNvSpPr>
            <a:spLocks noGrp="1"/>
          </p:cNvSpPr>
          <p:nvPr>
            <p:ph type="sldNum" sz="quarter" idx="12"/>
          </p:nvPr>
        </p:nvSpPr>
        <p:spPr/>
        <p:txBody>
          <a:bodyPr/>
          <a:lstStyle/>
          <a:p>
            <a:fld id="{719713A2-5BC6-4C43-A46D-0922ED66E4A3}" type="slidenum">
              <a:rPr lang="en-US" smtClean="0"/>
              <a:pPr/>
              <a:t>6</a:t>
            </a:fld>
            <a:endParaRPr lang="en-US"/>
          </a:p>
        </p:txBody>
      </p:sp>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9839" t="26346" r="42491" b="37670"/>
          <a:stretch/>
        </p:blipFill>
        <p:spPr bwMode="auto">
          <a:xfrm>
            <a:off x="5105400" y="1752600"/>
            <a:ext cx="3146234" cy="1878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3011" t="16964" r="31888" b="21221"/>
          <a:stretch/>
        </p:blipFill>
        <p:spPr bwMode="auto">
          <a:xfrm>
            <a:off x="4724400" y="3886200"/>
            <a:ext cx="3685820" cy="25843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32463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7"/>
          <p:cNvSpPr>
            <a:spLocks noChangeShapeType="1"/>
          </p:cNvSpPr>
          <p:nvPr/>
        </p:nvSpPr>
        <p:spPr bwMode="auto">
          <a:xfrm flipH="1">
            <a:off x="228600" y="762000"/>
            <a:ext cx="8610600" cy="0"/>
          </a:xfrm>
          <a:prstGeom prst="line">
            <a:avLst/>
          </a:prstGeom>
          <a:noFill/>
          <a:ln w="38100" cmpd="dbl">
            <a:solidFill>
              <a:schemeClr val="tx1"/>
            </a:solidFill>
            <a:round/>
            <a:headEnd/>
            <a:tailEnd/>
          </a:ln>
          <a:effectLst/>
        </p:spPr>
        <p:txBody>
          <a:bodyPr/>
          <a:lstStyle/>
          <a:p>
            <a:endParaRPr lang="en-US" dirty="0"/>
          </a:p>
        </p:txBody>
      </p:sp>
      <p:sp>
        <p:nvSpPr>
          <p:cNvPr id="6" name="Rectangle 5"/>
          <p:cNvSpPr/>
          <p:nvPr/>
        </p:nvSpPr>
        <p:spPr>
          <a:xfrm>
            <a:off x="143297" y="54114"/>
            <a:ext cx="4807726" cy="707886"/>
          </a:xfrm>
          <a:prstGeom prst="rect">
            <a:avLst/>
          </a:prstGeom>
        </p:spPr>
        <p:txBody>
          <a:bodyPr wrap="none">
            <a:spAutoFit/>
          </a:bodyPr>
          <a:lstStyle/>
          <a:p>
            <a:r>
              <a:rPr lang="en-US" sz="1600" i="1" dirty="0" smtClean="0"/>
              <a:t> </a:t>
            </a:r>
          </a:p>
          <a:p>
            <a:pPr lvl="0">
              <a:defRPr/>
            </a:pPr>
            <a:r>
              <a:rPr lang="en-GB" sz="2400" kern="0" dirty="0" smtClean="0">
                <a:latin typeface="Arial" pitchFamily="34" charset="0"/>
                <a:cs typeface="Arial" pitchFamily="34" charset="0"/>
              </a:rPr>
              <a:t>Nursing Home Falls Control Chart</a:t>
            </a:r>
            <a:endParaRPr lang="en-GB" sz="2400" kern="0" dirty="0">
              <a:latin typeface="Arial" pitchFamily="34" charset="0"/>
              <a:cs typeface="Arial" pitchFamily="34" charset="0"/>
            </a:endParaRPr>
          </a:p>
        </p:txBody>
      </p:sp>
      <p:pic>
        <p:nvPicPr>
          <p:cNvPr id="7" name="Picture 3" descr="C:\Users\AB2369\Desktop\color_15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507"/>
            <a:ext cx="866776" cy="6471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04800" y="1905000"/>
            <a:ext cx="8001000" cy="307777"/>
          </a:xfrm>
          <a:prstGeom prst="rect">
            <a:avLst/>
          </a:prstGeom>
          <a:noFill/>
        </p:spPr>
        <p:txBody>
          <a:bodyPr wrap="square" rtlCol="0">
            <a:spAutoFit/>
          </a:bodyPr>
          <a:lstStyle/>
          <a:p>
            <a:r>
              <a:rPr lang="en-US" sz="1400" dirty="0" smtClean="0">
                <a:latin typeface="Comic Sans MS" pitchFamily="66" charset="0"/>
              </a:rPr>
              <a:t>Step 6: Draw the Control Chart</a:t>
            </a:r>
            <a:endParaRPr lang="en-US" sz="1400" dirty="0">
              <a:latin typeface="Comic Sans MS" pitchFamily="66" charset="0"/>
            </a:endParaRPr>
          </a:p>
        </p:txBody>
      </p:sp>
      <p:sp>
        <p:nvSpPr>
          <p:cNvPr id="11" name="TextBox 10"/>
          <p:cNvSpPr txBox="1"/>
          <p:nvPr/>
        </p:nvSpPr>
        <p:spPr>
          <a:xfrm>
            <a:off x="457200" y="2209800"/>
            <a:ext cx="4038600" cy="2031325"/>
          </a:xfrm>
          <a:prstGeom prst="rect">
            <a:avLst/>
          </a:prstGeom>
          <a:noFill/>
        </p:spPr>
        <p:txBody>
          <a:bodyPr wrap="square" rtlCol="0">
            <a:spAutoFit/>
          </a:bodyPr>
          <a:lstStyle/>
          <a:p>
            <a:r>
              <a:rPr lang="en-US" sz="1400" dirty="0" smtClean="0">
                <a:latin typeface="Comic Sans MS" pitchFamily="66" charset="0"/>
              </a:rPr>
              <a:t>d) Continued…</a:t>
            </a:r>
          </a:p>
          <a:p>
            <a:pPr marL="285750" indent="-285750">
              <a:buFontTx/>
              <a:buChar char="-"/>
            </a:pPr>
            <a:endParaRPr lang="en-US" sz="1400" dirty="0">
              <a:latin typeface="Comic Sans MS" pitchFamily="66" charset="0"/>
            </a:endParaRPr>
          </a:p>
          <a:p>
            <a:pPr marL="285750" indent="-285750">
              <a:buFontTx/>
              <a:buChar char="-"/>
            </a:pPr>
            <a:r>
              <a:rPr lang="en-US" sz="1400" dirty="0" smtClean="0">
                <a:latin typeface="Comic Sans MS" pitchFamily="66" charset="0"/>
              </a:rPr>
              <a:t>Make both control limits red.  Let’s do the UCL.  Highlight the line</a:t>
            </a:r>
            <a:r>
              <a:rPr lang="en-US" sz="1400" dirty="0">
                <a:latin typeface="Comic Sans MS" pitchFamily="66" charset="0"/>
              </a:rPr>
              <a:t>. </a:t>
            </a:r>
            <a:r>
              <a:rPr lang="en-US" sz="1400" dirty="0" smtClean="0">
                <a:latin typeface="Comic Sans MS" pitchFamily="66" charset="0"/>
              </a:rPr>
              <a:t>Choose </a:t>
            </a:r>
            <a:r>
              <a:rPr lang="en-US" sz="1400" dirty="0">
                <a:latin typeface="Comic Sans MS" pitchFamily="66" charset="0"/>
              </a:rPr>
              <a:t>‘format data series’.  Choose </a:t>
            </a:r>
            <a:r>
              <a:rPr lang="en-US" sz="1400" dirty="0" smtClean="0">
                <a:latin typeface="Comic Sans MS" pitchFamily="66" charset="0"/>
              </a:rPr>
              <a:t>‘Line color’, choose ‘solid line’, and choose red. Repeat </a:t>
            </a:r>
            <a:r>
              <a:rPr lang="en-US" sz="1400" dirty="0">
                <a:latin typeface="Comic Sans MS" pitchFamily="66" charset="0"/>
              </a:rPr>
              <a:t>for the other control limit</a:t>
            </a:r>
            <a:r>
              <a:rPr lang="en-US" sz="1400" dirty="0" smtClean="0">
                <a:latin typeface="Comic Sans MS" pitchFamily="66" charset="0"/>
              </a:rPr>
              <a:t>.</a:t>
            </a:r>
          </a:p>
          <a:p>
            <a:pPr marL="285750" indent="-285750">
              <a:buFontTx/>
              <a:buChar char="-"/>
            </a:pPr>
            <a:endParaRPr lang="en-US" sz="1400" dirty="0">
              <a:latin typeface="Comic Sans MS" pitchFamily="66" charset="0"/>
            </a:endParaRPr>
          </a:p>
          <a:p>
            <a:pPr marL="285750" indent="-285750">
              <a:buFontTx/>
              <a:buChar char="-"/>
            </a:pPr>
            <a:r>
              <a:rPr lang="en-US" sz="1400" dirty="0" smtClean="0">
                <a:latin typeface="Comic Sans MS" pitchFamily="66" charset="0"/>
              </a:rPr>
              <a:t>This produces the following.</a:t>
            </a:r>
          </a:p>
        </p:txBody>
      </p:sp>
      <p:sp>
        <p:nvSpPr>
          <p:cNvPr id="14" name="Rectangle 13"/>
          <p:cNvSpPr/>
          <p:nvPr/>
        </p:nvSpPr>
        <p:spPr>
          <a:xfrm>
            <a:off x="228600" y="914400"/>
            <a:ext cx="8610600" cy="954107"/>
          </a:xfrm>
          <a:prstGeom prst="rect">
            <a:avLst/>
          </a:prstGeom>
        </p:spPr>
        <p:txBody>
          <a:bodyPr wrap="square">
            <a:spAutoFit/>
          </a:bodyPr>
          <a:lstStyle/>
          <a:p>
            <a:pPr lvl="0"/>
            <a:r>
              <a:rPr lang="en-US" sz="1400" b="1" dirty="0" smtClean="0">
                <a:solidFill>
                  <a:schemeClr val="bg1">
                    <a:lumMod val="75000"/>
                  </a:schemeClr>
                </a:solidFill>
                <a:latin typeface="Comic Sans MS" pitchFamily="66" charset="0"/>
              </a:rPr>
              <a:t>Problem Statement: </a:t>
            </a:r>
            <a:r>
              <a:rPr lang="en-US" sz="1400" dirty="0" smtClean="0">
                <a:solidFill>
                  <a:schemeClr val="bg1">
                    <a:lumMod val="75000"/>
                  </a:schemeClr>
                </a:solidFill>
                <a:latin typeface="Comic Sans MS" pitchFamily="66" charset="0"/>
              </a:rPr>
              <a:t>Assume that following data were obtained about number of falls in a Nursing Home facility.  Produce a control chart and interpret the findings.  Except for the data, all cell values should be calculated as a formula.  If you change the data, then all calculations, including the plot, should change automatically.</a:t>
            </a:r>
            <a:endParaRPr lang="en-US" sz="1400" dirty="0">
              <a:solidFill>
                <a:schemeClr val="bg1">
                  <a:lumMod val="75000"/>
                </a:schemeClr>
              </a:solidFill>
              <a:latin typeface="Comic Sans MS" pitchFamily="66" charset="0"/>
            </a:endParaRPr>
          </a:p>
        </p:txBody>
      </p:sp>
      <p:sp>
        <p:nvSpPr>
          <p:cNvPr id="2" name="Slide Number Placeholder 1"/>
          <p:cNvSpPr>
            <a:spLocks noGrp="1"/>
          </p:cNvSpPr>
          <p:nvPr>
            <p:ph type="sldNum" sz="quarter" idx="12"/>
          </p:nvPr>
        </p:nvSpPr>
        <p:spPr/>
        <p:txBody>
          <a:bodyPr/>
          <a:lstStyle/>
          <a:p>
            <a:fld id="{719713A2-5BC6-4C43-A46D-0922ED66E4A3}" type="slidenum">
              <a:rPr lang="en-US" smtClean="0"/>
              <a:pPr/>
              <a:t>7</a:t>
            </a:fld>
            <a:endParaRPr lang="en-US"/>
          </a:p>
        </p:txBody>
      </p:sp>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9839" t="26346" r="42491" b="37670"/>
          <a:stretch/>
        </p:blipFill>
        <p:spPr bwMode="auto">
          <a:xfrm>
            <a:off x="5105400" y="1752600"/>
            <a:ext cx="3146234" cy="1878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3092" t="16707" r="32289" b="20000"/>
          <a:stretch/>
        </p:blipFill>
        <p:spPr bwMode="auto">
          <a:xfrm>
            <a:off x="4876800" y="3886200"/>
            <a:ext cx="2967433" cy="2149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1" y="4267200"/>
            <a:ext cx="3886200" cy="2334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46014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7"/>
          <p:cNvSpPr>
            <a:spLocks noChangeShapeType="1"/>
          </p:cNvSpPr>
          <p:nvPr/>
        </p:nvSpPr>
        <p:spPr bwMode="auto">
          <a:xfrm flipH="1">
            <a:off x="228600" y="762000"/>
            <a:ext cx="8610600" cy="0"/>
          </a:xfrm>
          <a:prstGeom prst="line">
            <a:avLst/>
          </a:prstGeom>
          <a:noFill/>
          <a:ln w="38100" cmpd="dbl">
            <a:solidFill>
              <a:schemeClr val="tx1"/>
            </a:solidFill>
            <a:round/>
            <a:headEnd/>
            <a:tailEnd/>
          </a:ln>
          <a:effectLst/>
        </p:spPr>
        <p:txBody>
          <a:bodyPr/>
          <a:lstStyle/>
          <a:p>
            <a:endParaRPr lang="en-US" dirty="0"/>
          </a:p>
        </p:txBody>
      </p:sp>
      <p:sp>
        <p:nvSpPr>
          <p:cNvPr id="6" name="Rectangle 5"/>
          <p:cNvSpPr/>
          <p:nvPr/>
        </p:nvSpPr>
        <p:spPr>
          <a:xfrm>
            <a:off x="143297" y="54114"/>
            <a:ext cx="4807726" cy="707886"/>
          </a:xfrm>
          <a:prstGeom prst="rect">
            <a:avLst/>
          </a:prstGeom>
        </p:spPr>
        <p:txBody>
          <a:bodyPr wrap="none">
            <a:spAutoFit/>
          </a:bodyPr>
          <a:lstStyle/>
          <a:p>
            <a:r>
              <a:rPr lang="en-US" sz="1600" i="1" dirty="0" smtClean="0"/>
              <a:t> </a:t>
            </a:r>
          </a:p>
          <a:p>
            <a:pPr lvl="0">
              <a:defRPr/>
            </a:pPr>
            <a:r>
              <a:rPr lang="en-GB" sz="2400" kern="0" dirty="0" smtClean="0">
                <a:latin typeface="Arial" pitchFamily="34" charset="0"/>
                <a:cs typeface="Arial" pitchFamily="34" charset="0"/>
              </a:rPr>
              <a:t>Nursing Home Falls Control Chart</a:t>
            </a:r>
            <a:endParaRPr lang="en-GB" sz="2400" kern="0" dirty="0">
              <a:latin typeface="Arial" pitchFamily="34" charset="0"/>
              <a:cs typeface="Arial" pitchFamily="34" charset="0"/>
            </a:endParaRPr>
          </a:p>
        </p:txBody>
      </p:sp>
      <p:pic>
        <p:nvPicPr>
          <p:cNvPr id="7" name="Picture 3" descr="C:\Users\AB2369\Desktop\color_15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507"/>
            <a:ext cx="866776" cy="6471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04800" y="1905000"/>
            <a:ext cx="8001000" cy="307777"/>
          </a:xfrm>
          <a:prstGeom prst="rect">
            <a:avLst/>
          </a:prstGeom>
          <a:noFill/>
        </p:spPr>
        <p:txBody>
          <a:bodyPr wrap="square" rtlCol="0">
            <a:spAutoFit/>
          </a:bodyPr>
          <a:lstStyle/>
          <a:p>
            <a:r>
              <a:rPr lang="en-US" sz="1400" dirty="0" smtClean="0">
                <a:latin typeface="Comic Sans MS" pitchFamily="66" charset="0"/>
              </a:rPr>
              <a:t>Step 6: Draw the Control Chart</a:t>
            </a:r>
            <a:endParaRPr lang="en-US" sz="1400" dirty="0">
              <a:latin typeface="Comic Sans MS" pitchFamily="66" charset="0"/>
            </a:endParaRPr>
          </a:p>
        </p:txBody>
      </p:sp>
      <p:sp>
        <p:nvSpPr>
          <p:cNvPr id="11" name="TextBox 10"/>
          <p:cNvSpPr txBox="1"/>
          <p:nvPr/>
        </p:nvSpPr>
        <p:spPr>
          <a:xfrm>
            <a:off x="457200" y="2209800"/>
            <a:ext cx="2209800" cy="3323987"/>
          </a:xfrm>
          <a:prstGeom prst="rect">
            <a:avLst/>
          </a:prstGeom>
          <a:noFill/>
        </p:spPr>
        <p:txBody>
          <a:bodyPr wrap="square" rtlCol="0">
            <a:spAutoFit/>
          </a:bodyPr>
          <a:lstStyle/>
          <a:p>
            <a:r>
              <a:rPr lang="en-US" sz="1400" dirty="0" smtClean="0">
                <a:latin typeface="Comic Sans MS" pitchFamily="66" charset="0"/>
              </a:rPr>
              <a:t>d) Continued…</a:t>
            </a:r>
          </a:p>
          <a:p>
            <a:pPr marL="285750" indent="-285750">
              <a:buFontTx/>
              <a:buChar char="-"/>
            </a:pPr>
            <a:endParaRPr lang="en-US" sz="1400" dirty="0">
              <a:latin typeface="Comic Sans MS" pitchFamily="66" charset="0"/>
            </a:endParaRPr>
          </a:p>
          <a:p>
            <a:pPr marL="285750" indent="-285750">
              <a:buFontTx/>
              <a:buChar char="-"/>
            </a:pPr>
            <a:r>
              <a:rPr lang="en-US" sz="1400" dirty="0" smtClean="0">
                <a:latin typeface="Comic Sans MS" pitchFamily="66" charset="0"/>
              </a:rPr>
              <a:t>Recall we just want one legend entry as ‘control limit’. Right now we have LCL and UCL.  Double click on one and delete it. I’ve eliminated the UCL. Go to the data table and change ‘Lower Control Limit’ to ‘Control Limit’.  It will change the picture.  </a:t>
            </a:r>
          </a:p>
        </p:txBody>
      </p:sp>
      <p:sp>
        <p:nvSpPr>
          <p:cNvPr id="14" name="Rectangle 13"/>
          <p:cNvSpPr/>
          <p:nvPr/>
        </p:nvSpPr>
        <p:spPr>
          <a:xfrm>
            <a:off x="228600" y="914400"/>
            <a:ext cx="8610600" cy="954107"/>
          </a:xfrm>
          <a:prstGeom prst="rect">
            <a:avLst/>
          </a:prstGeom>
        </p:spPr>
        <p:txBody>
          <a:bodyPr wrap="square">
            <a:spAutoFit/>
          </a:bodyPr>
          <a:lstStyle/>
          <a:p>
            <a:pPr lvl="0"/>
            <a:r>
              <a:rPr lang="en-US" sz="1400" b="1" dirty="0" smtClean="0">
                <a:solidFill>
                  <a:schemeClr val="bg1">
                    <a:lumMod val="75000"/>
                  </a:schemeClr>
                </a:solidFill>
                <a:latin typeface="Comic Sans MS" pitchFamily="66" charset="0"/>
              </a:rPr>
              <a:t>Problem Statement: </a:t>
            </a:r>
            <a:r>
              <a:rPr lang="en-US" sz="1400" dirty="0" smtClean="0">
                <a:solidFill>
                  <a:schemeClr val="bg1">
                    <a:lumMod val="75000"/>
                  </a:schemeClr>
                </a:solidFill>
                <a:latin typeface="Comic Sans MS" pitchFamily="66" charset="0"/>
              </a:rPr>
              <a:t>Assume that following data were obtained about number of falls in a Nursing Home facility.  Produce a control chart and interpret the findings.  Except for the data, all cell values should be calculated as a formula.  If you change the data, then all calculations, including the plot, should change automatically.</a:t>
            </a:r>
            <a:endParaRPr lang="en-US" sz="1400" dirty="0">
              <a:solidFill>
                <a:schemeClr val="bg1">
                  <a:lumMod val="75000"/>
                </a:schemeClr>
              </a:solidFill>
              <a:latin typeface="Comic Sans MS" pitchFamily="66" charset="0"/>
            </a:endParaRPr>
          </a:p>
        </p:txBody>
      </p:sp>
      <p:sp>
        <p:nvSpPr>
          <p:cNvPr id="2" name="Slide Number Placeholder 1"/>
          <p:cNvSpPr>
            <a:spLocks noGrp="1"/>
          </p:cNvSpPr>
          <p:nvPr>
            <p:ph type="sldNum" sz="quarter" idx="12"/>
          </p:nvPr>
        </p:nvSpPr>
        <p:spPr/>
        <p:txBody>
          <a:bodyPr/>
          <a:lstStyle/>
          <a:p>
            <a:fld id="{719713A2-5BC6-4C43-A46D-0922ED66E4A3}" type="slidenum">
              <a:rPr lang="en-US" smtClean="0"/>
              <a:pPr/>
              <a:t>8</a:t>
            </a:fld>
            <a:endParaRPr lang="en-US"/>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24200" y="1981200"/>
            <a:ext cx="5734050" cy="1775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24200" y="3962400"/>
            <a:ext cx="5743575" cy="1778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03539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7"/>
          <p:cNvSpPr>
            <a:spLocks noChangeShapeType="1"/>
          </p:cNvSpPr>
          <p:nvPr/>
        </p:nvSpPr>
        <p:spPr bwMode="auto">
          <a:xfrm flipH="1">
            <a:off x="228600" y="762000"/>
            <a:ext cx="8610600" cy="0"/>
          </a:xfrm>
          <a:prstGeom prst="line">
            <a:avLst/>
          </a:prstGeom>
          <a:noFill/>
          <a:ln w="38100" cmpd="dbl">
            <a:solidFill>
              <a:schemeClr val="tx1"/>
            </a:solidFill>
            <a:round/>
            <a:headEnd/>
            <a:tailEnd/>
          </a:ln>
          <a:effectLst/>
        </p:spPr>
        <p:txBody>
          <a:bodyPr/>
          <a:lstStyle/>
          <a:p>
            <a:endParaRPr lang="en-US" dirty="0"/>
          </a:p>
        </p:txBody>
      </p:sp>
      <p:sp>
        <p:nvSpPr>
          <p:cNvPr id="6" name="Rectangle 5"/>
          <p:cNvSpPr/>
          <p:nvPr/>
        </p:nvSpPr>
        <p:spPr>
          <a:xfrm>
            <a:off x="143297" y="54114"/>
            <a:ext cx="4807726" cy="707886"/>
          </a:xfrm>
          <a:prstGeom prst="rect">
            <a:avLst/>
          </a:prstGeom>
        </p:spPr>
        <p:txBody>
          <a:bodyPr wrap="none">
            <a:spAutoFit/>
          </a:bodyPr>
          <a:lstStyle/>
          <a:p>
            <a:r>
              <a:rPr lang="en-US" sz="1600" i="1" dirty="0" smtClean="0"/>
              <a:t> </a:t>
            </a:r>
          </a:p>
          <a:p>
            <a:pPr lvl="0">
              <a:defRPr/>
            </a:pPr>
            <a:r>
              <a:rPr lang="en-GB" sz="2400" kern="0" dirty="0" smtClean="0">
                <a:latin typeface="Arial" pitchFamily="34" charset="0"/>
                <a:cs typeface="Arial" pitchFamily="34" charset="0"/>
              </a:rPr>
              <a:t>Nursing Home Falls Control Chart</a:t>
            </a:r>
            <a:endParaRPr lang="en-GB" sz="2400" kern="0" dirty="0">
              <a:latin typeface="Arial" pitchFamily="34" charset="0"/>
              <a:cs typeface="Arial" pitchFamily="34" charset="0"/>
            </a:endParaRPr>
          </a:p>
        </p:txBody>
      </p:sp>
      <p:pic>
        <p:nvPicPr>
          <p:cNvPr id="7" name="Picture 3" descr="C:\Users\AB2369\Desktop\color_15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507"/>
            <a:ext cx="866776" cy="6471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04800" y="1905000"/>
            <a:ext cx="8001000" cy="307777"/>
          </a:xfrm>
          <a:prstGeom prst="rect">
            <a:avLst/>
          </a:prstGeom>
          <a:noFill/>
        </p:spPr>
        <p:txBody>
          <a:bodyPr wrap="square" rtlCol="0">
            <a:spAutoFit/>
          </a:bodyPr>
          <a:lstStyle/>
          <a:p>
            <a:r>
              <a:rPr lang="en-US" sz="1400" dirty="0" smtClean="0">
                <a:latin typeface="Comic Sans MS" pitchFamily="66" charset="0"/>
              </a:rPr>
              <a:t>Step 6: Draw the Control Chart</a:t>
            </a:r>
            <a:endParaRPr lang="en-US" sz="1400" dirty="0">
              <a:latin typeface="Comic Sans MS" pitchFamily="66" charset="0"/>
            </a:endParaRPr>
          </a:p>
        </p:txBody>
      </p:sp>
      <p:sp>
        <p:nvSpPr>
          <p:cNvPr id="11" name="TextBox 10"/>
          <p:cNvSpPr txBox="1"/>
          <p:nvPr/>
        </p:nvSpPr>
        <p:spPr>
          <a:xfrm>
            <a:off x="457200" y="2209800"/>
            <a:ext cx="2209800" cy="2462213"/>
          </a:xfrm>
          <a:prstGeom prst="rect">
            <a:avLst/>
          </a:prstGeom>
          <a:noFill/>
        </p:spPr>
        <p:txBody>
          <a:bodyPr wrap="square" rtlCol="0">
            <a:spAutoFit/>
          </a:bodyPr>
          <a:lstStyle/>
          <a:p>
            <a:r>
              <a:rPr lang="en-US" sz="1400" dirty="0" smtClean="0">
                <a:latin typeface="Comic Sans MS" pitchFamily="66" charset="0"/>
              </a:rPr>
              <a:t>d) Continued…</a:t>
            </a:r>
          </a:p>
          <a:p>
            <a:pPr marL="285750" indent="-285750">
              <a:buFontTx/>
              <a:buChar char="-"/>
            </a:pPr>
            <a:endParaRPr lang="en-US" sz="1400" dirty="0">
              <a:latin typeface="Comic Sans MS" pitchFamily="66" charset="0"/>
            </a:endParaRPr>
          </a:p>
          <a:p>
            <a:pPr marL="285750" indent="-285750">
              <a:buFontTx/>
              <a:buChar char="-"/>
            </a:pPr>
            <a:r>
              <a:rPr lang="en-US" sz="1400" dirty="0" smtClean="0">
                <a:latin typeface="Comic Sans MS" pitchFamily="66" charset="0"/>
              </a:rPr>
              <a:t>Add a title and axis descriptions by clicking on the graph which will bring up the ‘chart tools’ menu options.  Choose ‘Chart Title’ and ‘Axis Titles’ to add these.</a:t>
            </a:r>
          </a:p>
        </p:txBody>
      </p:sp>
      <p:sp>
        <p:nvSpPr>
          <p:cNvPr id="14" name="Rectangle 13"/>
          <p:cNvSpPr/>
          <p:nvPr/>
        </p:nvSpPr>
        <p:spPr>
          <a:xfrm>
            <a:off x="228600" y="914400"/>
            <a:ext cx="8610600" cy="954107"/>
          </a:xfrm>
          <a:prstGeom prst="rect">
            <a:avLst/>
          </a:prstGeom>
        </p:spPr>
        <p:txBody>
          <a:bodyPr wrap="square">
            <a:spAutoFit/>
          </a:bodyPr>
          <a:lstStyle/>
          <a:p>
            <a:pPr lvl="0"/>
            <a:r>
              <a:rPr lang="en-US" sz="1400" b="1" dirty="0" smtClean="0">
                <a:solidFill>
                  <a:schemeClr val="bg1">
                    <a:lumMod val="75000"/>
                  </a:schemeClr>
                </a:solidFill>
                <a:latin typeface="Comic Sans MS" pitchFamily="66" charset="0"/>
              </a:rPr>
              <a:t>Problem Statement: </a:t>
            </a:r>
            <a:r>
              <a:rPr lang="en-US" sz="1400" dirty="0" smtClean="0">
                <a:solidFill>
                  <a:schemeClr val="bg1">
                    <a:lumMod val="75000"/>
                  </a:schemeClr>
                </a:solidFill>
                <a:latin typeface="Comic Sans MS" pitchFamily="66" charset="0"/>
              </a:rPr>
              <a:t>Assume that following data were obtained about number of falls in a Nursing Home facility.  Produce a control chart and interpret the findings.  Except for the data, all cell values should be calculated as a formula.  If you change the data, then all calculations, including the plot, should change automatically.</a:t>
            </a:r>
            <a:endParaRPr lang="en-US" sz="1400" dirty="0">
              <a:solidFill>
                <a:schemeClr val="bg1">
                  <a:lumMod val="75000"/>
                </a:schemeClr>
              </a:solidFill>
              <a:latin typeface="Comic Sans MS" pitchFamily="66" charset="0"/>
            </a:endParaRPr>
          </a:p>
        </p:txBody>
      </p:sp>
      <p:sp>
        <p:nvSpPr>
          <p:cNvPr id="2" name="Slide Number Placeholder 1"/>
          <p:cNvSpPr>
            <a:spLocks noGrp="1"/>
          </p:cNvSpPr>
          <p:nvPr>
            <p:ph type="sldNum" sz="quarter" idx="12"/>
          </p:nvPr>
        </p:nvSpPr>
        <p:spPr/>
        <p:txBody>
          <a:bodyPr/>
          <a:lstStyle/>
          <a:p>
            <a:fld id="{719713A2-5BC6-4C43-A46D-0922ED66E4A3}" type="slidenum">
              <a:rPr lang="en-US" smtClean="0"/>
              <a:pPr/>
              <a:t>9</a:t>
            </a:fld>
            <a:endParaRPr lang="en-US"/>
          </a:p>
        </p:txBody>
      </p:sp>
      <p:pic>
        <p:nvPicPr>
          <p:cNvPr id="10244"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50873" b="29810"/>
          <a:stretch/>
        </p:blipFill>
        <p:spPr bwMode="auto">
          <a:xfrm>
            <a:off x="3733800" y="1752600"/>
            <a:ext cx="4419600" cy="3946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99770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3358</Words>
  <Application>Microsoft Office PowerPoint</Application>
  <PresentationFormat>On-screen Show (4:3)</PresentationFormat>
  <Paragraphs>268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Cerner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AB2369</dc:creator>
  <cp:lastModifiedBy>Farrokh</cp:lastModifiedBy>
  <cp:revision>37</cp:revision>
  <dcterms:created xsi:type="dcterms:W3CDTF">2013-07-11T01:29:33Z</dcterms:created>
  <dcterms:modified xsi:type="dcterms:W3CDTF">2013-07-20T14:16:53Z</dcterms:modified>
</cp:coreProperties>
</file>