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11"/>
  </p:notesMasterIdLst>
  <p:sldIdLst>
    <p:sldId id="268" r:id="rId2"/>
    <p:sldId id="483" r:id="rId3"/>
    <p:sldId id="485" r:id="rId4"/>
    <p:sldId id="496" r:id="rId5"/>
    <p:sldId id="497" r:id="rId6"/>
    <p:sldId id="498" r:id="rId7"/>
    <p:sldId id="499" r:id="rId8"/>
    <p:sldId id="50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4"/>
    <p:restoredTop sz="71201" autoAdjust="0"/>
  </p:normalViewPr>
  <p:slideViewPr>
    <p:cSldViewPr snapToGrid="0" snapToObjects="1">
      <p:cViewPr varScale="1">
        <p:scale>
          <a:sx n="47" d="100"/>
          <a:sy n="47" d="100"/>
        </p:scale>
        <p:origin x="1180" y="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search method works only if the independent variables are transformed to meet these conditions. </a:t>
            </a:r>
            <a:r>
              <a:rPr lang="en-US" sz="1200" dirty="0">
                <a:solidFill>
                  <a:schemeClr val="tx1"/>
                </a:solidFill>
              </a:rPr>
              <a:t>All independent variables should be either binary or range between 0 and 1.  If not, one can use Max/Min transformations so that all variables range between 0 and 1.  All independent variables should be monotone and positively related to outcome Y.  When they do not, variables should be redefined so that they do.  For example of age is not monotonely related to outcome Y, then age is split into two variables so that it is.  If a variable is not positively related to outcome, then the variable is redefined so it does. For example, if males are inversely related to the outcome, then the variable is redefined as female so that it is positively related to the outcome.  The point is that independent variables may not meet these requirements.  When they do not, simple transformations, or redefining the variables, can guarantee that the independent variables meet these requirements.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177629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Order violations refer to a switch in order of outcome Y for two cases where the switch is due to a shared feature.  Here we have three independent variables A, B, and C.  The outcome Y for case in which A is present but nothing else is present is shown as the position of letter A.  We see here that the case where only A is present has a lower outcome than a case where only B is present.  This order is reversed when we add a shared feature C to both cases.  In the cases with shared feature C, the case with feature A has now a higher Y value than the case with feature B.  This is referred to as order violation for shared features.  When there is an order violation for shared features, no regression or mathematical model can capture the underlying data.  These situations must be modelled as exceptions to the general model.  We use this feature repeatedly in the search approach to avoid these exceptions in our analysis.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41496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How do we make sense of interaction plots with lots of seeming random movement.  Here we have simulated data.  Note that with shared feature BC the impact of A could be non additive.  Also note that the impact of shared feature BD is synergistic and increases impact of A more than observed  at most shared features.   What can we conclude from all of these observations?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370878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adjustment for BC corrects a series of problems in the data.  Using the common denominator of several points of non-linearity we identified shared BC as potential cause of non-linearity and therefore ABC interaction is one interaction term that should be in the regression equation.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57475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Now we can identify additional interactions.  There are unusual things going on with BD, BCD, and potentially BCDE.  These shared features all have excess probabilities and therefore adjustment for their common denominator can correct the problem.  At BD we are 0.10 points above the additive effect of A, adjusting for this we now get a different plot.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151242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 now have the second interaction to include in the regression.  The simulated data is fully additive and no other adjustments are needed.</a:t>
            </a: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307363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regression equation with interaction terms is now a lot simpler and can be stated as shown here.  Only two interactions of all 17 interactions are needed in the regression equation.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33615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goal of adjustments is to create parallel lines in the interaction plot.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2948649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0" y="536575"/>
            <a:ext cx="8866579" cy="2409825"/>
          </a:xfrm>
        </p:spPr>
        <p:txBody>
          <a:bodyPr/>
          <a:lstStyle/>
          <a:p>
            <a:pPr marL="0" indent="0"/>
            <a:r>
              <a:rPr lang="en-US" sz="7200" dirty="0"/>
              <a:t>Adjusting for Interactions</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a:p>
            <a:r>
              <a:rPr lang="en-US" sz="2800" dirty="0"/>
              <a:t>4/18/2024</a:t>
            </a:r>
          </a:p>
        </p:txBody>
      </p:sp>
    </p:spTree>
    <p:extLst>
      <p:ext uri="{BB962C8B-B14F-4D97-AF65-F5344CB8AC3E}">
        <p14:creationId xmlns:p14="http://schemas.microsoft.com/office/powerpoint/2010/main" val="118482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11299504" cy="1200329"/>
          </a:xfrm>
          <a:prstGeom prst="rect">
            <a:avLst/>
          </a:prstGeom>
        </p:spPr>
        <p:txBody>
          <a:bodyPr wrap="none">
            <a:spAutoFit/>
          </a:bodyPr>
          <a:lstStyle/>
          <a:p>
            <a:r>
              <a:rPr lang="en-US" sz="7200" b="1" dirty="0"/>
              <a:t>Key Assumptions &amp; Concepts</a:t>
            </a:r>
            <a:endParaRPr lang="en-US" sz="7200" b="1" dirty="0">
              <a:solidFill>
                <a:schemeClr val="tx2"/>
              </a:solidFill>
            </a:endParaRPr>
          </a:p>
        </p:txBody>
      </p:sp>
      <p:grpSp>
        <p:nvGrpSpPr>
          <p:cNvPr id="7" name="Group 6">
            <a:extLst>
              <a:ext uri="{FF2B5EF4-FFF2-40B4-BE49-F238E27FC236}">
                <a16:creationId xmlns:a16="http://schemas.microsoft.com/office/drawing/2014/main" id="{4C77FAF3-B49A-404E-9772-8093F93C137C}"/>
              </a:ext>
            </a:extLst>
          </p:cNvPr>
          <p:cNvGrpSpPr/>
          <p:nvPr/>
        </p:nvGrpSpPr>
        <p:grpSpPr>
          <a:xfrm>
            <a:off x="456429" y="1743254"/>
            <a:ext cx="10058400" cy="4133671"/>
            <a:chOff x="456429" y="3043451"/>
            <a:chExt cx="10058400" cy="4133671"/>
          </a:xfrm>
        </p:grpSpPr>
        <p:sp>
          <p:nvSpPr>
            <p:cNvPr id="2" name="Rectangle 1">
              <a:extLst>
                <a:ext uri="{FF2B5EF4-FFF2-40B4-BE49-F238E27FC236}">
                  <a16:creationId xmlns:a16="http://schemas.microsoft.com/office/drawing/2014/main" id="{D78984CA-3480-43E7-8582-BE42B46B09E6}"/>
                </a:ext>
              </a:extLst>
            </p:cNvPr>
            <p:cNvSpPr/>
            <p:nvPr/>
          </p:nvSpPr>
          <p:spPr>
            <a:xfrm>
              <a:off x="456429" y="3043451"/>
              <a:ext cx="10058400" cy="4133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3600" dirty="0">
                  <a:solidFill>
                    <a:schemeClr val="tx1"/>
                  </a:solidFill>
                </a:rPr>
                <a:t>Transform the independent variables</a:t>
              </a:r>
            </a:p>
            <a:p>
              <a:pPr marL="1200150" lvl="1" indent="-742950">
                <a:buFont typeface="Arial" panose="020B0604020202020204" pitchFamily="34" charset="0"/>
                <a:buChar char="•"/>
              </a:pPr>
              <a:r>
                <a:rPr lang="en-US" sz="3600" dirty="0">
                  <a:solidFill>
                    <a:schemeClr val="tx1"/>
                  </a:solidFill>
                </a:rPr>
                <a:t>Binary or rescaled to range between 0 and 1</a:t>
              </a:r>
            </a:p>
            <a:p>
              <a:pPr marL="1200150" lvl="1" indent="-742950">
                <a:buFont typeface="Arial" panose="020B0604020202020204" pitchFamily="34" charset="0"/>
                <a:buChar char="•"/>
              </a:pPr>
              <a:r>
                <a:rPr lang="en-US" sz="3600" dirty="0">
                  <a:solidFill>
                    <a:schemeClr val="tx1"/>
                  </a:solidFill>
                </a:rPr>
                <a:t>Monotone, </a:t>
              </a:r>
            </a:p>
            <a:p>
              <a:pPr marL="1200150" lvl="1" indent="-742950">
                <a:buFont typeface="Arial" panose="020B0604020202020204" pitchFamily="34" charset="0"/>
                <a:buChar char="•"/>
              </a:pPr>
              <a:r>
                <a:rPr lang="en-US" sz="3600" dirty="0">
                  <a:solidFill>
                    <a:schemeClr val="tx1"/>
                  </a:solidFill>
                </a:rPr>
                <a:t>Positively related to outcome Y</a:t>
              </a:r>
            </a:p>
            <a:p>
              <a:pPr marL="742950" indent="-742950">
                <a:buFont typeface="+mj-lt"/>
                <a:buAutoNum type="arabicPeriod"/>
              </a:pPr>
              <a:r>
                <a:rPr lang="en-US" sz="3600" dirty="0">
                  <a:solidFill>
                    <a:schemeClr val="bg1">
                      <a:lumMod val="65000"/>
                    </a:schemeClr>
                  </a:solidFill>
                </a:rPr>
                <a:t>No order violations</a:t>
              </a:r>
            </a:p>
          </p:txBody>
        </p:sp>
        <p:pic>
          <p:nvPicPr>
            <p:cNvPr id="25" name="Picture 24">
              <a:extLst>
                <a:ext uri="{FF2B5EF4-FFF2-40B4-BE49-F238E27FC236}">
                  <a16:creationId xmlns:a16="http://schemas.microsoft.com/office/drawing/2014/main" id="{B2F93850-5721-4BF0-9212-88786FE9EFF6}"/>
                </a:ext>
              </a:extLst>
            </p:cNvPr>
            <p:cNvPicPr/>
            <p:nvPr/>
          </p:nvPicPr>
          <p:blipFill rotWithShape="1">
            <a:blip r:embed="rId3">
              <a:extLst>
                <a:ext uri="{28A0092B-C50C-407E-A947-70E740481C1C}">
                  <a14:useLocalDpi xmlns:a14="http://schemas.microsoft.com/office/drawing/2010/main" val="0"/>
                </a:ext>
              </a:extLst>
            </a:blip>
            <a:srcRect l="34508" r="34295"/>
            <a:stretch/>
          </p:blipFill>
          <p:spPr bwMode="auto">
            <a:xfrm>
              <a:off x="3872363" y="4795081"/>
              <a:ext cx="1854200" cy="67818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5205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11299504" cy="1200329"/>
          </a:xfrm>
          <a:prstGeom prst="rect">
            <a:avLst/>
          </a:prstGeom>
        </p:spPr>
        <p:txBody>
          <a:bodyPr wrap="none">
            <a:spAutoFit/>
          </a:bodyPr>
          <a:lstStyle/>
          <a:p>
            <a:r>
              <a:rPr lang="en-US" sz="7200" b="1" dirty="0"/>
              <a:t>Key Assumptions &amp; Concepts</a:t>
            </a:r>
            <a:endParaRPr lang="en-US" sz="7200" b="1" dirty="0">
              <a:solidFill>
                <a:schemeClr val="tx2"/>
              </a:solidFill>
            </a:endParaRPr>
          </a:p>
        </p:txBody>
      </p:sp>
      <p:sp>
        <p:nvSpPr>
          <p:cNvPr id="2" name="Rectangle 1">
            <a:extLst>
              <a:ext uri="{FF2B5EF4-FFF2-40B4-BE49-F238E27FC236}">
                <a16:creationId xmlns:a16="http://schemas.microsoft.com/office/drawing/2014/main" id="{D78984CA-3480-43E7-8582-BE42B46B09E6}"/>
              </a:ext>
            </a:extLst>
          </p:cNvPr>
          <p:cNvSpPr/>
          <p:nvPr/>
        </p:nvSpPr>
        <p:spPr>
          <a:xfrm>
            <a:off x="456429" y="1661367"/>
            <a:ext cx="10058400" cy="3558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3600" dirty="0">
                <a:solidFill>
                  <a:schemeClr val="bg1">
                    <a:lumMod val="75000"/>
                  </a:schemeClr>
                </a:solidFill>
              </a:rPr>
              <a:t>Transform the independent variables</a:t>
            </a:r>
          </a:p>
          <a:p>
            <a:pPr marL="1200150" lvl="1" indent="-742950">
              <a:buFont typeface="Arial" panose="020B0604020202020204" pitchFamily="34" charset="0"/>
              <a:buChar char="•"/>
            </a:pPr>
            <a:r>
              <a:rPr lang="en-US" sz="3600" dirty="0">
                <a:solidFill>
                  <a:schemeClr val="bg1">
                    <a:lumMod val="75000"/>
                  </a:schemeClr>
                </a:solidFill>
              </a:rPr>
              <a:t>Binary or rescaled to range between 0 and 1</a:t>
            </a:r>
          </a:p>
          <a:p>
            <a:pPr marL="1200150" lvl="1" indent="-742950">
              <a:buFont typeface="Arial" panose="020B0604020202020204" pitchFamily="34" charset="0"/>
              <a:buChar char="•"/>
            </a:pPr>
            <a:r>
              <a:rPr lang="en-US" sz="3600" dirty="0">
                <a:solidFill>
                  <a:schemeClr val="bg1">
                    <a:lumMod val="75000"/>
                  </a:schemeClr>
                </a:solidFill>
              </a:rPr>
              <a:t>Monotone, </a:t>
            </a:r>
          </a:p>
          <a:p>
            <a:pPr marL="1200150" lvl="1" indent="-742950">
              <a:buFont typeface="Arial" panose="020B0604020202020204" pitchFamily="34" charset="0"/>
              <a:buChar char="•"/>
            </a:pPr>
            <a:r>
              <a:rPr lang="en-US" sz="3600" dirty="0">
                <a:solidFill>
                  <a:schemeClr val="bg1">
                    <a:lumMod val="75000"/>
                  </a:schemeClr>
                </a:solidFill>
              </a:rPr>
              <a:t>Positively related to outcome Y</a:t>
            </a:r>
          </a:p>
          <a:p>
            <a:pPr marL="742950" indent="-742950">
              <a:buFont typeface="+mj-lt"/>
              <a:buAutoNum type="arabicPeriod"/>
            </a:pPr>
            <a:r>
              <a:rPr lang="en-US" sz="3600" dirty="0">
                <a:solidFill>
                  <a:schemeClr val="tx1"/>
                </a:solidFill>
              </a:rPr>
              <a:t>No order violations for </a:t>
            </a:r>
            <a:r>
              <a:rPr lang="en-US" sz="3600" dirty="0">
                <a:solidFill>
                  <a:schemeClr val="accent5"/>
                </a:solidFill>
              </a:rPr>
              <a:t>shared </a:t>
            </a:r>
            <a:r>
              <a:rPr lang="en-US" sz="3600" dirty="0">
                <a:solidFill>
                  <a:schemeClr val="tx1"/>
                </a:solidFill>
              </a:rPr>
              <a:t>features</a:t>
            </a:r>
          </a:p>
        </p:txBody>
      </p:sp>
      <p:cxnSp>
        <p:nvCxnSpPr>
          <p:cNvPr id="4" name="Straight Arrow Connector 3">
            <a:extLst>
              <a:ext uri="{FF2B5EF4-FFF2-40B4-BE49-F238E27FC236}">
                <a16:creationId xmlns:a16="http://schemas.microsoft.com/office/drawing/2014/main" id="{74A54020-54F9-48D6-A6CD-8BE760949476}"/>
              </a:ext>
            </a:extLst>
          </p:cNvPr>
          <p:cNvCxnSpPr/>
          <p:nvPr/>
        </p:nvCxnSpPr>
        <p:spPr>
          <a:xfrm>
            <a:off x="2415654" y="5876925"/>
            <a:ext cx="485860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7F537D-3CEF-4F6F-B1BB-6EFDA4C8B8D6}"/>
              </a:ext>
            </a:extLst>
          </p:cNvPr>
          <p:cNvSpPr/>
          <p:nvPr/>
        </p:nvSpPr>
        <p:spPr>
          <a:xfrm>
            <a:off x="2415654" y="5500049"/>
            <a:ext cx="873456" cy="376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A&lt;B</a:t>
            </a:r>
          </a:p>
        </p:txBody>
      </p:sp>
      <p:sp>
        <p:nvSpPr>
          <p:cNvPr id="28" name="Rectangle 27">
            <a:extLst>
              <a:ext uri="{FF2B5EF4-FFF2-40B4-BE49-F238E27FC236}">
                <a16:creationId xmlns:a16="http://schemas.microsoft.com/office/drawing/2014/main" id="{253DDE9C-B628-4C97-B069-25BE63204B34}"/>
              </a:ext>
            </a:extLst>
          </p:cNvPr>
          <p:cNvSpPr/>
          <p:nvPr/>
        </p:nvSpPr>
        <p:spPr>
          <a:xfrm>
            <a:off x="7126408" y="5592953"/>
            <a:ext cx="532262" cy="45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75000"/>
                  </a:schemeClr>
                </a:solidFill>
              </a:rPr>
              <a:t>Y</a:t>
            </a:r>
          </a:p>
        </p:txBody>
      </p:sp>
      <p:sp>
        <p:nvSpPr>
          <p:cNvPr id="29" name="Rectangle 28">
            <a:extLst>
              <a:ext uri="{FF2B5EF4-FFF2-40B4-BE49-F238E27FC236}">
                <a16:creationId xmlns:a16="http://schemas.microsoft.com/office/drawing/2014/main" id="{9E50D467-42F3-4876-9ECD-597A85A7A6AD}"/>
              </a:ext>
            </a:extLst>
          </p:cNvPr>
          <p:cNvSpPr/>
          <p:nvPr/>
        </p:nvSpPr>
        <p:spPr>
          <a:xfrm>
            <a:off x="4164842" y="5502321"/>
            <a:ext cx="873456" cy="376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BC</a:t>
            </a:r>
            <a:r>
              <a:rPr lang="en-US" b="1" dirty="0">
                <a:solidFill>
                  <a:schemeClr val="accent5"/>
                </a:solidFill>
              </a:rPr>
              <a:t>&lt;</a:t>
            </a:r>
            <a:r>
              <a:rPr lang="en-US" b="1" dirty="0">
                <a:solidFill>
                  <a:schemeClr val="tx2"/>
                </a:solidFill>
              </a:rPr>
              <a:t>AC</a:t>
            </a:r>
          </a:p>
        </p:txBody>
      </p:sp>
    </p:spTree>
    <p:extLst>
      <p:ext uri="{BB962C8B-B14F-4D97-AF65-F5344CB8AC3E}">
        <p14:creationId xmlns:p14="http://schemas.microsoft.com/office/powerpoint/2010/main" val="401942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Interactions</a:t>
            </a:r>
            <a:endParaRPr lang="en-US" sz="7200" b="1" dirty="0">
              <a:solidFill>
                <a:schemeClr val="tx2"/>
              </a:solidFill>
            </a:endParaRPr>
          </a:p>
        </p:txBody>
      </p:sp>
      <p:pic>
        <p:nvPicPr>
          <p:cNvPr id="2" name="Picture 1">
            <a:extLst>
              <a:ext uri="{FF2B5EF4-FFF2-40B4-BE49-F238E27FC236}">
                <a16:creationId xmlns:a16="http://schemas.microsoft.com/office/drawing/2014/main" id="{718D8742-B380-4E04-BCF6-2EA4C9F6659C}"/>
              </a:ext>
            </a:extLst>
          </p:cNvPr>
          <p:cNvPicPr>
            <a:picLocks noChangeAspect="1"/>
          </p:cNvPicPr>
          <p:nvPr/>
        </p:nvPicPr>
        <p:blipFill>
          <a:blip r:embed="rId3"/>
          <a:stretch>
            <a:fillRect/>
          </a:stretch>
        </p:blipFill>
        <p:spPr>
          <a:xfrm>
            <a:off x="1132764" y="1075655"/>
            <a:ext cx="8881130" cy="5334589"/>
          </a:xfrm>
          <a:prstGeom prst="rect">
            <a:avLst/>
          </a:prstGeom>
        </p:spPr>
      </p:pic>
    </p:spTree>
    <p:extLst>
      <p:ext uri="{BB962C8B-B14F-4D97-AF65-F5344CB8AC3E}">
        <p14:creationId xmlns:p14="http://schemas.microsoft.com/office/powerpoint/2010/main" val="305516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89366-A4EF-40E6-89C6-E400154AA8E8}"/>
              </a:ext>
            </a:extLst>
          </p:cNvPr>
          <p:cNvPicPr>
            <a:picLocks noChangeAspect="1"/>
          </p:cNvPicPr>
          <p:nvPr/>
        </p:nvPicPr>
        <p:blipFill>
          <a:blip r:embed="rId3"/>
          <a:stretch>
            <a:fillRect/>
          </a:stretch>
        </p:blipFill>
        <p:spPr>
          <a:xfrm>
            <a:off x="1160057" y="1029251"/>
            <a:ext cx="8857399" cy="5320335"/>
          </a:xfrm>
          <a:prstGeom prst="rect">
            <a:avLst/>
          </a:prstGeom>
        </p:spPr>
      </p:pic>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Interactions</a:t>
            </a:r>
            <a:endParaRPr lang="en-US" sz="7200" b="1" dirty="0">
              <a:solidFill>
                <a:schemeClr val="tx2"/>
              </a:solidFill>
            </a:endParaRPr>
          </a:p>
        </p:txBody>
      </p:sp>
      <p:grpSp>
        <p:nvGrpSpPr>
          <p:cNvPr id="5" name="Group 4">
            <a:extLst>
              <a:ext uri="{FF2B5EF4-FFF2-40B4-BE49-F238E27FC236}">
                <a16:creationId xmlns:a16="http://schemas.microsoft.com/office/drawing/2014/main" id="{B8464B8E-C49F-4BF8-A1DC-62D6C3EF9F38}"/>
              </a:ext>
            </a:extLst>
          </p:cNvPr>
          <p:cNvGrpSpPr/>
          <p:nvPr/>
        </p:nvGrpSpPr>
        <p:grpSpPr>
          <a:xfrm>
            <a:off x="5923128" y="4799467"/>
            <a:ext cx="3739487" cy="359378"/>
            <a:chOff x="5923128" y="4799467"/>
            <a:chExt cx="3739487" cy="359378"/>
          </a:xfrm>
        </p:grpSpPr>
        <p:sp>
          <p:nvSpPr>
            <p:cNvPr id="3" name="Rectangle 2">
              <a:extLst>
                <a:ext uri="{FF2B5EF4-FFF2-40B4-BE49-F238E27FC236}">
                  <a16:creationId xmlns:a16="http://schemas.microsoft.com/office/drawing/2014/main" id="{38F5659F-771D-4A27-B122-108A1C6BC878}"/>
                </a:ext>
              </a:extLst>
            </p:cNvPr>
            <p:cNvSpPr/>
            <p:nvPr/>
          </p:nvSpPr>
          <p:spPr>
            <a:xfrm>
              <a:off x="5923128" y="4817660"/>
              <a:ext cx="313899" cy="34118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EE9FF9-B8DB-4C16-8629-E125FCF5CF19}"/>
                </a:ext>
              </a:extLst>
            </p:cNvPr>
            <p:cNvSpPr/>
            <p:nvPr/>
          </p:nvSpPr>
          <p:spPr>
            <a:xfrm>
              <a:off x="7863388" y="4819933"/>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5C5B62-D413-4408-8C99-34903912279C}"/>
                </a:ext>
              </a:extLst>
            </p:cNvPr>
            <p:cNvSpPr/>
            <p:nvPr/>
          </p:nvSpPr>
          <p:spPr>
            <a:xfrm>
              <a:off x="9146275" y="4799467"/>
              <a:ext cx="516340" cy="3593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6E0EEE-5BDD-418E-882E-781B3D39DBF8}"/>
                </a:ext>
              </a:extLst>
            </p:cNvPr>
            <p:cNvSpPr/>
            <p:nvPr/>
          </p:nvSpPr>
          <p:spPr>
            <a:xfrm>
              <a:off x="8520760" y="4808559"/>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122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89366-A4EF-40E6-89C6-E400154AA8E8}"/>
              </a:ext>
            </a:extLst>
          </p:cNvPr>
          <p:cNvPicPr>
            <a:picLocks noChangeAspect="1"/>
          </p:cNvPicPr>
          <p:nvPr/>
        </p:nvPicPr>
        <p:blipFill>
          <a:blip r:embed="rId3"/>
          <a:stretch>
            <a:fillRect/>
          </a:stretch>
        </p:blipFill>
        <p:spPr>
          <a:xfrm>
            <a:off x="1160057" y="1029251"/>
            <a:ext cx="8857399" cy="5320335"/>
          </a:xfrm>
          <a:prstGeom prst="rect">
            <a:avLst/>
          </a:prstGeom>
        </p:spPr>
      </p:pic>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Interactions</a:t>
            </a:r>
            <a:endParaRPr lang="en-US" sz="7200" b="1" dirty="0">
              <a:solidFill>
                <a:schemeClr val="tx2"/>
              </a:solidFill>
            </a:endParaRPr>
          </a:p>
        </p:txBody>
      </p:sp>
      <p:grpSp>
        <p:nvGrpSpPr>
          <p:cNvPr id="5" name="Group 4">
            <a:extLst>
              <a:ext uri="{FF2B5EF4-FFF2-40B4-BE49-F238E27FC236}">
                <a16:creationId xmlns:a16="http://schemas.microsoft.com/office/drawing/2014/main" id="{B8464B8E-C49F-4BF8-A1DC-62D6C3EF9F38}"/>
              </a:ext>
            </a:extLst>
          </p:cNvPr>
          <p:cNvGrpSpPr/>
          <p:nvPr/>
        </p:nvGrpSpPr>
        <p:grpSpPr>
          <a:xfrm>
            <a:off x="5923128" y="4799467"/>
            <a:ext cx="3739487" cy="359378"/>
            <a:chOff x="5923128" y="4799467"/>
            <a:chExt cx="3739487" cy="359378"/>
          </a:xfrm>
        </p:grpSpPr>
        <p:sp>
          <p:nvSpPr>
            <p:cNvPr id="3" name="Rectangle 2">
              <a:extLst>
                <a:ext uri="{FF2B5EF4-FFF2-40B4-BE49-F238E27FC236}">
                  <a16:creationId xmlns:a16="http://schemas.microsoft.com/office/drawing/2014/main" id="{38F5659F-771D-4A27-B122-108A1C6BC878}"/>
                </a:ext>
              </a:extLst>
            </p:cNvPr>
            <p:cNvSpPr/>
            <p:nvPr/>
          </p:nvSpPr>
          <p:spPr>
            <a:xfrm>
              <a:off x="5923128" y="4817660"/>
              <a:ext cx="313899" cy="34118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EE9FF9-B8DB-4C16-8629-E125FCF5CF19}"/>
                </a:ext>
              </a:extLst>
            </p:cNvPr>
            <p:cNvSpPr/>
            <p:nvPr/>
          </p:nvSpPr>
          <p:spPr>
            <a:xfrm>
              <a:off x="7863388" y="4819933"/>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5C5B62-D413-4408-8C99-34903912279C}"/>
                </a:ext>
              </a:extLst>
            </p:cNvPr>
            <p:cNvSpPr/>
            <p:nvPr/>
          </p:nvSpPr>
          <p:spPr>
            <a:xfrm>
              <a:off x="9146275" y="4799467"/>
              <a:ext cx="516340" cy="3593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6E0EEE-5BDD-418E-882E-781B3D39DBF8}"/>
                </a:ext>
              </a:extLst>
            </p:cNvPr>
            <p:cNvSpPr/>
            <p:nvPr/>
          </p:nvSpPr>
          <p:spPr>
            <a:xfrm>
              <a:off x="8520760" y="4808559"/>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870A9315-E1C6-4A95-AF8E-2500D4E6C52C}"/>
              </a:ext>
            </a:extLst>
          </p:cNvPr>
          <p:cNvGrpSpPr/>
          <p:nvPr/>
        </p:nvGrpSpPr>
        <p:grpSpPr>
          <a:xfrm>
            <a:off x="6539555" y="4694848"/>
            <a:ext cx="3113968" cy="536782"/>
            <a:chOff x="6539555" y="4694848"/>
            <a:chExt cx="3113968" cy="536782"/>
          </a:xfrm>
        </p:grpSpPr>
        <p:sp>
          <p:nvSpPr>
            <p:cNvPr id="2" name="Rectangle 1">
              <a:extLst>
                <a:ext uri="{FF2B5EF4-FFF2-40B4-BE49-F238E27FC236}">
                  <a16:creationId xmlns:a16="http://schemas.microsoft.com/office/drawing/2014/main" id="{ED6CA64A-0356-4A1E-97B3-BE1AD996C3D7}"/>
                </a:ext>
              </a:extLst>
            </p:cNvPr>
            <p:cNvSpPr/>
            <p:nvPr/>
          </p:nvSpPr>
          <p:spPr>
            <a:xfrm>
              <a:off x="6539555" y="4722130"/>
              <a:ext cx="420803" cy="477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FEF8AE0-977D-43F8-80E6-D284532744CB}"/>
                </a:ext>
              </a:extLst>
            </p:cNvPr>
            <p:cNvSpPr/>
            <p:nvPr/>
          </p:nvSpPr>
          <p:spPr>
            <a:xfrm>
              <a:off x="7824721" y="4694848"/>
              <a:ext cx="516340" cy="534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BB7AD8A-8F25-4BEA-836B-51837F37C72E}"/>
                </a:ext>
              </a:extLst>
            </p:cNvPr>
            <p:cNvSpPr/>
            <p:nvPr/>
          </p:nvSpPr>
          <p:spPr>
            <a:xfrm>
              <a:off x="9137183" y="4697120"/>
              <a:ext cx="516340" cy="534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383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A20C48-95D3-497D-B6D5-EAD2EAEB2D7F}"/>
              </a:ext>
            </a:extLst>
          </p:cNvPr>
          <p:cNvPicPr>
            <a:picLocks noChangeAspect="1"/>
          </p:cNvPicPr>
          <p:nvPr/>
        </p:nvPicPr>
        <p:blipFill>
          <a:blip r:embed="rId3"/>
          <a:stretch>
            <a:fillRect/>
          </a:stretch>
        </p:blipFill>
        <p:spPr>
          <a:xfrm>
            <a:off x="1160057" y="1029250"/>
            <a:ext cx="8857400" cy="5320335"/>
          </a:xfrm>
          <a:prstGeom prst="rect">
            <a:avLst/>
          </a:prstGeom>
        </p:spPr>
      </p:pic>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Interactions</a:t>
            </a:r>
            <a:endParaRPr lang="en-US" sz="7200" b="1" dirty="0">
              <a:solidFill>
                <a:schemeClr val="tx2"/>
              </a:solidFill>
            </a:endParaRPr>
          </a:p>
        </p:txBody>
      </p:sp>
      <p:grpSp>
        <p:nvGrpSpPr>
          <p:cNvPr id="5" name="Group 4">
            <a:extLst>
              <a:ext uri="{FF2B5EF4-FFF2-40B4-BE49-F238E27FC236}">
                <a16:creationId xmlns:a16="http://schemas.microsoft.com/office/drawing/2014/main" id="{B8464B8E-C49F-4BF8-A1DC-62D6C3EF9F38}"/>
              </a:ext>
            </a:extLst>
          </p:cNvPr>
          <p:cNvGrpSpPr/>
          <p:nvPr/>
        </p:nvGrpSpPr>
        <p:grpSpPr>
          <a:xfrm>
            <a:off x="5923128" y="4799467"/>
            <a:ext cx="3739487" cy="359378"/>
            <a:chOff x="5923128" y="4799467"/>
            <a:chExt cx="3739487" cy="359378"/>
          </a:xfrm>
        </p:grpSpPr>
        <p:sp>
          <p:nvSpPr>
            <p:cNvPr id="3" name="Rectangle 2">
              <a:extLst>
                <a:ext uri="{FF2B5EF4-FFF2-40B4-BE49-F238E27FC236}">
                  <a16:creationId xmlns:a16="http://schemas.microsoft.com/office/drawing/2014/main" id="{38F5659F-771D-4A27-B122-108A1C6BC878}"/>
                </a:ext>
              </a:extLst>
            </p:cNvPr>
            <p:cNvSpPr/>
            <p:nvPr/>
          </p:nvSpPr>
          <p:spPr>
            <a:xfrm>
              <a:off x="5923128" y="4817660"/>
              <a:ext cx="313899" cy="34118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EE9FF9-B8DB-4C16-8629-E125FCF5CF19}"/>
                </a:ext>
              </a:extLst>
            </p:cNvPr>
            <p:cNvSpPr/>
            <p:nvPr/>
          </p:nvSpPr>
          <p:spPr>
            <a:xfrm>
              <a:off x="7863388" y="4819933"/>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5C5B62-D413-4408-8C99-34903912279C}"/>
                </a:ext>
              </a:extLst>
            </p:cNvPr>
            <p:cNvSpPr/>
            <p:nvPr/>
          </p:nvSpPr>
          <p:spPr>
            <a:xfrm>
              <a:off x="9146275" y="4799467"/>
              <a:ext cx="516340" cy="3593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6E0EEE-5BDD-418E-882E-781B3D39DBF8}"/>
                </a:ext>
              </a:extLst>
            </p:cNvPr>
            <p:cNvSpPr/>
            <p:nvPr/>
          </p:nvSpPr>
          <p:spPr>
            <a:xfrm>
              <a:off x="8520760" y="4808559"/>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870A9315-E1C6-4A95-AF8E-2500D4E6C52C}"/>
              </a:ext>
            </a:extLst>
          </p:cNvPr>
          <p:cNvGrpSpPr/>
          <p:nvPr/>
        </p:nvGrpSpPr>
        <p:grpSpPr>
          <a:xfrm>
            <a:off x="6539555" y="4694848"/>
            <a:ext cx="3113968" cy="536782"/>
            <a:chOff x="6539555" y="4694848"/>
            <a:chExt cx="3113968" cy="536782"/>
          </a:xfrm>
        </p:grpSpPr>
        <p:sp>
          <p:nvSpPr>
            <p:cNvPr id="2" name="Rectangle 1">
              <a:extLst>
                <a:ext uri="{FF2B5EF4-FFF2-40B4-BE49-F238E27FC236}">
                  <a16:creationId xmlns:a16="http://schemas.microsoft.com/office/drawing/2014/main" id="{ED6CA64A-0356-4A1E-97B3-BE1AD996C3D7}"/>
                </a:ext>
              </a:extLst>
            </p:cNvPr>
            <p:cNvSpPr/>
            <p:nvPr/>
          </p:nvSpPr>
          <p:spPr>
            <a:xfrm>
              <a:off x="6539555" y="4722130"/>
              <a:ext cx="420803" cy="477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FEF8AE0-977D-43F8-80E6-D284532744CB}"/>
                </a:ext>
              </a:extLst>
            </p:cNvPr>
            <p:cNvSpPr/>
            <p:nvPr/>
          </p:nvSpPr>
          <p:spPr>
            <a:xfrm>
              <a:off x="7824721" y="4694848"/>
              <a:ext cx="516340" cy="534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BB7AD8A-8F25-4BEA-836B-51837F37C72E}"/>
                </a:ext>
              </a:extLst>
            </p:cNvPr>
            <p:cNvSpPr/>
            <p:nvPr/>
          </p:nvSpPr>
          <p:spPr>
            <a:xfrm>
              <a:off x="9137183" y="4697120"/>
              <a:ext cx="516340" cy="534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462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A20C48-95D3-497D-B6D5-EAD2EAEB2D7F}"/>
              </a:ext>
            </a:extLst>
          </p:cNvPr>
          <p:cNvPicPr>
            <a:picLocks noChangeAspect="1"/>
          </p:cNvPicPr>
          <p:nvPr/>
        </p:nvPicPr>
        <p:blipFill>
          <a:blip r:embed="rId3"/>
          <a:stretch>
            <a:fillRect/>
          </a:stretch>
        </p:blipFill>
        <p:spPr>
          <a:xfrm>
            <a:off x="1160057" y="1029250"/>
            <a:ext cx="8857400" cy="5320335"/>
          </a:xfrm>
          <a:prstGeom prst="rect">
            <a:avLst/>
          </a:prstGeom>
        </p:spPr>
      </p:pic>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Interactions</a:t>
            </a:r>
            <a:endParaRPr lang="en-US" sz="7200" b="1" dirty="0">
              <a:solidFill>
                <a:schemeClr val="tx2"/>
              </a:solidFill>
            </a:endParaRPr>
          </a:p>
        </p:txBody>
      </p:sp>
      <p:grpSp>
        <p:nvGrpSpPr>
          <p:cNvPr id="5" name="Group 4">
            <a:extLst>
              <a:ext uri="{FF2B5EF4-FFF2-40B4-BE49-F238E27FC236}">
                <a16:creationId xmlns:a16="http://schemas.microsoft.com/office/drawing/2014/main" id="{B8464B8E-C49F-4BF8-A1DC-62D6C3EF9F38}"/>
              </a:ext>
            </a:extLst>
          </p:cNvPr>
          <p:cNvGrpSpPr/>
          <p:nvPr/>
        </p:nvGrpSpPr>
        <p:grpSpPr>
          <a:xfrm>
            <a:off x="5923128" y="4799467"/>
            <a:ext cx="3739487" cy="359378"/>
            <a:chOff x="5923128" y="4799467"/>
            <a:chExt cx="3739487" cy="359378"/>
          </a:xfrm>
        </p:grpSpPr>
        <p:sp>
          <p:nvSpPr>
            <p:cNvPr id="3" name="Rectangle 2">
              <a:extLst>
                <a:ext uri="{FF2B5EF4-FFF2-40B4-BE49-F238E27FC236}">
                  <a16:creationId xmlns:a16="http://schemas.microsoft.com/office/drawing/2014/main" id="{38F5659F-771D-4A27-B122-108A1C6BC878}"/>
                </a:ext>
              </a:extLst>
            </p:cNvPr>
            <p:cNvSpPr/>
            <p:nvPr/>
          </p:nvSpPr>
          <p:spPr>
            <a:xfrm>
              <a:off x="5923128" y="4817660"/>
              <a:ext cx="313899" cy="34118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EE9FF9-B8DB-4C16-8629-E125FCF5CF19}"/>
                </a:ext>
              </a:extLst>
            </p:cNvPr>
            <p:cNvSpPr/>
            <p:nvPr/>
          </p:nvSpPr>
          <p:spPr>
            <a:xfrm>
              <a:off x="7863388" y="4819933"/>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5C5B62-D413-4408-8C99-34903912279C}"/>
                </a:ext>
              </a:extLst>
            </p:cNvPr>
            <p:cNvSpPr/>
            <p:nvPr/>
          </p:nvSpPr>
          <p:spPr>
            <a:xfrm>
              <a:off x="9146275" y="4799467"/>
              <a:ext cx="516340" cy="3593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6E0EEE-5BDD-418E-882E-781B3D39DBF8}"/>
                </a:ext>
              </a:extLst>
            </p:cNvPr>
            <p:cNvSpPr/>
            <p:nvPr/>
          </p:nvSpPr>
          <p:spPr>
            <a:xfrm>
              <a:off x="8520760" y="4808559"/>
              <a:ext cx="420803" cy="3389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870A9315-E1C6-4A95-AF8E-2500D4E6C52C}"/>
              </a:ext>
            </a:extLst>
          </p:cNvPr>
          <p:cNvGrpSpPr/>
          <p:nvPr/>
        </p:nvGrpSpPr>
        <p:grpSpPr>
          <a:xfrm>
            <a:off x="6539555" y="4694848"/>
            <a:ext cx="3113968" cy="536782"/>
            <a:chOff x="6539555" y="4694848"/>
            <a:chExt cx="3113968" cy="536782"/>
          </a:xfrm>
        </p:grpSpPr>
        <p:sp>
          <p:nvSpPr>
            <p:cNvPr id="2" name="Rectangle 1">
              <a:extLst>
                <a:ext uri="{FF2B5EF4-FFF2-40B4-BE49-F238E27FC236}">
                  <a16:creationId xmlns:a16="http://schemas.microsoft.com/office/drawing/2014/main" id="{ED6CA64A-0356-4A1E-97B3-BE1AD996C3D7}"/>
                </a:ext>
              </a:extLst>
            </p:cNvPr>
            <p:cNvSpPr/>
            <p:nvPr/>
          </p:nvSpPr>
          <p:spPr>
            <a:xfrm>
              <a:off x="6539555" y="4722130"/>
              <a:ext cx="420803" cy="477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FEF8AE0-977D-43F8-80E6-D284532744CB}"/>
                </a:ext>
              </a:extLst>
            </p:cNvPr>
            <p:cNvSpPr/>
            <p:nvPr/>
          </p:nvSpPr>
          <p:spPr>
            <a:xfrm>
              <a:off x="7824721" y="4694848"/>
              <a:ext cx="516340" cy="534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BB7AD8A-8F25-4BEA-836B-51837F37C72E}"/>
                </a:ext>
              </a:extLst>
            </p:cNvPr>
            <p:cNvSpPr/>
            <p:nvPr/>
          </p:nvSpPr>
          <p:spPr>
            <a:xfrm>
              <a:off x="9137183" y="4697120"/>
              <a:ext cx="516340" cy="534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F1EE084-EACD-4075-B3C9-582504873896}"/>
                  </a:ext>
                </a:extLst>
              </p:cNvPr>
              <p:cNvSpPr/>
              <p:nvPr/>
            </p:nvSpPr>
            <p:spPr>
              <a:xfrm>
                <a:off x="996287" y="2047164"/>
                <a:ext cx="9253182" cy="1933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smtClean="0">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𝑌</m:t>
                      </m:r>
                      <m:r>
                        <a:rPr lang="en-US" sz="3600" i="1" smtClean="0">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tx2"/>
                              </a:solidFill>
                              <a:effectLst/>
                              <a:latin typeface="Cambria Math" panose="02040503050406030204" pitchFamily="18" charset="0"/>
                            </a:rPr>
                          </m:ctrlPr>
                        </m:sSubPr>
                        <m:e>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tx2"/>
                              </a:solidFill>
                              <a:effectLst/>
                              <a:latin typeface="Cambria Math" panose="02040503050406030204" pitchFamily="18" charset="0"/>
                            </a:rPr>
                          </m:ctrlPr>
                        </m:sSubPr>
                        <m:e>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tx2"/>
                              </a:solidFill>
                              <a:effectLst/>
                              <a:latin typeface="Cambria Math" panose="02040503050406030204" pitchFamily="18" charset="0"/>
                            </a:rPr>
                          </m:ctrlPr>
                        </m:sSubPr>
                        <m:e>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tx2"/>
                              </a:solidFill>
                              <a:effectLst/>
                              <a:latin typeface="Cambria Math" panose="02040503050406030204" pitchFamily="18" charset="0"/>
                            </a:rPr>
                          </m:ctrlPr>
                        </m:sSubPr>
                        <m:e>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tx2"/>
                              </a:solidFill>
                              <a:effectLst/>
                              <a:latin typeface="Cambria Math" panose="02040503050406030204" pitchFamily="18" charset="0"/>
                            </a:rPr>
                          </m:ctrlPr>
                        </m:sSubPr>
                        <m:e>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smtClean="0">
                              <a:solidFill>
                                <a:schemeClr val="tx2"/>
                              </a:solidFill>
                              <a:effectLst/>
                              <a:latin typeface="Cambria Math" panose="02040503050406030204" pitchFamily="18" charset="0"/>
                            </a:rPr>
                          </m:ctrlPr>
                        </m:sSubPr>
                        <m:e>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3600" i="1">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𝐸</m:t>
                      </m:r>
                    </m:oMath>
                  </m:oMathPara>
                </a14:m>
                <a:br>
                  <a:rPr lang="en-US" sz="3600" i="1" dirty="0">
                    <a:solidFill>
                      <a:schemeClr val="tx2"/>
                    </a:solidFill>
                    <a:effectLst/>
                    <a:ea typeface="Calibri" panose="020F0502020204030204" pitchFamily="34" charset="0"/>
                    <a:cs typeface="Times New Roman" panose="02020603050405020304" pitchFamily="18" charset="0"/>
                  </a:rPr>
                </a:br>
                <a14:m>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rgbClr val="FF0000"/>
                            </a:solidFill>
                            <a:effectLst/>
                            <a:latin typeface="Cambria Math" panose="02040503050406030204" pitchFamily="18" charset="0"/>
                          </a:rPr>
                        </m:ctrlPr>
                      </m:sSubPr>
                      <m:e>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16</m:t>
                        </m:r>
                      </m:sub>
                    </m:sSub>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rgbClr val="FF0000"/>
                            </a:solidFill>
                            <a:effectLst/>
                            <a:latin typeface="Cambria Math" panose="02040503050406030204" pitchFamily="18" charset="0"/>
                          </a:rPr>
                        </m:ctrlPr>
                      </m:sSubPr>
                      <m:e>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17</m:t>
                        </m:r>
                      </m:sub>
                    </m:sSub>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en-US" sz="3600" dirty="0"/>
                  <a:t> </a:t>
                </a:r>
              </a:p>
            </p:txBody>
          </p:sp>
        </mc:Choice>
        <mc:Fallback xmlns="">
          <p:sp>
            <p:nvSpPr>
              <p:cNvPr id="4" name="Rectangle 3">
                <a:extLst>
                  <a:ext uri="{FF2B5EF4-FFF2-40B4-BE49-F238E27FC236}">
                    <a16:creationId xmlns:a16="http://schemas.microsoft.com/office/drawing/2014/main" id="{EF1EE084-EACD-4075-B3C9-582504873896}"/>
                  </a:ext>
                </a:extLst>
              </p:cNvPr>
              <p:cNvSpPr>
                <a:spLocks noRot="1" noChangeAspect="1" noMove="1" noResize="1" noEditPoints="1" noAdjustHandles="1" noChangeArrowheads="1" noChangeShapeType="1" noTextEdit="1"/>
              </p:cNvSpPr>
              <p:nvPr/>
            </p:nvSpPr>
            <p:spPr>
              <a:xfrm>
                <a:off x="996287" y="2047164"/>
                <a:ext cx="9253182" cy="193314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152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Adjustments Create Parallel Lines in the Interaction Plot</a:t>
            </a:r>
          </a:p>
        </p:txBody>
      </p:sp>
    </p:spTree>
    <p:extLst>
      <p:ext uri="{BB962C8B-B14F-4D97-AF65-F5344CB8AC3E}">
        <p14:creationId xmlns:p14="http://schemas.microsoft.com/office/powerpoint/2010/main" val="256421083"/>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12212</TotalTime>
  <Words>765</Words>
  <Application>Microsoft Office PowerPoint</Application>
  <PresentationFormat>Widescreen</PresentationFormat>
  <Paragraphs>43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 Math</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Adjustments Create Parallel Lines in the Interaction Plot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355</cp:revision>
  <dcterms:created xsi:type="dcterms:W3CDTF">2017-05-23T16:09:18Z</dcterms:created>
  <dcterms:modified xsi:type="dcterms:W3CDTF">2024-09-09T02:01:57Z</dcterms:modified>
</cp:coreProperties>
</file>