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36"/>
  </p:notesMasterIdLst>
  <p:sldIdLst>
    <p:sldId id="509" r:id="rId2"/>
    <p:sldId id="445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30" r:id="rId23"/>
    <p:sldId id="529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  <p:sldId id="539" r:id="rId33"/>
    <p:sldId id="261" r:id="rId34"/>
    <p:sldId id="5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4"/>
    <p:restoredTop sz="71201" autoAdjust="0"/>
  </p:normalViewPr>
  <p:slideViewPr>
    <p:cSldViewPr snapToGrid="0" snapToObjects="1">
      <p:cViewPr varScale="1">
        <p:scale>
          <a:sx n="47" d="100"/>
          <a:sy n="47" d="100"/>
        </p:scale>
        <p:origin x="11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brief presentation was organized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estimating 8 parameters.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Intercept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expected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the mean of the cost.  Here it is 1000.  The p-value is less than 0.05 and therefore significant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ignore interaction terms, for each additional unit increase in severity, the Cost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by $45.  Severity of illness is statistically significant as the p value is below 0.05.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each additional year in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by 30, again ignoring the contributions of interaction terms, which is a false assumption.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ignore interactions, for each additional unit in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by $25 and distance traveled is a significant predictor of cost.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hospital $15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higher than the cost for community hospital; for tertiary hospital the cost is $200 higher than community hospital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non-significant interaction between severity and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because the p-value is greater than 0.05.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Severity and Distance interact positively and significantly, meaning as travel time increases and severity increases there is an additional synergistic impact on cost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None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and Distance interact negatively and significantly.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8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p-value less than 0.05 suggests that the variable significantly affects the cost. Thus the cost of general hospital is not significantly higher than community hospital because the p-value is not less than 0.05.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walk through a multiple regression model step-by-step with the following components: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Dependent variable is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care and it is a continuous variable, thus we need to do an ordinary regression.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2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possible Analysis of variance output.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of Squares shown as S,S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tells us how much variation in Cost is explained by the model, shown as 500,000,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71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compared to the unexplained residual variation, shown as 200,000.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high F-value such as 15.2 has a very low probability of being observed.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p-value is 0.0001 that indicate the model is a significant predictor of cost.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common test is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Shapiro-Wilk test.  The 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Shapiro-Wilk p-value is 0.08.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the p-value is greater than or equal to 0.05, we fail to reject the null hypothesis, meaning the residuals are approximately normally distributed, meeting this regression assumption.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6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means that 78% of the variance 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explained by the model on new data, indicating a good predictive ability.  Cross validation means that the model was developed on 4/5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data and tested on the remaining 1/5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data.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means that 78% of the variance 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explained by the model on new data, indicating a good predictive ability.  Cross validation means that the model was developed on 4/5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data and tested on the remaining 1/5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data.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0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larger the coefficient, the larger the influence on the dependent variable.  Keep in mind interaction terms can modify this influence.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95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a variable has a p-value less than 0.05, it significantly affects the outcome.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independent variables are severity of illness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3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an interaction term is significant it means that the impact of one variable on the dependent variable depends on levels of another variable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6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ANOVA Table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 the overall model significance.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7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Shapiro-Wilk test for normality suggests residuals are normally distributed, which is a good sign for the validity of the regression results.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24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understanding the significance, coefficients, and model assumptions, you can interpret the multiple regression output effectively.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independent variable is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of the patient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independent variable is travel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from site of accident to the hospital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independent variable is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hospital, community, general, and tertiary medical center.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also include pairwise interaction among the independent variables in the regression equation.  Terms such as severity times hospital type or severity times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look at sample data before preparing a regression.  Here hospital type is categorical.  All other variables are continuous.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regression formula looks like this.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9849218" cy="2409825"/>
          </a:xfrm>
        </p:spPr>
        <p:txBody>
          <a:bodyPr/>
          <a:lstStyle/>
          <a:p>
            <a:pPr marL="0" indent="0"/>
            <a:r>
              <a:rPr lang="en-US" sz="7200" dirty="0"/>
              <a:t>Interpretation of Output of Regression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 Ph.D.</a:t>
            </a:r>
          </a:p>
          <a:p>
            <a:r>
              <a:rPr lang="en-US" sz="2800" dirty="0"/>
              <a:t>4/18/2024</a:t>
            </a:r>
          </a:p>
        </p:txBody>
      </p:sp>
    </p:spTree>
    <p:extLst>
      <p:ext uri="{BB962C8B-B14F-4D97-AF65-F5344CB8AC3E}">
        <p14:creationId xmlns:p14="http://schemas.microsoft.com/office/powerpoint/2010/main" val="138007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7706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Regression Formula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715EE-80CF-466E-991E-5AC279C468D6}"/>
              </a:ext>
            </a:extLst>
          </p:cNvPr>
          <p:cNvSpPr txBox="1"/>
          <p:nvPr/>
        </p:nvSpPr>
        <p:spPr>
          <a:xfrm>
            <a:off x="428018" y="1971210"/>
            <a:ext cx="10603149" cy="363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β0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β1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*Severity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β2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*Age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β3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*Distance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β4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*General Hospital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β5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*Tertiary Hospital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β6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*(Severity*Age)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β7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*(Severity*Distance) + </a:t>
            </a:r>
            <a:r>
              <a:rPr lang="en-US" sz="3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β8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*(Age*Distance) + ε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2619553"/>
            <a:ext cx="10847111" cy="3362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6E50BE-8496-4FA8-8128-A94B34BB5DBC}"/>
              </a:ext>
            </a:extLst>
          </p:cNvPr>
          <p:cNvSpPr/>
          <p:nvPr/>
        </p:nvSpPr>
        <p:spPr>
          <a:xfrm rot="13234100">
            <a:off x="2952408" y="2449419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6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3035029"/>
            <a:ext cx="10847111" cy="294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3747917">
            <a:off x="6492330" y="2995725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3428999"/>
            <a:ext cx="10847111" cy="2553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6E50BE-8496-4FA8-8128-A94B34BB5DBC}"/>
              </a:ext>
            </a:extLst>
          </p:cNvPr>
          <p:cNvSpPr/>
          <p:nvPr/>
        </p:nvSpPr>
        <p:spPr>
          <a:xfrm rot="12958925">
            <a:off x="6689078" y="3260098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8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3793787"/>
            <a:ext cx="10847111" cy="2188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3056379">
            <a:off x="6694016" y="3659488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3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4509677"/>
            <a:ext cx="10847111" cy="147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6E50BE-8496-4FA8-8128-A94B34BB5DBC}"/>
              </a:ext>
            </a:extLst>
          </p:cNvPr>
          <p:cNvSpPr/>
          <p:nvPr/>
        </p:nvSpPr>
        <p:spPr>
          <a:xfrm rot="14259963">
            <a:off x="6571101" y="4311936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0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4824919"/>
            <a:ext cx="10847111" cy="1157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1342025">
            <a:off x="10287363" y="4125265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A4077-C7F2-40FD-815F-DC1D24CA2ADA}"/>
              </a:ext>
            </a:extLst>
          </p:cNvPr>
          <p:cNvSpPr/>
          <p:nvPr/>
        </p:nvSpPr>
        <p:spPr>
          <a:xfrm>
            <a:off x="456429" y="5291846"/>
            <a:ext cx="10847111" cy="670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6E50BE-8496-4FA8-8128-A94B34BB5DBC}"/>
              </a:ext>
            </a:extLst>
          </p:cNvPr>
          <p:cNvSpPr/>
          <p:nvPr/>
        </p:nvSpPr>
        <p:spPr>
          <a:xfrm rot="11342025">
            <a:off x="10381292" y="4519270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597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Sample Output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1342025">
            <a:off x="10403795" y="4837227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1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11317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Interpretation of Significance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1342025">
            <a:off x="10403793" y="3469979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95CD0-5EC6-4B91-B7E1-284F6EE62D47}"/>
              </a:ext>
            </a:extLst>
          </p:cNvPr>
          <p:cNvSpPr/>
          <p:nvPr/>
        </p:nvSpPr>
        <p:spPr>
          <a:xfrm>
            <a:off x="856034" y="3638145"/>
            <a:ext cx="9458629" cy="4669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566BF5-FAD3-4365-A1A0-A9935A810257}"/>
              </a:ext>
            </a:extLst>
          </p:cNvPr>
          <p:cNvGrpSpPr/>
          <p:nvPr/>
        </p:nvGrpSpPr>
        <p:grpSpPr>
          <a:xfrm>
            <a:off x="0" y="0"/>
            <a:ext cx="12192000" cy="5918668"/>
            <a:chOff x="0" y="0"/>
            <a:chExt cx="12192000" cy="591866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67AC3E-91EE-45EF-8CD0-BEFEF597FD3E}"/>
                </a:ext>
              </a:extLst>
            </p:cNvPr>
            <p:cNvSpPr/>
            <p:nvPr/>
          </p:nvSpPr>
          <p:spPr>
            <a:xfrm>
              <a:off x="696036" y="2374710"/>
              <a:ext cx="10358651" cy="3543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087801C-51FA-44B1-9B3C-41BA1A703A07}"/>
                </a:ext>
              </a:extLst>
            </p:cNvPr>
            <p:cNvSpPr/>
            <p:nvPr/>
          </p:nvSpPr>
          <p:spPr>
            <a:xfrm rot="11342025">
              <a:off x="8644644" y="1608335"/>
              <a:ext cx="1046828" cy="1217987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16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11317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Interpretation of Significance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C936-C4FF-4936-AAE2-490BF02D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6" t="38197" r="43989" b="35319"/>
          <a:stretch/>
        </p:blipFill>
        <p:spPr>
          <a:xfrm>
            <a:off x="456429" y="1756096"/>
            <a:ext cx="10049443" cy="422599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11342025">
            <a:off x="10403793" y="3469979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95CD0-5EC6-4B91-B7E1-284F6EE62D47}"/>
              </a:ext>
            </a:extLst>
          </p:cNvPr>
          <p:cNvSpPr/>
          <p:nvPr/>
        </p:nvSpPr>
        <p:spPr>
          <a:xfrm>
            <a:off x="856034" y="3638145"/>
            <a:ext cx="9458629" cy="4669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3018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ANOVA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87DD-E7BF-444E-BC9C-898BE352E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t="46809" r="36968" b="35689"/>
          <a:stretch/>
        </p:blipFill>
        <p:spPr>
          <a:xfrm>
            <a:off x="349678" y="1809354"/>
            <a:ext cx="10577529" cy="2425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4317382" y="1200360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6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3018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ANOVA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87DD-E7BF-444E-BC9C-898BE352E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t="46809" r="36968" b="35689"/>
          <a:stretch/>
        </p:blipFill>
        <p:spPr>
          <a:xfrm>
            <a:off x="349678" y="1809354"/>
            <a:ext cx="10577529" cy="2425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4628667" y="2045352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4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3018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ANOVA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87DD-E7BF-444E-BC9C-898BE352E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t="46809" r="36968" b="35689"/>
          <a:stretch/>
        </p:blipFill>
        <p:spPr>
          <a:xfrm>
            <a:off x="349678" y="1809354"/>
            <a:ext cx="10577529" cy="2425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8194153" y="1200360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3018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ANOVA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87DD-E7BF-444E-BC9C-898BE352E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t="46809" r="36968" b="35689"/>
          <a:stretch/>
        </p:blipFill>
        <p:spPr>
          <a:xfrm>
            <a:off x="349678" y="1809354"/>
            <a:ext cx="10577529" cy="2425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9419837" y="1010148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831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Test of Normality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8250936" y="2195992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3E4F2-8928-4281-A6EF-039F03B0575B}"/>
              </a:ext>
            </a:extLst>
          </p:cNvPr>
          <p:cNvSpPr txBox="1"/>
          <p:nvPr/>
        </p:nvSpPr>
        <p:spPr>
          <a:xfrm>
            <a:off x="830943" y="3241920"/>
            <a:ext cx="83179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Shapiro-Wilk p-value = 0.08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2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9854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5-fold Cross Validated R</a:t>
            </a:r>
            <a:r>
              <a:rPr lang="en-US" sz="7200" b="1" baseline="30000" dirty="0"/>
              <a:t>2</a:t>
            </a:r>
            <a:endParaRPr lang="en-US" sz="7200" b="1" baseline="30000" dirty="0">
              <a:solidFill>
                <a:schemeClr val="tx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7278171" y="2195993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3E4F2-8928-4281-A6EF-039F03B0575B}"/>
              </a:ext>
            </a:extLst>
          </p:cNvPr>
          <p:cNvSpPr txBox="1"/>
          <p:nvPr/>
        </p:nvSpPr>
        <p:spPr>
          <a:xfrm>
            <a:off x="830943" y="3241920"/>
            <a:ext cx="83179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R-squared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0.78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0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9854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5-fold Cross Validated R</a:t>
            </a:r>
            <a:r>
              <a:rPr lang="en-US" sz="7200" b="1" baseline="30000" dirty="0"/>
              <a:t>2</a:t>
            </a:r>
            <a:endParaRPr lang="en-US" sz="7200" b="1" baseline="30000" dirty="0">
              <a:solidFill>
                <a:schemeClr val="tx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88C9FF-7F3B-474E-A8BB-01C20FA138D1}"/>
              </a:ext>
            </a:extLst>
          </p:cNvPr>
          <p:cNvSpPr/>
          <p:nvPr/>
        </p:nvSpPr>
        <p:spPr>
          <a:xfrm rot="7442920">
            <a:off x="7278171" y="2195993"/>
            <a:ext cx="1046828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3E4F2-8928-4281-A6EF-039F03B0575B}"/>
              </a:ext>
            </a:extLst>
          </p:cNvPr>
          <p:cNvSpPr txBox="1"/>
          <p:nvPr/>
        </p:nvSpPr>
        <p:spPr>
          <a:xfrm>
            <a:off x="830943" y="3241920"/>
            <a:ext cx="83179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R-squared</a:t>
            </a: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0.78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8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71EC1298-793C-4AE6-B387-C51B22139B38}"/>
              </a:ext>
            </a:extLst>
          </p:cNvPr>
          <p:cNvSpPr/>
          <p:nvPr/>
        </p:nvSpPr>
        <p:spPr>
          <a:xfrm>
            <a:off x="1555845" y="2402006"/>
            <a:ext cx="7110483" cy="2224585"/>
          </a:xfrm>
          <a:prstGeom prst="wav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Coefficient Magnitude</a:t>
            </a:r>
          </a:p>
        </p:txBody>
      </p:sp>
    </p:spTree>
    <p:extLst>
      <p:ext uri="{BB962C8B-B14F-4D97-AF65-F5344CB8AC3E}">
        <p14:creationId xmlns:p14="http://schemas.microsoft.com/office/powerpoint/2010/main" val="16859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71EC1298-793C-4AE6-B387-C51B22139B38}"/>
              </a:ext>
            </a:extLst>
          </p:cNvPr>
          <p:cNvSpPr/>
          <p:nvPr/>
        </p:nvSpPr>
        <p:spPr>
          <a:xfrm>
            <a:off x="1555845" y="2402006"/>
            <a:ext cx="7110483" cy="2224585"/>
          </a:xfrm>
          <a:prstGeom prst="wav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268356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678164-8201-4308-99FA-97498BBCF53A}"/>
              </a:ext>
            </a:extLst>
          </p:cNvPr>
          <p:cNvGrpSpPr/>
          <p:nvPr/>
        </p:nvGrpSpPr>
        <p:grpSpPr>
          <a:xfrm>
            <a:off x="0" y="0"/>
            <a:ext cx="12192000" cy="5918667"/>
            <a:chOff x="0" y="0"/>
            <a:chExt cx="12192000" cy="5918667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67AC3E-91EE-45EF-8CD0-BEFEF597FD3E}"/>
                </a:ext>
              </a:extLst>
            </p:cNvPr>
            <p:cNvSpPr/>
            <p:nvPr/>
          </p:nvSpPr>
          <p:spPr>
            <a:xfrm>
              <a:off x="696036" y="3671251"/>
              <a:ext cx="10358651" cy="2247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087801C-51FA-44B1-9B3C-41BA1A703A07}"/>
                </a:ext>
              </a:extLst>
            </p:cNvPr>
            <p:cNvSpPr/>
            <p:nvPr/>
          </p:nvSpPr>
          <p:spPr>
            <a:xfrm rot="11342025">
              <a:off x="5964489" y="2877578"/>
              <a:ext cx="1046828" cy="1217987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09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71EC1298-793C-4AE6-B387-C51B22139B38}"/>
              </a:ext>
            </a:extLst>
          </p:cNvPr>
          <p:cNvSpPr/>
          <p:nvPr/>
        </p:nvSpPr>
        <p:spPr>
          <a:xfrm>
            <a:off x="1555845" y="2402006"/>
            <a:ext cx="7110483" cy="2224585"/>
          </a:xfrm>
          <a:prstGeom prst="wav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341926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71EC1298-793C-4AE6-B387-C51B22139B38}"/>
              </a:ext>
            </a:extLst>
          </p:cNvPr>
          <p:cNvSpPr/>
          <p:nvPr/>
        </p:nvSpPr>
        <p:spPr>
          <a:xfrm>
            <a:off x="1555845" y="2402006"/>
            <a:ext cx="7110483" cy="2224585"/>
          </a:xfrm>
          <a:prstGeom prst="wav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2264732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71EC1298-793C-4AE6-B387-C51B22139B38}"/>
              </a:ext>
            </a:extLst>
          </p:cNvPr>
          <p:cNvSpPr/>
          <p:nvPr/>
        </p:nvSpPr>
        <p:spPr>
          <a:xfrm>
            <a:off x="1555845" y="2402006"/>
            <a:ext cx="7110483" cy="2224585"/>
          </a:xfrm>
          <a:prstGeom prst="wav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Test of Assumptions</a:t>
            </a:r>
          </a:p>
        </p:txBody>
      </p:sp>
    </p:spTree>
    <p:extLst>
      <p:ext uri="{BB962C8B-B14F-4D97-AF65-F5344CB8AC3E}">
        <p14:creationId xmlns:p14="http://schemas.microsoft.com/office/powerpoint/2010/main" val="3255025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You can interpret Regression Output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You can interpret </a:t>
            </a:r>
            <a:r>
              <a:rPr lang="en-US" sz="4000" b="1">
                <a:solidFill>
                  <a:srgbClr val="FF0000"/>
                </a:solidFill>
              </a:rPr>
              <a:t>Regression Output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B345E4-6DB7-4615-8197-B157C374DE31}"/>
              </a:ext>
            </a:extLst>
          </p:cNvPr>
          <p:cNvGrpSpPr/>
          <p:nvPr/>
        </p:nvGrpSpPr>
        <p:grpSpPr>
          <a:xfrm>
            <a:off x="0" y="0"/>
            <a:ext cx="12192000" cy="5918667"/>
            <a:chOff x="0" y="0"/>
            <a:chExt cx="12192000" cy="5918667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 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67AC3E-91EE-45EF-8CD0-BEFEF597FD3E}"/>
                </a:ext>
              </a:extLst>
            </p:cNvPr>
            <p:cNvSpPr/>
            <p:nvPr/>
          </p:nvSpPr>
          <p:spPr>
            <a:xfrm>
              <a:off x="696036" y="4258100"/>
              <a:ext cx="10358651" cy="1660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087801C-51FA-44B1-9B3C-41BA1A703A07}"/>
                </a:ext>
              </a:extLst>
            </p:cNvPr>
            <p:cNvSpPr/>
            <p:nvPr/>
          </p:nvSpPr>
          <p:spPr>
            <a:xfrm rot="12486169">
              <a:off x="2354470" y="3547237"/>
              <a:ext cx="1046828" cy="1217987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8644DB-49AF-4FC6-BA78-AEC555F010D6}"/>
              </a:ext>
            </a:extLst>
          </p:cNvPr>
          <p:cNvGrpSpPr/>
          <p:nvPr/>
        </p:nvGrpSpPr>
        <p:grpSpPr>
          <a:xfrm>
            <a:off x="0" y="0"/>
            <a:ext cx="12192000" cy="5918667"/>
            <a:chOff x="0" y="0"/>
            <a:chExt cx="12192000" cy="5918667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67AC3E-91EE-45EF-8CD0-BEFEF597FD3E}"/>
                </a:ext>
              </a:extLst>
            </p:cNvPr>
            <p:cNvSpPr/>
            <p:nvPr/>
          </p:nvSpPr>
          <p:spPr>
            <a:xfrm>
              <a:off x="696036" y="4708478"/>
              <a:ext cx="10358651" cy="121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087801C-51FA-44B1-9B3C-41BA1A703A07}"/>
                </a:ext>
              </a:extLst>
            </p:cNvPr>
            <p:cNvSpPr/>
            <p:nvPr/>
          </p:nvSpPr>
          <p:spPr>
            <a:xfrm rot="11342025">
              <a:off x="6805682" y="3960191"/>
              <a:ext cx="1046828" cy="1217987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0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4768D6-BEAC-490C-95B1-82F829145048}"/>
              </a:ext>
            </a:extLst>
          </p:cNvPr>
          <p:cNvGrpSpPr/>
          <p:nvPr/>
        </p:nvGrpSpPr>
        <p:grpSpPr>
          <a:xfrm>
            <a:off x="0" y="0"/>
            <a:ext cx="12192000" cy="5802295"/>
            <a:chOff x="0" y="0"/>
            <a:chExt cx="12192000" cy="580229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087801C-51FA-44B1-9B3C-41BA1A703A07}"/>
                </a:ext>
              </a:extLst>
            </p:cNvPr>
            <p:cNvSpPr/>
            <p:nvPr/>
          </p:nvSpPr>
          <p:spPr>
            <a:xfrm rot="11342025">
              <a:off x="10053601" y="4584308"/>
              <a:ext cx="1046828" cy="1217987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4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AC6E21-906B-4DE9-BF1D-77F0BC1CB5DD}"/>
              </a:ext>
            </a:extLst>
          </p:cNvPr>
          <p:cNvGrpSpPr/>
          <p:nvPr/>
        </p:nvGrpSpPr>
        <p:grpSpPr>
          <a:xfrm>
            <a:off x="456429" y="228600"/>
            <a:ext cx="10120586" cy="5137441"/>
            <a:chOff x="456429" y="228600"/>
            <a:chExt cx="10120586" cy="5137441"/>
          </a:xfrm>
        </p:grpSpPr>
        <p:sp>
          <p:nvSpPr>
            <p:cNvPr id="6" name="Rectangle 5"/>
            <p:cNvSpPr/>
            <p:nvPr/>
          </p:nvSpPr>
          <p:spPr>
            <a:xfrm>
              <a:off x="456429" y="228600"/>
              <a:ext cx="7924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Ordinary Regression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AE53E-B9EB-43B3-A995-FDD19506D37F}"/>
                </a:ext>
              </a:extLst>
            </p:cNvPr>
            <p:cNvSpPr txBox="1"/>
            <p:nvPr/>
          </p:nvSpPr>
          <p:spPr>
            <a:xfrm>
              <a:off x="696036" y="1743254"/>
              <a:ext cx="9880979" cy="3622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 Cost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variables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Severity of illness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Age (continuous)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Distance from accident site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Courier New" panose="02070309020205020404" pitchFamily="49" charset="0"/>
                <a:buChar char="o"/>
                <a:tabLst>
                  <a:tab pos="914400" algn="l"/>
                </a:tabLst>
              </a:pP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Hospital Type (community, general &amp; tertiary)</a:t>
              </a:r>
              <a:endPara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CDAC674F-B64A-4ACF-AA45-1F384C2F3D52}"/>
                </a:ext>
              </a:extLst>
            </p:cNvPr>
            <p:cNvSpPr/>
            <p:nvPr/>
          </p:nvSpPr>
          <p:spPr>
            <a:xfrm>
              <a:off x="1555845" y="2402006"/>
              <a:ext cx="7110483" cy="2224585"/>
            </a:xfrm>
            <a:prstGeom prst="wav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Pairwise Interactions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37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CC2B21-ED87-46A7-B96E-1717E23FEFD4}"/>
              </a:ext>
            </a:extLst>
          </p:cNvPr>
          <p:cNvGrpSpPr/>
          <p:nvPr/>
        </p:nvGrpSpPr>
        <p:grpSpPr>
          <a:xfrm>
            <a:off x="0" y="0"/>
            <a:ext cx="12192000" cy="5472552"/>
            <a:chOff x="0" y="0"/>
            <a:chExt cx="12192000" cy="5472552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429" y="228600"/>
              <a:ext cx="50177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Sample Data</a:t>
              </a:r>
              <a:endParaRPr lang="en-US" sz="7200" b="1" dirty="0">
                <a:solidFill>
                  <a:schemeClr val="tx2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294BC0-E167-40DA-B96F-C4720A981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76" t="56640" r="41720" b="25772"/>
            <a:stretch/>
          </p:blipFill>
          <p:spPr>
            <a:xfrm>
              <a:off x="291830" y="2308018"/>
              <a:ext cx="10972800" cy="3164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97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7706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Regression Formula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715EE-80CF-466E-991E-5AC279C468D6}"/>
              </a:ext>
            </a:extLst>
          </p:cNvPr>
          <p:cNvSpPr txBox="1"/>
          <p:nvPr/>
        </p:nvSpPr>
        <p:spPr>
          <a:xfrm>
            <a:off x="428018" y="1971210"/>
            <a:ext cx="10603149" cy="363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= β0 + β1*Severity + β2*Age + β3*Distance + β4*General Hospital + β5*Tertiary Hospital + β6*(Severity*Age) + β7*(Severity*Distance) + β8*(Age*Distance) + ε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5533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12268</TotalTime>
  <Words>1139</Words>
  <Application>Microsoft Office PowerPoint</Application>
  <PresentationFormat>Widescreen</PresentationFormat>
  <Paragraphs>147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Symbol</vt:lpstr>
      <vt:lpstr>Times New Roman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interpret Regression Output</vt:lpstr>
      <vt:lpstr>You can interpret Regression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369</cp:revision>
  <dcterms:created xsi:type="dcterms:W3CDTF">2017-05-23T16:09:18Z</dcterms:created>
  <dcterms:modified xsi:type="dcterms:W3CDTF">2024-09-26T13:06:32Z</dcterms:modified>
</cp:coreProperties>
</file>