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63"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63" d="100"/>
          <a:sy n="63" d="100"/>
        </p:scale>
        <p:origin x="8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11/16/2023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96746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02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7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158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09047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05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52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07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98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84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27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11/16/2023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1254559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1394A-BC1B-7D5F-92FF-53B1E786E907}"/>
              </a:ext>
            </a:extLst>
          </p:cNvPr>
          <p:cNvSpPr>
            <a:spLocks noGrp="1"/>
          </p:cNvSpPr>
          <p:nvPr>
            <p:ph type="ctrTitle"/>
          </p:nvPr>
        </p:nvSpPr>
        <p:spPr>
          <a:xfrm>
            <a:off x="6562614" y="1625608"/>
            <a:ext cx="4655719" cy="2722164"/>
          </a:xfrm>
        </p:spPr>
        <p:txBody>
          <a:bodyPr>
            <a:normAutofit/>
          </a:bodyPr>
          <a:lstStyle/>
          <a:p>
            <a:r>
              <a:rPr lang="en-US" dirty="0"/>
              <a:t>Logistic Regression </a:t>
            </a:r>
          </a:p>
        </p:txBody>
      </p:sp>
      <p:sp>
        <p:nvSpPr>
          <p:cNvPr id="3" name="Subtitle 2">
            <a:extLst>
              <a:ext uri="{FF2B5EF4-FFF2-40B4-BE49-F238E27FC236}">
                <a16:creationId xmlns:a16="http://schemas.microsoft.com/office/drawing/2014/main" id="{1F8C6651-8F46-CC7E-E4EA-099108525806}"/>
              </a:ext>
            </a:extLst>
          </p:cNvPr>
          <p:cNvSpPr>
            <a:spLocks noGrp="1"/>
          </p:cNvSpPr>
          <p:nvPr>
            <p:ph type="subTitle" idx="1"/>
          </p:nvPr>
        </p:nvSpPr>
        <p:spPr>
          <a:xfrm>
            <a:off x="6562614" y="4466845"/>
            <a:ext cx="4655719" cy="882904"/>
          </a:xfrm>
        </p:spPr>
        <p:txBody>
          <a:bodyPr>
            <a:normAutofit/>
          </a:bodyPr>
          <a:lstStyle/>
          <a:p>
            <a:pPr>
              <a:lnSpc>
                <a:spcPct val="90000"/>
              </a:lnSpc>
            </a:pPr>
            <a:r>
              <a:rPr lang="en-US" dirty="0"/>
              <a:t>Week 3</a:t>
            </a:r>
            <a:endParaRPr lang="en-US"/>
          </a:p>
          <a:p>
            <a:pPr>
              <a:lnSpc>
                <a:spcPct val="90000"/>
              </a:lnSpc>
            </a:pPr>
            <a:r>
              <a:rPr lang="en-US" dirty="0"/>
              <a:t>Question 2</a:t>
            </a:r>
            <a:endParaRPr lang="en-US"/>
          </a:p>
        </p:txBody>
      </p:sp>
      <p:pic>
        <p:nvPicPr>
          <p:cNvPr id="4" name="Picture 3">
            <a:extLst>
              <a:ext uri="{FF2B5EF4-FFF2-40B4-BE49-F238E27FC236}">
                <a16:creationId xmlns:a16="http://schemas.microsoft.com/office/drawing/2014/main" id="{BB12BCFF-17DA-E3A6-11BB-22E70BC56CA3}"/>
              </a:ext>
            </a:extLst>
          </p:cNvPr>
          <p:cNvPicPr>
            <a:picLocks noChangeAspect="1"/>
          </p:cNvPicPr>
          <p:nvPr/>
        </p:nvPicPr>
        <p:blipFill rotWithShape="1">
          <a:blip r:embed="rId2"/>
          <a:srcRect r="7996" b="2"/>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91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 name="Rectangle 195">
            <a:extLst>
              <a:ext uri="{FF2B5EF4-FFF2-40B4-BE49-F238E27FC236}">
                <a16:creationId xmlns:a16="http://schemas.microsoft.com/office/drawing/2014/main" id="{1D227D51-204B-ED48-AF9A-0BE9633FE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ross 197">
            <a:extLst>
              <a:ext uri="{FF2B5EF4-FFF2-40B4-BE49-F238E27FC236}">
                <a16:creationId xmlns:a16="http://schemas.microsoft.com/office/drawing/2014/main" id="{57A23F45-CDAE-8A40-8DE7-92A0BBC11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68546383-CCC4-544B-B0D8-DE78DE39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2" name="Rectangle 201">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ross 203">
            <a:extLst>
              <a:ext uri="{FF2B5EF4-FFF2-40B4-BE49-F238E27FC236}">
                <a16:creationId xmlns:a16="http://schemas.microsoft.com/office/drawing/2014/main" id="{56EC6756-249A-354D-B2C0-DA82BEEEC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5290"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99B14128-2D03-F14B-8681-9410A28F3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7BDE945E-CE23-3DD0-3272-DF2D82556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66" y="1096772"/>
            <a:ext cx="6413437" cy="4954380"/>
          </a:xfrm>
          <a:prstGeom prst="rect">
            <a:avLst/>
          </a:prstGeom>
        </p:spPr>
      </p:pic>
      <p:sp>
        <p:nvSpPr>
          <p:cNvPr id="2" name="Title 1">
            <a:extLst>
              <a:ext uri="{FF2B5EF4-FFF2-40B4-BE49-F238E27FC236}">
                <a16:creationId xmlns:a16="http://schemas.microsoft.com/office/drawing/2014/main" id="{2297786E-B829-9F99-52F7-187F76CAB8A6}"/>
              </a:ext>
            </a:extLst>
          </p:cNvPr>
          <p:cNvSpPr>
            <a:spLocks noGrp="1"/>
          </p:cNvSpPr>
          <p:nvPr>
            <p:ph type="title"/>
          </p:nvPr>
        </p:nvSpPr>
        <p:spPr>
          <a:xfrm>
            <a:off x="7230224" y="1625608"/>
            <a:ext cx="3905136" cy="3191994"/>
          </a:xfrm>
        </p:spPr>
        <p:txBody>
          <a:bodyPr vert="horz" lIns="91440" tIns="45720" rIns="91440" bIns="45720" rtlCol="0" anchor="b">
            <a:noAutofit/>
          </a:bodyPr>
          <a:lstStyle/>
          <a:p>
            <a:pPr>
              <a:lnSpc>
                <a:spcPct val="90000"/>
              </a:lnSpc>
            </a:pPr>
            <a:r>
              <a:rPr lang="en-US" sz="2800" b="0" i="0" kern="1200" spc="-150" dirty="0">
                <a:solidFill>
                  <a:schemeClr val="tx1"/>
                </a:solidFill>
                <a:effectLst/>
                <a:latin typeface="+mj-lt"/>
                <a:ea typeface="+mj-ea"/>
                <a:cs typeface="+mj-cs"/>
              </a:rPr>
              <a:t>Create a binary variable that is 1 every time a variable is missing and 0 otherwise. </a:t>
            </a:r>
            <a:r>
              <a:rPr lang="en-US" sz="2800" kern="1200" spc="-150" dirty="0">
                <a:solidFill>
                  <a:schemeClr val="tx1"/>
                </a:solidFill>
                <a:latin typeface="+mj-lt"/>
                <a:ea typeface="+mj-ea"/>
                <a:cs typeface="+mj-cs"/>
              </a:rPr>
              <a:t>Predict diabetes from patterns of missing binary variables</a:t>
            </a:r>
            <a:br>
              <a:rPr lang="en-US" sz="2800" kern="1200" spc="-150" dirty="0">
                <a:solidFill>
                  <a:schemeClr val="tx1"/>
                </a:solidFill>
                <a:latin typeface="+mj-lt"/>
                <a:ea typeface="+mj-ea"/>
                <a:cs typeface="+mj-cs"/>
              </a:rPr>
            </a:br>
            <a:br>
              <a:rPr lang="en-US" sz="2800" kern="1200" spc="-150" dirty="0">
                <a:solidFill>
                  <a:schemeClr val="tx1"/>
                </a:solidFill>
                <a:latin typeface="+mj-lt"/>
                <a:ea typeface="+mj-ea"/>
                <a:cs typeface="+mj-cs"/>
              </a:rPr>
            </a:br>
            <a:r>
              <a:rPr lang="en-US" sz="2800" kern="1200" spc="-150" dirty="0">
                <a:solidFill>
                  <a:schemeClr val="tx1"/>
                </a:solidFill>
                <a:latin typeface="+mj-lt"/>
                <a:ea typeface="+mj-ea"/>
                <a:cs typeface="+mj-cs"/>
              </a:rPr>
              <a:t>Percent of variation explained by the model: 7.65 %</a:t>
            </a:r>
          </a:p>
        </p:txBody>
      </p:sp>
    </p:spTree>
    <p:extLst>
      <p:ext uri="{BB962C8B-B14F-4D97-AF65-F5344CB8AC3E}">
        <p14:creationId xmlns:p14="http://schemas.microsoft.com/office/powerpoint/2010/main" val="1691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D227D51-204B-ED48-AF9A-0BE9633FE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57A23F45-CDAE-8A40-8DE7-92A0BBC11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546383-CCC4-544B-B0D8-DE78DE39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88825-6DF2-99B3-F369-41D6374DB719}"/>
              </a:ext>
            </a:extLst>
          </p:cNvPr>
          <p:cNvSpPr>
            <a:spLocks noGrp="1"/>
          </p:cNvSpPr>
          <p:nvPr>
            <p:ph type="title"/>
          </p:nvPr>
        </p:nvSpPr>
        <p:spPr>
          <a:xfrm>
            <a:off x="464577" y="309421"/>
            <a:ext cx="10543147" cy="1100322"/>
          </a:xfrm>
        </p:spPr>
        <p:txBody>
          <a:bodyPr vert="horz" lIns="91440" tIns="45720" rIns="91440" bIns="45720" rtlCol="0" anchor="b">
            <a:normAutofit/>
          </a:bodyPr>
          <a:lstStyle/>
          <a:p>
            <a:pPr>
              <a:lnSpc>
                <a:spcPct val="90000"/>
              </a:lnSpc>
            </a:pPr>
            <a:r>
              <a:rPr lang="en-US" sz="2900" b="0" i="0" kern="1200" spc="-150" dirty="0">
                <a:solidFill>
                  <a:schemeClr val="tx1"/>
                </a:solidFill>
                <a:effectLst/>
                <a:latin typeface="+mj-lt"/>
                <a:ea typeface="+mj-ea"/>
                <a:cs typeface="+mj-cs"/>
              </a:rPr>
              <a:t>Regress diabetes on body systems and pairs of body systems without missing values and report the percent of variation.</a:t>
            </a:r>
            <a:endParaRPr lang="en-US" sz="2900" kern="1200" spc="-150" dirty="0">
              <a:solidFill>
                <a:schemeClr val="tx1"/>
              </a:solidFill>
              <a:latin typeface="+mj-lt"/>
              <a:ea typeface="+mj-ea"/>
              <a:cs typeface="+mj-cs"/>
            </a:endParaRPr>
          </a:p>
        </p:txBody>
      </p:sp>
      <p:pic>
        <p:nvPicPr>
          <p:cNvPr id="5" name="Picture 4" descr="A screenshot of a computer&#10;&#10;Description automatically generated">
            <a:extLst>
              <a:ext uri="{FF2B5EF4-FFF2-40B4-BE49-F238E27FC236}">
                <a16:creationId xmlns:a16="http://schemas.microsoft.com/office/drawing/2014/main" id="{EDE9BE16-AF7A-6809-BB1A-13E002C8E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40" y="1323200"/>
            <a:ext cx="5096036" cy="5308371"/>
          </a:xfrm>
          <a:prstGeom prst="rect">
            <a:avLst/>
          </a:prstGeom>
        </p:spPr>
      </p:pic>
      <p:sp>
        <p:nvSpPr>
          <p:cNvPr id="22" name="Cross 21">
            <a:extLst>
              <a:ext uri="{FF2B5EF4-FFF2-40B4-BE49-F238E27FC236}">
                <a16:creationId xmlns:a16="http://schemas.microsoft.com/office/drawing/2014/main" id="{18BFA8F6-D06A-FC41-8352-967E62EFB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1776"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 code&#10;&#10;Description automatically generated">
            <a:extLst>
              <a:ext uri="{FF2B5EF4-FFF2-40B4-BE49-F238E27FC236}">
                <a16:creationId xmlns:a16="http://schemas.microsoft.com/office/drawing/2014/main" id="{B2C12395-7FFD-62E3-8787-78BFDC9BC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543" y="1354739"/>
            <a:ext cx="5011926" cy="5331836"/>
          </a:xfrm>
          <a:prstGeom prst="rect">
            <a:avLst/>
          </a:prstGeom>
        </p:spPr>
      </p:pic>
    </p:spTree>
    <p:extLst>
      <p:ext uri="{BB962C8B-B14F-4D97-AF65-F5344CB8AC3E}">
        <p14:creationId xmlns:p14="http://schemas.microsoft.com/office/powerpoint/2010/main" val="252039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1D227D51-204B-ED48-AF9A-0BE9633FE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ross 88">
            <a:extLst>
              <a:ext uri="{FF2B5EF4-FFF2-40B4-BE49-F238E27FC236}">
                <a16:creationId xmlns:a16="http://schemas.microsoft.com/office/drawing/2014/main" id="{57A23F45-CDAE-8A40-8DE7-92A0BBC11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68546383-CCC4-544B-B0D8-DE78DE39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3" name="Rectangle 92">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3F2DD-B0AD-3F32-B554-2F98F78B105E}"/>
              </a:ext>
            </a:extLst>
          </p:cNvPr>
          <p:cNvSpPr>
            <a:spLocks noGrp="1"/>
          </p:cNvSpPr>
          <p:nvPr>
            <p:ph type="title"/>
          </p:nvPr>
        </p:nvSpPr>
        <p:spPr>
          <a:xfrm>
            <a:off x="665873" y="2975904"/>
            <a:ext cx="2382974" cy="2722164"/>
          </a:xfrm>
        </p:spPr>
        <p:txBody>
          <a:bodyPr vert="horz" lIns="91440" tIns="45720" rIns="91440" bIns="45720" rtlCol="0" anchor="b">
            <a:normAutofit fontScale="90000"/>
          </a:bodyPr>
          <a:lstStyle/>
          <a:p>
            <a:pPr>
              <a:lnSpc>
                <a:spcPct val="90000"/>
              </a:lnSpc>
            </a:pPr>
            <a:r>
              <a:rPr lang="en-US" sz="2700" b="0" i="0" kern="1200" spc="-150" dirty="0">
                <a:solidFill>
                  <a:schemeClr val="tx1"/>
                </a:solidFill>
                <a:effectLst/>
                <a:latin typeface="+mj-lt"/>
                <a:ea typeface="+mj-ea"/>
                <a:cs typeface="+mj-cs"/>
              </a:rPr>
              <a:t>Regress diabetes on body systems, pairs of body systems, and statistically significant patterns of missing values. Report the coefficients and the percent of </a:t>
            </a:r>
            <a:r>
              <a:rPr lang="en-US" sz="2700" kern="1200" spc="-150" dirty="0">
                <a:solidFill>
                  <a:schemeClr val="tx1"/>
                </a:solidFill>
                <a:latin typeface="+mj-lt"/>
                <a:ea typeface="+mj-ea"/>
                <a:cs typeface="+mj-cs"/>
              </a:rPr>
              <a:t>variation explained</a:t>
            </a:r>
            <a:br>
              <a:rPr lang="en-US" sz="2700" kern="1200" spc="-150" dirty="0">
                <a:solidFill>
                  <a:schemeClr val="tx1"/>
                </a:solidFill>
                <a:latin typeface="+mj-lt"/>
                <a:ea typeface="+mj-ea"/>
                <a:cs typeface="+mj-cs"/>
              </a:rPr>
            </a:br>
            <a:br>
              <a:rPr lang="en-US" sz="2700" kern="1200" spc="-150" dirty="0">
                <a:solidFill>
                  <a:schemeClr val="tx1"/>
                </a:solidFill>
                <a:latin typeface="+mj-lt"/>
                <a:ea typeface="+mj-ea"/>
                <a:cs typeface="+mj-cs"/>
              </a:rPr>
            </a:br>
            <a:r>
              <a:rPr lang="en-US" sz="2700" kern="1200" spc="-150" dirty="0">
                <a:solidFill>
                  <a:schemeClr val="tx1"/>
                </a:solidFill>
                <a:latin typeface="+mj-lt"/>
                <a:ea typeface="+mj-ea"/>
                <a:cs typeface="+mj-cs"/>
              </a:rPr>
              <a:t>Percent of variation explained by the model: 13.46 %</a:t>
            </a:r>
            <a:br>
              <a:rPr lang="en-US" sz="2000" b="0" i="0" kern="1200" spc="-150" dirty="0">
                <a:solidFill>
                  <a:schemeClr val="tx1"/>
                </a:solidFill>
                <a:effectLst/>
                <a:latin typeface="+mj-lt"/>
                <a:ea typeface="+mj-ea"/>
                <a:cs typeface="+mj-cs"/>
              </a:rPr>
            </a:br>
            <a:endParaRPr lang="en-US" sz="2000" kern="1200" spc="-150" dirty="0">
              <a:solidFill>
                <a:schemeClr val="tx1"/>
              </a:solidFill>
              <a:latin typeface="+mj-lt"/>
              <a:ea typeface="+mj-ea"/>
              <a:cs typeface="+mj-cs"/>
            </a:endParaRPr>
          </a:p>
        </p:txBody>
      </p:sp>
      <p:pic>
        <p:nvPicPr>
          <p:cNvPr id="4" name="Picture 3" descr="A screenshot of a computer&#10;&#10;Description automatically generated">
            <a:extLst>
              <a:ext uri="{FF2B5EF4-FFF2-40B4-BE49-F238E27FC236}">
                <a16:creationId xmlns:a16="http://schemas.microsoft.com/office/drawing/2014/main" id="{3DDDB973-46A3-78F0-8215-A4A0D9BC8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423" y="746096"/>
            <a:ext cx="4681710" cy="4941119"/>
          </a:xfrm>
          <a:prstGeom prst="rect">
            <a:avLst/>
          </a:prstGeom>
        </p:spPr>
      </p:pic>
      <p:sp>
        <p:nvSpPr>
          <p:cNvPr id="97" name="Cross 96">
            <a:extLst>
              <a:ext uri="{FF2B5EF4-FFF2-40B4-BE49-F238E27FC236}">
                <a16:creationId xmlns:a16="http://schemas.microsoft.com/office/drawing/2014/main" id="{18BFA8F6-D06A-FC41-8352-967E62EFB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1776"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 program&#10;&#10;Description automatically generated">
            <a:extLst>
              <a:ext uri="{FF2B5EF4-FFF2-40B4-BE49-F238E27FC236}">
                <a16:creationId xmlns:a16="http://schemas.microsoft.com/office/drawing/2014/main" id="{5C822BB4-826B-5D60-C5D3-6D85D2CA0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357" y="756949"/>
            <a:ext cx="4688843" cy="5124421"/>
          </a:xfrm>
          <a:prstGeom prst="rect">
            <a:avLst/>
          </a:prstGeom>
        </p:spPr>
      </p:pic>
    </p:spTree>
    <p:extLst>
      <p:ext uri="{BB962C8B-B14F-4D97-AF65-F5344CB8AC3E}">
        <p14:creationId xmlns:p14="http://schemas.microsoft.com/office/powerpoint/2010/main" val="2626782509"/>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2C301B"/>
      </a:dk2>
      <a:lt2>
        <a:srgbClr val="F0F1F3"/>
      </a:lt2>
      <a:accent1>
        <a:srgbClr val="A8A17F"/>
      </a:accent1>
      <a:accent2>
        <a:srgbClr val="99A772"/>
      </a:accent2>
      <a:accent3>
        <a:srgbClr val="8DA980"/>
      </a:accent3>
      <a:accent4>
        <a:srgbClr val="76AD7B"/>
      </a:accent4>
      <a:accent5>
        <a:srgbClr val="81AA96"/>
      </a:accent5>
      <a:accent6>
        <a:srgbClr val="74A9A5"/>
      </a:accent6>
      <a:hlink>
        <a:srgbClr val="6D78B0"/>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204</TotalTime>
  <Words>104</Words>
  <Application>Microsoft Office PowerPoint</Application>
  <PresentationFormat>Widescreen</PresentationFormat>
  <Paragraphs>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System Font Regular</vt:lpstr>
      <vt:lpstr>Arial</vt:lpstr>
      <vt:lpstr>Seaford Display</vt:lpstr>
      <vt:lpstr>Tenorite</vt:lpstr>
      <vt:lpstr>MadridVTI</vt:lpstr>
      <vt:lpstr>Logistic Regression </vt:lpstr>
      <vt:lpstr>Create a binary variable that is 1 every time a variable is missing and 0 otherwise. Predict diabetes from patterns of missing binary variables  Percent of variation explained by the model: 7.65 %</vt:lpstr>
      <vt:lpstr>Regress diabetes on body systems and pairs of body systems without missing values and report the percent of variation.</vt:lpstr>
      <vt:lpstr>Regress diabetes on body systems, pairs of body systems, and statistically significant patterns of missing values. Report the coefficients and the percent of variation explained  Percent of variation explained by the model: 13.46 %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 Regression </dc:title>
  <dc:creator>Yili Lin</dc:creator>
  <cp:lastModifiedBy>Yili Lin</cp:lastModifiedBy>
  <cp:revision>11</cp:revision>
  <dcterms:created xsi:type="dcterms:W3CDTF">2023-11-15T02:58:10Z</dcterms:created>
  <dcterms:modified xsi:type="dcterms:W3CDTF">2023-11-16T18:55:42Z</dcterms:modified>
</cp:coreProperties>
</file>