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0"/>
  </p:normalViewPr>
  <p:slideViewPr>
    <p:cSldViewPr snapToGrid="0">
      <p:cViewPr varScale="1">
        <p:scale>
          <a:sx n="111" d="100"/>
          <a:sy n="111" d="100"/>
        </p:scale>
        <p:origin x="7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36A3C-BA2B-FA24-D55A-FCF1ECF0E6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D9EF61-8464-D614-621D-7336C78F39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ACA5CB-C3D6-D4ED-4CB1-3EB8B269B95A}"/>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089E5643-726B-BBFA-1FCA-3C8E56CC8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AB886-6A57-630E-5471-E2355952BACF}"/>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154654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68E24-B0D1-4074-84D9-2B3F4C9A20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501787-B556-9384-AE2A-C677B7C5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B79E13-C4D0-0275-12C1-7DA1106DB680}"/>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92EB7A63-F7C0-681E-E88A-BFE6CE225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D5851-C6EA-B0A6-2F43-715B1CF74145}"/>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2970055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5F94AE-1CA2-E39F-2C91-1DF267F591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9FD572-0CE0-5AC7-DD52-66050077B7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5E49B0-AE1D-0122-73E6-1EAA997AD1C2}"/>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5A430385-0D84-7A66-8BAC-D45E9CC65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BF1282-1D65-FADA-D091-276BA7A2F7BF}"/>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192245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169F1-9171-BDAD-27AB-6EC5992A23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4D16D3-0113-2CBE-BE13-E35E8BEE4B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3F362-8CFA-580F-DCD5-B3E3F58D0C04}"/>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56178A1F-FD82-0DFC-3E76-747EC06D4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1D083D-2DE3-51DD-CB15-C4E6F2743036}"/>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153538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B63B-138D-61E0-51F8-956C32774C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1A521-DEAF-5EF6-53CF-71F8E333E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6B0D8F-294F-C3B4-F315-0697177808C6}"/>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A1A453C8-AE81-30FB-7E28-B257FBBB3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97160-1B02-313A-2111-FC0F2920D549}"/>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9098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5987F-759E-15B5-8288-2F3FDCD55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E39991-0F2F-5938-DBAC-1CEB472ED8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344C8C-FB43-5C43-A472-BAA35C29EC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2B6ECD-A01B-5211-2469-868F4992E764}"/>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6" name="Footer Placeholder 5">
            <a:extLst>
              <a:ext uri="{FF2B5EF4-FFF2-40B4-BE49-F238E27FC236}">
                <a16:creationId xmlns:a16="http://schemas.microsoft.com/office/drawing/2014/main" id="{080B16DE-12B2-8061-8022-D8B2B4062D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B72D0-FD95-8766-933B-E2B7DB89CFD2}"/>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160347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6C382-95A2-7CD1-74AE-3FF68D5A54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0B303F-CDD7-53E4-C6EB-6C6DDCF759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11D82-4E8C-15B8-460E-4C8A335B99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F39475-5EA5-98E8-65E8-5067E45008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3ADBA-96DF-2A27-41B1-B061520A73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4A2473-88C2-6799-E217-79AE359B2166}"/>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8" name="Footer Placeholder 7">
            <a:extLst>
              <a:ext uri="{FF2B5EF4-FFF2-40B4-BE49-F238E27FC236}">
                <a16:creationId xmlns:a16="http://schemas.microsoft.com/office/drawing/2014/main" id="{4EEC79DA-5A19-CBD1-08A7-DFE03A4346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97F2EE-FF01-9C9F-932E-48C2B3373C49}"/>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373242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68268-446A-7539-733A-96D5B4BEC8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78A4F2-24C4-CD84-91B2-3C13779ABE7E}"/>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4" name="Footer Placeholder 3">
            <a:extLst>
              <a:ext uri="{FF2B5EF4-FFF2-40B4-BE49-F238E27FC236}">
                <a16:creationId xmlns:a16="http://schemas.microsoft.com/office/drawing/2014/main" id="{352DE2BC-EB37-C67C-C01D-A3577E6577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859404-3C89-82DC-B127-6B240ED4182A}"/>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317610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CE50CB-EB47-D476-53C3-FC13F20ACFAE}"/>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3" name="Footer Placeholder 2">
            <a:extLst>
              <a:ext uri="{FF2B5EF4-FFF2-40B4-BE49-F238E27FC236}">
                <a16:creationId xmlns:a16="http://schemas.microsoft.com/office/drawing/2014/main" id="{56E9404B-C2FE-C5BE-E739-D5C406F294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93FB9B-614A-E443-E712-B45BBA44DFA9}"/>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80582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AFD1C-1DCA-4CCF-CC30-9DCD6FE30B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C74391-88CD-CD9A-F995-ACF131E299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CB4C04-EC67-207C-E736-B339320AA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C6D59F-5112-0434-FD55-293DA94C11C3}"/>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6" name="Footer Placeholder 5">
            <a:extLst>
              <a:ext uri="{FF2B5EF4-FFF2-40B4-BE49-F238E27FC236}">
                <a16:creationId xmlns:a16="http://schemas.microsoft.com/office/drawing/2014/main" id="{92376D21-A604-8CAB-97E2-88407B40A2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C674D-9753-382C-602D-9AB21DF4E8A0}"/>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180826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6BAD0-CAF4-1225-0C72-3D95365D57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0E7B74-A5EF-3D47-90F6-CDCCF3EDA3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739BD7-BC79-5737-CB3B-0D47B302A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93C658-64FC-F4E7-1732-54BE616127D7}"/>
              </a:ext>
            </a:extLst>
          </p:cNvPr>
          <p:cNvSpPr>
            <a:spLocks noGrp="1"/>
          </p:cNvSpPr>
          <p:nvPr>
            <p:ph type="dt" sz="half" idx="10"/>
          </p:nvPr>
        </p:nvSpPr>
        <p:spPr/>
        <p:txBody>
          <a:bodyPr/>
          <a:lstStyle/>
          <a:p>
            <a:fld id="{F83022E4-C792-5440-8E2E-9B6652C972CA}" type="datetimeFigureOut">
              <a:rPr lang="en-US" smtClean="0"/>
              <a:t>11/2/23</a:t>
            </a:fld>
            <a:endParaRPr lang="en-US"/>
          </a:p>
        </p:txBody>
      </p:sp>
      <p:sp>
        <p:nvSpPr>
          <p:cNvPr id="6" name="Footer Placeholder 5">
            <a:extLst>
              <a:ext uri="{FF2B5EF4-FFF2-40B4-BE49-F238E27FC236}">
                <a16:creationId xmlns:a16="http://schemas.microsoft.com/office/drawing/2014/main" id="{1AB4E064-3048-CC34-3E2D-4C31154CB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99FB1C-8C7B-7823-F950-B93FE822C105}"/>
              </a:ext>
            </a:extLst>
          </p:cNvPr>
          <p:cNvSpPr>
            <a:spLocks noGrp="1"/>
          </p:cNvSpPr>
          <p:nvPr>
            <p:ph type="sldNum" sz="quarter" idx="12"/>
          </p:nvPr>
        </p:nvSpPr>
        <p:spPr/>
        <p:txBody>
          <a:bodyPr/>
          <a:lstStyle/>
          <a:p>
            <a:fld id="{1E406C9D-6E44-2D48-A077-773044D40D87}" type="slidenum">
              <a:rPr lang="en-US" smtClean="0"/>
              <a:t>‹#›</a:t>
            </a:fld>
            <a:endParaRPr lang="en-US"/>
          </a:p>
        </p:txBody>
      </p:sp>
    </p:spTree>
    <p:extLst>
      <p:ext uri="{BB962C8B-B14F-4D97-AF65-F5344CB8AC3E}">
        <p14:creationId xmlns:p14="http://schemas.microsoft.com/office/powerpoint/2010/main" val="32582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F7479A-B7F3-A567-5260-62CBF41E1C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B08184-DE8D-7B0B-29E3-3F03CE25C2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FBA121-7A85-9C67-56E1-EC57C48800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022E4-C792-5440-8E2E-9B6652C972CA}" type="datetimeFigureOut">
              <a:rPr lang="en-US" smtClean="0"/>
              <a:t>11/2/23</a:t>
            </a:fld>
            <a:endParaRPr lang="en-US"/>
          </a:p>
        </p:txBody>
      </p:sp>
      <p:sp>
        <p:nvSpPr>
          <p:cNvPr id="5" name="Footer Placeholder 4">
            <a:extLst>
              <a:ext uri="{FF2B5EF4-FFF2-40B4-BE49-F238E27FC236}">
                <a16:creationId xmlns:a16="http://schemas.microsoft.com/office/drawing/2014/main" id="{30DF8E4F-D599-68E9-D4B3-F77A92C1E8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F90329-D460-753C-87F6-C18B501A1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06C9D-6E44-2D48-A077-773044D40D87}" type="slidenum">
              <a:rPr lang="en-US" smtClean="0"/>
              <a:t>‹#›</a:t>
            </a:fld>
            <a:endParaRPr lang="en-US"/>
          </a:p>
        </p:txBody>
      </p:sp>
    </p:spTree>
    <p:extLst>
      <p:ext uri="{BB962C8B-B14F-4D97-AF65-F5344CB8AC3E}">
        <p14:creationId xmlns:p14="http://schemas.microsoft.com/office/powerpoint/2010/main" val="1782756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EBA9C74-77F2-5256-37FB-D9A1BA69A2A9}"/>
              </a:ext>
            </a:extLst>
          </p:cNvPr>
          <p:cNvSpPr>
            <a:spLocks noGrp="1"/>
          </p:cNvSpPr>
          <p:nvPr>
            <p:ph type="ctrTitle"/>
          </p:nvPr>
        </p:nvSpPr>
        <p:spPr>
          <a:xfrm>
            <a:off x="1524000" y="929452"/>
            <a:ext cx="9144000" cy="2526738"/>
          </a:xfrm>
        </p:spPr>
        <p:txBody>
          <a:bodyPr>
            <a:normAutofit/>
          </a:bodyPr>
          <a:lstStyle/>
          <a:p>
            <a:r>
              <a:rPr lang="en-US" sz="6600">
                <a:solidFill>
                  <a:srgbClr val="FFFFFF"/>
                </a:solidFill>
              </a:rPr>
              <a:t>Logistic Regression</a:t>
            </a:r>
          </a:p>
        </p:txBody>
      </p:sp>
      <p:sp>
        <p:nvSpPr>
          <p:cNvPr id="3" name="Subtitle 2">
            <a:extLst>
              <a:ext uri="{FF2B5EF4-FFF2-40B4-BE49-F238E27FC236}">
                <a16:creationId xmlns:a16="http://schemas.microsoft.com/office/drawing/2014/main" id="{6AF4D195-73EC-61E5-4CEE-387009DC024F}"/>
              </a:ext>
            </a:extLst>
          </p:cNvPr>
          <p:cNvSpPr>
            <a:spLocks noGrp="1"/>
          </p:cNvSpPr>
          <p:nvPr>
            <p:ph type="subTitle" idx="1"/>
          </p:nvPr>
        </p:nvSpPr>
        <p:spPr>
          <a:xfrm>
            <a:off x="1524000" y="3695230"/>
            <a:ext cx="9144000" cy="1626541"/>
          </a:xfrm>
        </p:spPr>
        <p:txBody>
          <a:bodyPr>
            <a:normAutofit/>
          </a:bodyPr>
          <a:lstStyle/>
          <a:p>
            <a:endParaRPr lang="en-US">
              <a:solidFill>
                <a:srgbClr val="FFFFFF"/>
              </a:solidFill>
            </a:endParaRPr>
          </a:p>
        </p:txBody>
      </p:sp>
      <p:sp>
        <p:nvSpPr>
          <p:cNvPr id="18"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388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7D79B0-BAC7-55CD-B35E-891C1E95E455}"/>
              </a:ext>
            </a:extLst>
          </p:cNvPr>
          <p:cNvSpPr>
            <a:spLocks noGrp="1"/>
          </p:cNvSpPr>
          <p:nvPr>
            <p:ph type="title"/>
          </p:nvPr>
        </p:nvSpPr>
        <p:spPr>
          <a:xfrm>
            <a:off x="630936" y="639520"/>
            <a:ext cx="3429000" cy="1719072"/>
          </a:xfrm>
        </p:spPr>
        <p:txBody>
          <a:bodyPr anchor="b">
            <a:normAutofit/>
          </a:bodyPr>
          <a:lstStyle/>
          <a:p>
            <a:r>
              <a:rPr lang="en-US" sz="1800">
                <a:latin typeface="Times New Roman" panose="02020603050405020304" pitchFamily="18" charset="0"/>
                <a:ea typeface="ADLaM Display" panose="02010000000000000000" pitchFamily="2" charset="77"/>
                <a:cs typeface="Times New Roman" panose="02020603050405020304" pitchFamily="18" charset="0"/>
              </a:rPr>
              <a:t>Q1. </a:t>
            </a:r>
            <a:r>
              <a:rPr lang="en-US" sz="1800" b="0" i="0">
                <a:effectLst/>
                <a:latin typeface="Times New Roman" panose="02020603050405020304" pitchFamily="18" charset="0"/>
                <a:ea typeface="ADLaM Display" panose="02010000000000000000" pitchFamily="2" charset="77"/>
                <a:cs typeface="Times New Roman" panose="02020603050405020304" pitchFamily="18" charset="0"/>
              </a:rPr>
              <a:t>Build a model that includes only "home test results" as independent variable. Report the percent of variation explained</a:t>
            </a:r>
            <a:br>
              <a:rPr lang="en-US" sz="1800" b="0" i="0">
                <a:effectLst/>
                <a:latin typeface="Arial" panose="020B0604020202020204" pitchFamily="34" charset="0"/>
              </a:rPr>
            </a:br>
            <a:endParaRPr lang="en-US" sz="1800"/>
          </a:p>
        </p:txBody>
      </p:sp>
      <p:sp>
        <p:nvSpPr>
          <p:cNvPr id="11"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A31B310-EC46-1CB1-8F25-29701E2257D3}"/>
              </a:ext>
            </a:extLst>
          </p:cNvPr>
          <p:cNvSpPr>
            <a:spLocks noGrp="1"/>
          </p:cNvSpPr>
          <p:nvPr>
            <p:ph idx="1"/>
          </p:nvPr>
        </p:nvSpPr>
        <p:spPr>
          <a:xfrm>
            <a:off x="630936" y="2807208"/>
            <a:ext cx="3429000" cy="3410712"/>
          </a:xfrm>
        </p:spPr>
        <p:txBody>
          <a:bodyPr anchor="t">
            <a:normAutofit/>
          </a:bodyPr>
          <a:lstStyle/>
          <a:p>
            <a:r>
              <a:rPr lang="en-US" sz="2200"/>
              <a:t>Here we consider, home test results as the independent variable and PCRpositive as the dependent variable. </a:t>
            </a:r>
            <a:r>
              <a:rPr lang="en-US" sz="2200" b="1"/>
              <a:t>Pseudo R-squared value: 0.2079854 suggests that approximately 20.8% of the variability in the outcome variable is explained by the model</a:t>
            </a:r>
          </a:p>
          <a:p>
            <a:endParaRPr lang="en-US" sz="2200" b="1"/>
          </a:p>
          <a:p>
            <a:endParaRPr lang="en-US" sz="2200"/>
          </a:p>
          <a:p>
            <a:endParaRPr lang="en-US" sz="2200"/>
          </a:p>
        </p:txBody>
      </p:sp>
      <p:pic>
        <p:nvPicPr>
          <p:cNvPr id="4" name="Picture 3">
            <a:extLst>
              <a:ext uri="{FF2B5EF4-FFF2-40B4-BE49-F238E27FC236}">
                <a16:creationId xmlns:a16="http://schemas.microsoft.com/office/drawing/2014/main" id="{BB95435C-8412-CC1E-0E3B-675EF5EF54C7}"/>
              </a:ext>
            </a:extLst>
          </p:cNvPr>
          <p:cNvPicPr>
            <a:picLocks noChangeAspect="1"/>
          </p:cNvPicPr>
          <p:nvPr/>
        </p:nvPicPr>
        <p:blipFill>
          <a:blip r:embed="rId2"/>
          <a:stretch>
            <a:fillRect/>
          </a:stretch>
        </p:blipFill>
        <p:spPr>
          <a:xfrm>
            <a:off x="4654296" y="641624"/>
            <a:ext cx="6903720" cy="5574751"/>
          </a:xfrm>
          <a:prstGeom prst="rect">
            <a:avLst/>
          </a:prstGeom>
        </p:spPr>
      </p:pic>
    </p:spTree>
    <p:extLst>
      <p:ext uri="{BB962C8B-B14F-4D97-AF65-F5344CB8AC3E}">
        <p14:creationId xmlns:p14="http://schemas.microsoft.com/office/powerpoint/2010/main" val="1357667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9EE8CD-28B5-D899-9DB1-942CCE333F65}"/>
              </a:ext>
            </a:extLst>
          </p:cNvPr>
          <p:cNvSpPr>
            <a:spLocks noGrp="1"/>
          </p:cNvSpPr>
          <p:nvPr>
            <p:ph type="title"/>
          </p:nvPr>
        </p:nvSpPr>
        <p:spPr>
          <a:xfrm>
            <a:off x="630936" y="640823"/>
            <a:ext cx="3419856" cy="5583148"/>
          </a:xfrm>
        </p:spPr>
        <p:txBody>
          <a:bodyPr anchor="ctr">
            <a:normAutofit/>
          </a:bodyPr>
          <a:lstStyle/>
          <a:p>
            <a:r>
              <a:rPr lang="en-US" sz="3000">
                <a:latin typeface="Times New Roman" panose="02020603050405020304" pitchFamily="18" charset="0"/>
                <a:cs typeface="Times New Roman" panose="02020603050405020304" pitchFamily="18" charset="0"/>
              </a:rPr>
              <a:t>Q2. </a:t>
            </a:r>
            <a:r>
              <a:rPr lang="en-US" sz="3000" b="0" i="0">
                <a:effectLst/>
                <a:latin typeface="Times New Roman" panose="02020603050405020304" pitchFamily="18" charset="0"/>
                <a:cs typeface="Times New Roman" panose="02020603050405020304" pitchFamily="18" charset="0"/>
              </a:rPr>
              <a:t>Build a model that includes age and gender, interaction of age and gender, and home test results as independent variables.  Report the percent of variation explained.</a:t>
            </a:r>
            <a:br>
              <a:rPr lang="en-US" sz="3000" b="0" i="0">
                <a:effectLst/>
                <a:latin typeface="Arial" panose="020B0604020202020204" pitchFamily="34" charset="0"/>
              </a:rPr>
            </a:br>
            <a:endParaRPr lang="en-US" sz="3000"/>
          </a:p>
        </p:txBody>
      </p:sp>
      <p:sp>
        <p:nvSpPr>
          <p:cNvPr id="11"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67200" y="630936"/>
            <a:ext cx="18288" cy="5590381"/>
          </a:xfrm>
          <a:custGeom>
            <a:avLst/>
            <a:gdLst>
              <a:gd name="connsiteX0" fmla="*/ 0 w 18288"/>
              <a:gd name="connsiteY0" fmla="*/ 0 h 5590381"/>
              <a:gd name="connsiteX1" fmla="*/ 18288 w 18288"/>
              <a:gd name="connsiteY1" fmla="*/ 0 h 5590381"/>
              <a:gd name="connsiteX2" fmla="*/ 18288 w 18288"/>
              <a:gd name="connsiteY2" fmla="*/ 754701 h 5590381"/>
              <a:gd name="connsiteX3" fmla="*/ 18288 w 18288"/>
              <a:gd name="connsiteY3" fmla="*/ 1565307 h 5590381"/>
              <a:gd name="connsiteX4" fmla="*/ 18288 w 18288"/>
              <a:gd name="connsiteY4" fmla="*/ 2152297 h 5590381"/>
              <a:gd name="connsiteX5" fmla="*/ 18288 w 18288"/>
              <a:gd name="connsiteY5" fmla="*/ 2906998 h 5590381"/>
              <a:gd name="connsiteX6" fmla="*/ 18288 w 18288"/>
              <a:gd name="connsiteY6" fmla="*/ 3549892 h 5590381"/>
              <a:gd name="connsiteX7" fmla="*/ 18288 w 18288"/>
              <a:gd name="connsiteY7" fmla="*/ 4080978 h 5590381"/>
              <a:gd name="connsiteX8" fmla="*/ 18288 w 18288"/>
              <a:gd name="connsiteY8" fmla="*/ 4835680 h 5590381"/>
              <a:gd name="connsiteX9" fmla="*/ 18288 w 18288"/>
              <a:gd name="connsiteY9" fmla="*/ 5590381 h 5590381"/>
              <a:gd name="connsiteX10" fmla="*/ 0 w 18288"/>
              <a:gd name="connsiteY10" fmla="*/ 5590381 h 5590381"/>
              <a:gd name="connsiteX11" fmla="*/ 0 w 18288"/>
              <a:gd name="connsiteY11" fmla="*/ 4835680 h 5590381"/>
              <a:gd name="connsiteX12" fmla="*/ 0 w 18288"/>
              <a:gd name="connsiteY12" fmla="*/ 4304593 h 5590381"/>
              <a:gd name="connsiteX13" fmla="*/ 0 w 18288"/>
              <a:gd name="connsiteY13" fmla="*/ 3773507 h 5590381"/>
              <a:gd name="connsiteX14" fmla="*/ 0 w 18288"/>
              <a:gd name="connsiteY14" fmla="*/ 3186517 h 5590381"/>
              <a:gd name="connsiteX15" fmla="*/ 0 w 18288"/>
              <a:gd name="connsiteY15" fmla="*/ 2487720 h 5590381"/>
              <a:gd name="connsiteX16" fmla="*/ 0 w 18288"/>
              <a:gd name="connsiteY16" fmla="*/ 1956633 h 5590381"/>
              <a:gd name="connsiteX17" fmla="*/ 0 w 18288"/>
              <a:gd name="connsiteY17" fmla="*/ 1425547 h 5590381"/>
              <a:gd name="connsiteX18" fmla="*/ 0 w 18288"/>
              <a:gd name="connsiteY18" fmla="*/ 614942 h 5590381"/>
              <a:gd name="connsiteX19" fmla="*/ 0 w 18288"/>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288" h="5590381" fill="none" extrusionOk="0">
                <a:moveTo>
                  <a:pt x="0" y="0"/>
                </a:moveTo>
                <a:cubicBezTo>
                  <a:pt x="7726" y="-435"/>
                  <a:pt x="14198" y="437"/>
                  <a:pt x="18288" y="0"/>
                </a:cubicBezTo>
                <a:cubicBezTo>
                  <a:pt x="-5226" y="225076"/>
                  <a:pt x="46275" y="562283"/>
                  <a:pt x="18288" y="754701"/>
                </a:cubicBezTo>
                <a:cubicBezTo>
                  <a:pt x="-9699" y="947119"/>
                  <a:pt x="30081" y="1239251"/>
                  <a:pt x="18288" y="1565307"/>
                </a:cubicBezTo>
                <a:cubicBezTo>
                  <a:pt x="6495" y="1891363"/>
                  <a:pt x="7160" y="1999140"/>
                  <a:pt x="18288" y="2152297"/>
                </a:cubicBezTo>
                <a:cubicBezTo>
                  <a:pt x="29417" y="2305454"/>
                  <a:pt x="28705" y="2598333"/>
                  <a:pt x="18288" y="2906998"/>
                </a:cubicBezTo>
                <a:cubicBezTo>
                  <a:pt x="7871" y="3215663"/>
                  <a:pt x="35263" y="3327412"/>
                  <a:pt x="18288" y="3549892"/>
                </a:cubicBezTo>
                <a:cubicBezTo>
                  <a:pt x="1313" y="3772372"/>
                  <a:pt x="38561" y="3843836"/>
                  <a:pt x="18288" y="4080978"/>
                </a:cubicBezTo>
                <a:cubicBezTo>
                  <a:pt x="-1985" y="4318120"/>
                  <a:pt x="-3806" y="4511166"/>
                  <a:pt x="18288" y="4835680"/>
                </a:cubicBezTo>
                <a:cubicBezTo>
                  <a:pt x="40382" y="5160194"/>
                  <a:pt x="-13070" y="5401748"/>
                  <a:pt x="18288" y="5590381"/>
                </a:cubicBezTo>
                <a:cubicBezTo>
                  <a:pt x="12010" y="5589863"/>
                  <a:pt x="6799" y="5589982"/>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8288" h="5590381" stroke="0" extrusionOk="0">
                <a:moveTo>
                  <a:pt x="0" y="0"/>
                </a:moveTo>
                <a:cubicBezTo>
                  <a:pt x="5871" y="848"/>
                  <a:pt x="11713" y="-200"/>
                  <a:pt x="18288" y="0"/>
                </a:cubicBezTo>
                <a:cubicBezTo>
                  <a:pt x="41141" y="165299"/>
                  <a:pt x="3613" y="427555"/>
                  <a:pt x="18288" y="698798"/>
                </a:cubicBezTo>
                <a:cubicBezTo>
                  <a:pt x="32963" y="970041"/>
                  <a:pt x="19680" y="1226199"/>
                  <a:pt x="18288" y="1397595"/>
                </a:cubicBezTo>
                <a:cubicBezTo>
                  <a:pt x="16896" y="1568991"/>
                  <a:pt x="38798" y="1794517"/>
                  <a:pt x="18288" y="2152297"/>
                </a:cubicBezTo>
                <a:cubicBezTo>
                  <a:pt x="-2222" y="2510077"/>
                  <a:pt x="40846" y="2594424"/>
                  <a:pt x="18288" y="2739287"/>
                </a:cubicBezTo>
                <a:cubicBezTo>
                  <a:pt x="-4270" y="2884150"/>
                  <a:pt x="27117" y="3129706"/>
                  <a:pt x="18288" y="3493988"/>
                </a:cubicBezTo>
                <a:cubicBezTo>
                  <a:pt x="9459" y="3858270"/>
                  <a:pt x="54201" y="4041447"/>
                  <a:pt x="18288" y="4304593"/>
                </a:cubicBezTo>
                <a:cubicBezTo>
                  <a:pt x="-17625" y="4567740"/>
                  <a:pt x="49627" y="5149125"/>
                  <a:pt x="18288" y="5590381"/>
                </a:cubicBezTo>
                <a:cubicBezTo>
                  <a:pt x="10860" y="5590744"/>
                  <a:pt x="7568" y="5590157"/>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E6510FD-7D72-E445-B161-B7A794BD22E0}"/>
              </a:ext>
            </a:extLst>
          </p:cNvPr>
          <p:cNvPicPr>
            <a:picLocks noChangeAspect="1"/>
          </p:cNvPicPr>
          <p:nvPr/>
        </p:nvPicPr>
        <p:blipFill>
          <a:blip r:embed="rId2"/>
          <a:stretch>
            <a:fillRect/>
          </a:stretch>
        </p:blipFill>
        <p:spPr>
          <a:xfrm>
            <a:off x="4654296" y="630936"/>
            <a:ext cx="4645261" cy="3913632"/>
          </a:xfrm>
          <a:prstGeom prst="rect">
            <a:avLst/>
          </a:prstGeom>
        </p:spPr>
      </p:pic>
      <p:sp>
        <p:nvSpPr>
          <p:cNvPr id="3" name="Content Placeholder 2">
            <a:extLst>
              <a:ext uri="{FF2B5EF4-FFF2-40B4-BE49-F238E27FC236}">
                <a16:creationId xmlns:a16="http://schemas.microsoft.com/office/drawing/2014/main" id="{73AFABA0-FF65-FC63-ED24-12B04B1C6022}"/>
              </a:ext>
            </a:extLst>
          </p:cNvPr>
          <p:cNvSpPr>
            <a:spLocks noGrp="1"/>
          </p:cNvSpPr>
          <p:nvPr>
            <p:ph idx="1"/>
          </p:nvPr>
        </p:nvSpPr>
        <p:spPr>
          <a:xfrm>
            <a:off x="4654296" y="4798577"/>
            <a:ext cx="6894576" cy="1428487"/>
          </a:xfrm>
        </p:spPr>
        <p:txBody>
          <a:bodyPr anchor="t">
            <a:normAutofit/>
          </a:bodyPr>
          <a:lstStyle/>
          <a:p>
            <a:r>
              <a:rPr lang="en-US" sz="1500"/>
              <a:t>Here we are considering age, gender, Interaction between age and gender and home test results as independent and PCRpositive as dependent. </a:t>
            </a:r>
            <a:r>
              <a:rPr lang="en-US" sz="1500" b="1"/>
              <a:t>"Pseudo R-squared (McFadden's): 0.2493” </a:t>
            </a:r>
            <a:r>
              <a:rPr lang="en-US" sz="1500"/>
              <a:t>- This means that about 24.93% of the variability in the log odds of getting a positive test result (as captured by the logistic model) is explained by the independent variables (Age, Gender, their interaction, and the home test results) in your model, compared to a model with no predictors.</a:t>
            </a:r>
          </a:p>
          <a:p>
            <a:endParaRPr lang="en-US" sz="1500"/>
          </a:p>
        </p:txBody>
      </p:sp>
    </p:spTree>
    <p:extLst>
      <p:ext uri="{BB962C8B-B14F-4D97-AF65-F5344CB8AC3E}">
        <p14:creationId xmlns:p14="http://schemas.microsoft.com/office/powerpoint/2010/main" val="369496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0936CE-05F7-ED1B-5A37-B557E500FF11}"/>
              </a:ext>
            </a:extLst>
          </p:cNvPr>
          <p:cNvSpPr>
            <a:spLocks noGrp="1"/>
          </p:cNvSpPr>
          <p:nvPr>
            <p:ph type="title"/>
          </p:nvPr>
        </p:nvSpPr>
        <p:spPr>
          <a:xfrm>
            <a:off x="838200" y="365125"/>
            <a:ext cx="10515600" cy="1325563"/>
          </a:xfrm>
        </p:spPr>
        <p:txBody>
          <a:bodyPr>
            <a:normAutofit/>
          </a:bodyPr>
          <a:lstStyle/>
          <a:p>
            <a:r>
              <a:rPr lang="en-US" sz="2200" b="0" i="0">
                <a:effectLst/>
                <a:latin typeface="Times New Roman" panose="02020603050405020304" pitchFamily="18" charset="0"/>
                <a:cs typeface="Times New Roman" panose="02020603050405020304" pitchFamily="18" charset="0"/>
              </a:rPr>
              <a:t>Q3. Build a model that includes age and gender, interaction of age and gender, home test results, and symptoms as independent variables.  Report the percent of variation explained</a:t>
            </a:r>
            <a:br>
              <a:rPr lang="en-US" sz="2200" b="0" i="0">
                <a:effectLst/>
                <a:latin typeface="Arial" panose="020B0604020202020204" pitchFamily="34" charset="0"/>
              </a:rPr>
            </a:br>
            <a:endParaRPr lang="en-US" sz="2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18E8F45-B565-002D-8D82-671344B0C3F9}"/>
              </a:ext>
            </a:extLst>
          </p:cNvPr>
          <p:cNvSpPr>
            <a:spLocks noGrp="1"/>
          </p:cNvSpPr>
          <p:nvPr>
            <p:ph idx="1"/>
          </p:nvPr>
        </p:nvSpPr>
        <p:spPr>
          <a:xfrm>
            <a:off x="838200" y="1929384"/>
            <a:ext cx="10515600" cy="4251960"/>
          </a:xfrm>
        </p:spPr>
        <p:txBody>
          <a:bodyPr>
            <a:normAutofit/>
          </a:bodyPr>
          <a:lstStyle/>
          <a:p>
            <a:r>
              <a:rPr lang="en-US" sz="2200"/>
              <a:t>Here we are considering age, gender, interaction of age and gender, home test results and all the symptoms as independent variables.</a:t>
            </a:r>
          </a:p>
          <a:p>
            <a:r>
              <a:rPr lang="en-US" sz="2200"/>
              <a:t>"Pseudo R-squared (McFadden's): 0.5739”. An R^2 of 0.5739 suggests that approximately 57.39% of the variance in the log odds of the outcome is explained by the predictors in the model. </a:t>
            </a:r>
          </a:p>
          <a:p>
            <a:r>
              <a:rPr lang="en-US" sz="2200"/>
              <a:t>Based on the output: Age (p=0.0248), Difficultybreathing (p=0.0170), LossBalance (p=0.0130),LossTaste (p=0.0109)</a:t>
            </a:r>
          </a:p>
          <a:p>
            <a:endParaRPr lang="en-US" sz="2200"/>
          </a:p>
        </p:txBody>
      </p:sp>
    </p:spTree>
    <p:extLst>
      <p:ext uri="{BB962C8B-B14F-4D97-AF65-F5344CB8AC3E}">
        <p14:creationId xmlns:p14="http://schemas.microsoft.com/office/powerpoint/2010/main" val="245644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10CF21-512E-A015-D39A-8CC2752CE417}"/>
              </a:ext>
            </a:extLst>
          </p:cNvPr>
          <p:cNvSpPr>
            <a:spLocks noGrp="1"/>
          </p:cNvSpPr>
          <p:nvPr>
            <p:ph type="title"/>
          </p:nvPr>
        </p:nvSpPr>
        <p:spPr>
          <a:xfrm>
            <a:off x="5297762" y="329184"/>
            <a:ext cx="6251110" cy="1783080"/>
          </a:xfrm>
        </p:spPr>
        <p:txBody>
          <a:bodyPr anchor="b">
            <a:normAutofit/>
          </a:bodyPr>
          <a:lstStyle/>
          <a:p>
            <a:r>
              <a:rPr lang="en-US" sz="1800">
                <a:latin typeface="Times New Roman" panose="02020603050405020304" pitchFamily="18" charset="0"/>
                <a:cs typeface="Times New Roman" panose="02020603050405020304" pitchFamily="18" charset="0"/>
              </a:rPr>
              <a:t>Q4. </a:t>
            </a:r>
            <a:r>
              <a:rPr lang="en-US" sz="1800" b="0" i="0">
                <a:effectLst/>
                <a:latin typeface="Times New Roman" panose="02020603050405020304" pitchFamily="18" charset="0"/>
                <a:cs typeface="Times New Roman" panose="02020603050405020304" pitchFamily="18" charset="0"/>
              </a:rPr>
              <a:t>Build a model that includes includes age, gender, interaction of age and gender, symptoms, home test, pairs of symptoms, and triplets of symptoms as independent variables. Report the percent of variation explained</a:t>
            </a:r>
            <a:br>
              <a:rPr lang="en-US" sz="1800" b="0" i="0">
                <a:effectLst/>
                <a:latin typeface="Arial" panose="020B0604020202020204" pitchFamily="34" charset="0"/>
              </a:rPr>
            </a:br>
            <a:endParaRPr lang="en-US" sz="1800"/>
          </a:p>
        </p:txBody>
      </p:sp>
      <p:pic>
        <p:nvPicPr>
          <p:cNvPr id="5" name="Picture 4" descr="Question mark on green pastel background">
            <a:extLst>
              <a:ext uri="{FF2B5EF4-FFF2-40B4-BE49-F238E27FC236}">
                <a16:creationId xmlns:a16="http://schemas.microsoft.com/office/drawing/2014/main" id="{BE11D593-AD15-3325-3E26-0C15F465A35B}"/>
              </a:ext>
            </a:extLst>
          </p:cNvPr>
          <p:cNvPicPr>
            <a:picLocks noChangeAspect="1"/>
          </p:cNvPicPr>
          <p:nvPr/>
        </p:nvPicPr>
        <p:blipFill rotWithShape="1">
          <a:blip r:embed="rId2"/>
          <a:srcRect l="44529" r="4537"/>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44829D3-C15E-49D8-D5D0-E11F3C8AB39E}"/>
              </a:ext>
            </a:extLst>
          </p:cNvPr>
          <p:cNvSpPr>
            <a:spLocks noGrp="1"/>
          </p:cNvSpPr>
          <p:nvPr>
            <p:ph idx="1"/>
          </p:nvPr>
        </p:nvSpPr>
        <p:spPr>
          <a:xfrm>
            <a:off x="5297762" y="2706624"/>
            <a:ext cx="6251110" cy="3483864"/>
          </a:xfrm>
        </p:spPr>
        <p:txBody>
          <a:bodyPr>
            <a:normAutofit/>
          </a:bodyPr>
          <a:lstStyle/>
          <a:p>
            <a:r>
              <a:rPr lang="en-US" sz="2200" dirty="0"/>
              <a:t>Here I have included age, gender, interaction of age and gender, symptoms, home test results and also included the pairs of symptoms as independent variables</a:t>
            </a:r>
          </a:p>
          <a:p>
            <a:r>
              <a:rPr lang="en-US" sz="2200" dirty="0"/>
              <a:t>Percent of variance explained: a McFadden's R^2 of 0.7623239 suggests that the predictors in your logistic regression model provide substantial explanatory power relative to a null model.</a:t>
            </a:r>
          </a:p>
        </p:txBody>
      </p:sp>
    </p:spTree>
    <p:extLst>
      <p:ext uri="{BB962C8B-B14F-4D97-AF65-F5344CB8AC3E}">
        <p14:creationId xmlns:p14="http://schemas.microsoft.com/office/powerpoint/2010/main" val="342921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6515-325A-4E1D-47D8-CE59249AE373}"/>
              </a:ext>
            </a:extLst>
          </p:cNvPr>
          <p:cNvSpPr>
            <a:spLocks noGrp="1"/>
          </p:cNvSpPr>
          <p:nvPr>
            <p:ph type="title"/>
          </p:nvPr>
        </p:nvSpPr>
        <p:spPr>
          <a:xfrm>
            <a:off x="5868557" y="1138036"/>
            <a:ext cx="5444382" cy="1402470"/>
          </a:xfrm>
        </p:spPr>
        <p:txBody>
          <a:bodyPr anchor="t">
            <a:normAutofit/>
          </a:bodyPr>
          <a:lstStyle/>
          <a:p>
            <a:r>
              <a:rPr lang="en-US" sz="1800" dirty="0">
                <a:latin typeface="Times New Roman" panose="02020603050405020304" pitchFamily="18" charset="0"/>
                <a:cs typeface="Times New Roman" panose="02020603050405020304" pitchFamily="18" charset="0"/>
              </a:rPr>
              <a:t>Q5. </a:t>
            </a:r>
            <a:r>
              <a:rPr lang="en-US" sz="1800" b="0" i="0" dirty="0">
                <a:effectLst/>
                <a:latin typeface="Times New Roman" panose="02020603050405020304" pitchFamily="18" charset="0"/>
                <a:cs typeface="Times New Roman" panose="02020603050405020304" pitchFamily="18" charset="0"/>
              </a:rPr>
              <a:t>What is the most accurate way of diagnosing COVID-19 at home prior to triage to clinics?</a:t>
            </a:r>
            <a:br>
              <a:rPr lang="en-US" sz="2200" b="0" i="0" dirty="0">
                <a:effectLst/>
                <a:latin typeface="Arial" panose="020B0604020202020204" pitchFamily="34" charset="0"/>
              </a:rPr>
            </a:br>
            <a:endParaRPr lang="en-US" sz="2200" dirty="0"/>
          </a:p>
        </p:txBody>
      </p:sp>
      <p:pic>
        <p:nvPicPr>
          <p:cNvPr id="5" name="Picture 4" descr="Light bulb on yellow background with sketched light beams and cord">
            <a:extLst>
              <a:ext uri="{FF2B5EF4-FFF2-40B4-BE49-F238E27FC236}">
                <a16:creationId xmlns:a16="http://schemas.microsoft.com/office/drawing/2014/main" id="{994516C9-7F55-1FCD-70AA-3EC26186A238}"/>
              </a:ext>
            </a:extLst>
          </p:cNvPr>
          <p:cNvPicPr>
            <a:picLocks noChangeAspect="1"/>
          </p:cNvPicPr>
          <p:nvPr/>
        </p:nvPicPr>
        <p:blipFill rotWithShape="1">
          <a:blip r:embed="rId2"/>
          <a:srcRect l="49032" r="4774"/>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B429BD8-77F8-2872-1388-A84ABE84166E}"/>
              </a:ext>
            </a:extLst>
          </p:cNvPr>
          <p:cNvSpPr>
            <a:spLocks noGrp="1"/>
          </p:cNvSpPr>
          <p:nvPr>
            <p:ph idx="1"/>
          </p:nvPr>
        </p:nvSpPr>
        <p:spPr>
          <a:xfrm>
            <a:off x="5868557" y="1794076"/>
            <a:ext cx="5444382" cy="4348307"/>
          </a:xfrm>
        </p:spPr>
        <p:txBody>
          <a:bodyPr>
            <a:normAutofit fontScale="92500" lnSpcReduction="10000"/>
          </a:bodyPr>
          <a:lstStyle/>
          <a:p>
            <a:r>
              <a:rPr lang="en-US" sz="1800" dirty="0">
                <a:latin typeface="Times New Roman" panose="02020603050405020304" pitchFamily="18" charset="0"/>
                <a:cs typeface="Times New Roman" panose="02020603050405020304" pitchFamily="18" charset="0"/>
              </a:rPr>
              <a:t>The code is trying to explore which symptoms and other factors (like age, gender, and home test results) are significant predictors for a positive COVID-19 PCR test result. This can potentially help in predicting the likelihood of a person being positive for COVID-19 based on these factors.</a:t>
            </a:r>
          </a:p>
          <a:p>
            <a:endParaRPr lang="en-US" sz="14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Q6. </a:t>
            </a:r>
            <a:r>
              <a:rPr lang="en-US" sz="1800" b="0" i="0" dirty="0">
                <a:effectLst/>
                <a:latin typeface="Times New Roman" panose="02020603050405020304" pitchFamily="18" charset="0"/>
                <a:cs typeface="Times New Roman" panose="02020603050405020304" pitchFamily="18" charset="0"/>
              </a:rPr>
              <a:t>Can a clinician learn to make these diagnoses or is the number of adjustments needed beyond human capabilities? </a:t>
            </a:r>
          </a:p>
          <a:p>
            <a:r>
              <a:rPr lang="en-US" sz="1800" dirty="0">
                <a:latin typeface="Times New Roman" panose="02020603050405020304" pitchFamily="18" charset="0"/>
                <a:cs typeface="Times New Roman" panose="02020603050405020304" pitchFamily="18" charset="0"/>
              </a:rPr>
              <a:t>While the models developed are complex, especially with interactions, a clinician does not necessarily need to understand the intricate workings of the model to benefit from its predictions. Instead, clinicians could use the model's outputs (with proper integration into clinical systems) to supplement their decision-making process. However, an over-reliance on the model without considering clinical judgment and context can lead to errors, so a balanced approach is essential.</a:t>
            </a:r>
          </a:p>
        </p:txBody>
      </p:sp>
    </p:spTree>
    <p:extLst>
      <p:ext uri="{BB962C8B-B14F-4D97-AF65-F5344CB8AC3E}">
        <p14:creationId xmlns:p14="http://schemas.microsoft.com/office/powerpoint/2010/main" val="2608113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591</Words>
  <Application>Microsoft Macintosh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Logistic Regression</vt:lpstr>
      <vt:lpstr>Q1. Build a model that includes only "home test results" as independent variable. Report the percent of variation explained </vt:lpstr>
      <vt:lpstr>Q2. Build a model that includes age and gender, interaction of age and gender, and home test results as independent variables.  Report the percent of variation explained. </vt:lpstr>
      <vt:lpstr>Q3. Build a model that includes age and gender, interaction of age and gender, home test results, and symptoms as independent variables.  Report the percent of variation explained </vt:lpstr>
      <vt:lpstr>Q4. Build a model that includes includes age, gender, interaction of age and gender, symptoms, home test, pairs of symptoms, and triplets of symptoms as independent variables. Report the percent of variation explained </vt:lpstr>
      <vt:lpstr>Q5. What is the most accurate way of diagnosing COVID-19 at home prior to triage to clinics?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 Regression</dc:title>
  <dc:creator>Sowmya Chakravarthy</dc:creator>
  <cp:lastModifiedBy>Sowmya Chakravarthy</cp:lastModifiedBy>
  <cp:revision>1</cp:revision>
  <dcterms:created xsi:type="dcterms:W3CDTF">2023-11-02T20:36:53Z</dcterms:created>
  <dcterms:modified xsi:type="dcterms:W3CDTF">2023-11-03T01:38:36Z</dcterms:modified>
</cp:coreProperties>
</file>