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2" r:id="rId1"/>
  </p:sldMasterIdLst>
  <p:notesMasterIdLst>
    <p:notesMasterId r:id="rId30"/>
  </p:notesMasterIdLst>
  <p:sldIdLst>
    <p:sldId id="268" r:id="rId2"/>
    <p:sldId id="441" r:id="rId3"/>
    <p:sldId id="410" r:id="rId4"/>
    <p:sldId id="364" r:id="rId5"/>
    <p:sldId id="373" r:id="rId6"/>
    <p:sldId id="444" r:id="rId7"/>
    <p:sldId id="445" r:id="rId8"/>
    <p:sldId id="446" r:id="rId9"/>
    <p:sldId id="396" r:id="rId10"/>
    <p:sldId id="397" r:id="rId11"/>
    <p:sldId id="398" r:id="rId12"/>
    <p:sldId id="448" r:id="rId13"/>
    <p:sldId id="447" r:id="rId14"/>
    <p:sldId id="449" r:id="rId15"/>
    <p:sldId id="450" r:id="rId16"/>
    <p:sldId id="428" r:id="rId17"/>
    <p:sldId id="452" r:id="rId18"/>
    <p:sldId id="453" r:id="rId19"/>
    <p:sldId id="454" r:id="rId20"/>
    <p:sldId id="393" r:id="rId21"/>
    <p:sldId id="442" r:id="rId22"/>
    <p:sldId id="443" r:id="rId23"/>
    <p:sldId id="429" r:id="rId24"/>
    <p:sldId id="430" r:id="rId25"/>
    <p:sldId id="431" r:id="rId26"/>
    <p:sldId id="432" r:id="rId27"/>
    <p:sldId id="261" r:id="rId28"/>
    <p:sldId id="45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FFCC"/>
    <a:srgbClr val="66FFCC"/>
    <a:srgbClr val="FFFF00"/>
    <a:srgbClr val="7D1219"/>
    <a:srgbClr val="006873"/>
    <a:srgbClr val="00FF00"/>
    <a:srgbClr val="FFFF66"/>
    <a:srgbClr val="FFCC33"/>
    <a:srgbClr val="006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4"/>
    <p:restoredTop sz="71201" autoAdjust="0"/>
  </p:normalViewPr>
  <p:slideViewPr>
    <p:cSldViewPr snapToGrid="0" snapToObjects="1">
      <p:cViewPr varScale="1">
        <p:scale>
          <a:sx n="47" d="100"/>
          <a:sy n="47" d="100"/>
        </p:scale>
        <p:origin x="1180" y="32"/>
      </p:cViewPr>
      <p:guideLst>
        <p:guide orient="horz" pos="2160"/>
        <p:guide pos="3840"/>
      </p:guideLst>
    </p:cSldViewPr>
  </p:slideViewPr>
  <p:notesTextViewPr>
    <p:cViewPr>
      <p:scale>
        <a:sx n="1" d="1"/>
        <a:sy n="1" d="1"/>
      </p:scale>
      <p:origin x="0" y="0"/>
    </p:cViewPr>
  </p:notesTextViewPr>
  <p:sorterViewPr>
    <p:cViewPr>
      <p:scale>
        <a:sx n="66" d="100"/>
        <a:sy n="66" d="100"/>
      </p:scale>
      <p:origin x="0" y="-13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pPr/>
              <a:t>9/2/2024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pPr/>
              <a:t>‹#›</a:t>
            </a:fld>
            <a:endParaRPr lang="en-US"/>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brief presentation was organized by Dr. Alemi.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peculiar problem with </a:t>
                </a:r>
                <a14:m>
                  <m:oMath xmlns:m="http://schemas.openxmlformats.org/officeDocument/2006/math">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𝑅</m:t>
                        </m:r>
                      </m:e>
                      <m:sup>
                        <m:r>
                          <a:rPr lang="en-US" sz="1200" i="1" kern="1200">
                            <a:solidFill>
                              <a:schemeClr val="tx1"/>
                            </a:solidFill>
                            <a:effectLst/>
                            <a:latin typeface="Cambria Math" panose="02040503050406030204" pitchFamily="18" charset="0"/>
                            <a:ea typeface="+mn-ea"/>
                            <a:cs typeface="+mn-cs"/>
                          </a:rPr>
                          <m:t>2</m:t>
                        </m:r>
                      </m:sup>
                    </m:sSup>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is that it increases whenever a new variable is included in the model. In other words, one expects the fit to the data to become increasingly accurate as the number of variables increase. The adjusted-</a:t>
                </a:r>
                <a14:m>
                  <m:oMath xmlns:m="http://schemas.openxmlformats.org/officeDocument/2006/math">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𝑅</m:t>
                        </m:r>
                      </m:e>
                      <m:sup>
                        <m:r>
                          <a:rPr lang="en-US" sz="1200" i="1" kern="1200">
                            <a:solidFill>
                              <a:schemeClr val="tx1"/>
                            </a:solidFill>
                            <a:effectLst/>
                            <a:latin typeface="Cambria Math" panose="02040503050406030204" pitchFamily="18" charset="0"/>
                            <a:ea typeface="+mn-ea"/>
                            <a:cs typeface="+mn-cs"/>
                          </a:rPr>
                          <m:t>2</m:t>
                        </m:r>
                      </m:sup>
                    </m:sSup>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corrects the </a:t>
                </a:r>
                <a14:m>
                  <m:oMath xmlns:m="http://schemas.openxmlformats.org/officeDocument/2006/math">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𝑅</m:t>
                        </m:r>
                      </m:e>
                      <m:sup>
                        <m:r>
                          <a:rPr lang="en-US" sz="1200" i="1" kern="1200">
                            <a:solidFill>
                              <a:schemeClr val="tx1"/>
                            </a:solidFill>
                            <a:effectLst/>
                            <a:latin typeface="Cambria Math" panose="02040503050406030204" pitchFamily="18" charset="0"/>
                            <a:ea typeface="+mn-ea"/>
                            <a:cs typeface="+mn-cs"/>
                          </a:rPr>
                          <m:t>2</m:t>
                        </m:r>
                      </m:sup>
                    </m:sSup>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value by the degrees of freedom available. Thus, it allows one to examine if the addition of a new variable increases the adjusted value and thus makes real improvement.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a:t>
                </a:r>
                <a:r>
                  <a:rPr lang="en-US" sz="1200" kern="1200" dirty="0">
                    <a:solidFill>
                      <a:schemeClr val="tx1"/>
                    </a:solidFill>
                    <a:effectLst/>
                    <a:latin typeface="+mn-lt"/>
                    <a:ea typeface="+mn-ea"/>
                    <a:cs typeface="+mn-cs"/>
                  </a:rPr>
                  <a:t>peculiar problem with </a:t>
                </a:r>
                <a:r>
                  <a:rPr lang="en-US" sz="1200" i="0" kern="1200">
                    <a:solidFill>
                      <a:schemeClr val="tx1"/>
                    </a:solidFill>
                    <a:effectLst/>
                    <a:latin typeface="Cambria Math" panose="02040503050406030204" pitchFamily="18" charset="0"/>
                    <a:ea typeface="+mn-ea"/>
                    <a:cs typeface="+mn-cs"/>
                  </a:rPr>
                  <a:t>𝑅^2  </a:t>
                </a:r>
                <a:r>
                  <a:rPr lang="en-US" sz="1200" kern="1200" dirty="0">
                    <a:solidFill>
                      <a:schemeClr val="tx1"/>
                    </a:solidFill>
                    <a:effectLst/>
                    <a:latin typeface="+mn-lt"/>
                    <a:ea typeface="+mn-ea"/>
                    <a:cs typeface="+mn-cs"/>
                  </a:rPr>
                  <a:t>is that it increases whenever a new variable is included in the model. In other words, one expects the fit to the data to become increasingly accurate as the number of variables increase. The adjusted-</a:t>
                </a:r>
                <a:r>
                  <a:rPr lang="en-US" sz="1200" i="0" kern="1200">
                    <a:solidFill>
                      <a:schemeClr val="tx1"/>
                    </a:solidFill>
                    <a:effectLst/>
                    <a:latin typeface="Cambria Math" panose="02040503050406030204" pitchFamily="18" charset="0"/>
                    <a:ea typeface="+mn-ea"/>
                    <a:cs typeface="+mn-cs"/>
                  </a:rPr>
                  <a:t>𝑅^2  </a:t>
                </a:r>
                <a:r>
                  <a:rPr lang="en-US" sz="1200" kern="1200" dirty="0">
                    <a:solidFill>
                      <a:schemeClr val="tx1"/>
                    </a:solidFill>
                    <a:effectLst/>
                    <a:latin typeface="+mn-lt"/>
                    <a:ea typeface="+mn-ea"/>
                    <a:cs typeface="+mn-cs"/>
                  </a:rPr>
                  <a:t>corrects the </a:t>
                </a:r>
                <a:r>
                  <a:rPr lang="en-US" sz="1200" i="0" kern="1200">
                    <a:solidFill>
                      <a:schemeClr val="tx1"/>
                    </a:solidFill>
                    <a:effectLst/>
                    <a:latin typeface="Cambria Math" panose="02040503050406030204" pitchFamily="18" charset="0"/>
                    <a:ea typeface="+mn-ea"/>
                    <a:cs typeface="+mn-cs"/>
                  </a:rPr>
                  <a:t>𝑅^2  </a:t>
                </a:r>
                <a:r>
                  <a:rPr lang="en-US" sz="1200" kern="1200" dirty="0">
                    <a:solidFill>
                      <a:schemeClr val="tx1"/>
                    </a:solidFill>
                    <a:effectLst/>
                    <a:latin typeface="+mn-lt"/>
                    <a:ea typeface="+mn-ea"/>
                    <a:cs typeface="+mn-cs"/>
                  </a:rPr>
                  <a:t>value by the degrees of freedom available. Thus, it allows one to examine if the addition of a new variable increases the adjusted value and thus makes real improvement. </a:t>
                </a: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10</a:t>
            </a:fld>
            <a:endParaRPr lang="en-US"/>
          </a:p>
        </p:txBody>
      </p:sp>
    </p:spTree>
    <p:extLst>
      <p:ext uri="{BB962C8B-B14F-4D97-AF65-F5344CB8AC3E}">
        <p14:creationId xmlns:p14="http://schemas.microsoft.com/office/powerpoint/2010/main" val="3383819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Keep in mind that the statistic </a:t>
                </a:r>
                <a14:m>
                  <m:oMath xmlns:m="http://schemas.openxmlformats.org/officeDocument/2006/math">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𝑅</m:t>
                        </m:r>
                      </m:e>
                      <m:sup>
                        <m:r>
                          <a:rPr lang="en-US" sz="1200" i="1" kern="1200">
                            <a:solidFill>
                              <a:schemeClr val="tx1"/>
                            </a:solidFill>
                            <a:effectLst/>
                            <a:latin typeface="Cambria Math" panose="02040503050406030204" pitchFamily="18" charset="0"/>
                            <a:ea typeface="+mn-ea"/>
                            <a:cs typeface="+mn-cs"/>
                          </a:rPr>
                          <m:t>2</m:t>
                        </m:r>
                      </m:sup>
                    </m:sSup>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is sensitive to the size of the data. As the size of data increases, there is more variability in the data; and a smaller percent of variability could be explained by a fixed set of variables. Thus, for very large data, for example millions of patients, 100 independent variables may explain 25% of the total variability. Despite the low number this may be a reasonable model. For a small data, for example 2,000 cases, 100 variables may explain 80% of the variability. An</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 </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𝑅</m:t>
                        </m:r>
                      </m:e>
                      <m:sup>
                        <m:r>
                          <a:rPr lang="en-US" sz="1200" i="1" kern="1200">
                            <a:solidFill>
                              <a:schemeClr val="tx1"/>
                            </a:solidFill>
                            <a:effectLst/>
                            <a:latin typeface="Cambria Math" panose="02040503050406030204" pitchFamily="18" charset="0"/>
                            <a:ea typeface="+mn-ea"/>
                            <a:cs typeface="+mn-cs"/>
                          </a:rPr>
                          <m:t>2</m:t>
                        </m:r>
                      </m:sup>
                    </m:sSup>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of 25% maybe low in a small but reasonable in a massive database.  In small data there is less variability to begin with.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Keep in mind that the statistic </a:t>
                </a:r>
                <a:r>
                  <a:rPr lang="en-US" sz="1200" i="0" kern="1200">
                    <a:solidFill>
                      <a:schemeClr val="tx1"/>
                    </a:solidFill>
                    <a:effectLst/>
                    <a:latin typeface="Cambria Math" panose="02040503050406030204" pitchFamily="18" charset="0"/>
                    <a:ea typeface="+mn-ea"/>
                    <a:cs typeface="+mn-cs"/>
                  </a:rPr>
                  <a:t>𝑅^2  </a:t>
                </a:r>
                <a:r>
                  <a:rPr lang="en-US" sz="1200" kern="1200" dirty="0">
                    <a:solidFill>
                      <a:schemeClr val="tx1"/>
                    </a:solidFill>
                    <a:effectLst/>
                    <a:latin typeface="+mn-lt"/>
                    <a:ea typeface="+mn-ea"/>
                    <a:cs typeface="+mn-cs"/>
                  </a:rPr>
                  <a:t>is sensitive to the size of the data. As the size of data increases, there is more variability in the data; and a smaller percent of variability could be explained by a fixed set of variables. Thus, for very large data, for example millions of patients, 100 independent variables may explain 25% of the total variability. Despite the low number this may be a reasonable model. For a small data, for example 2,000 cases, 100 variables may explain 80% of the variability. An</a:t>
                </a:r>
                <a:r>
                  <a:rPr lang="en-US" sz="1200" i="0" kern="1200">
                    <a:solidFill>
                      <a:schemeClr val="tx1"/>
                    </a:solidFill>
                    <a:effectLst/>
                    <a:latin typeface="Cambria Math" panose="02040503050406030204" pitchFamily="18" charset="0"/>
                    <a:ea typeface="+mn-ea"/>
                    <a:cs typeface="+mn-cs"/>
                  </a:rPr>
                  <a:t> 𝑅^2  </a:t>
                </a:r>
                <a:r>
                  <a:rPr lang="en-US" sz="1200" kern="1200" dirty="0">
                    <a:solidFill>
                      <a:schemeClr val="tx1"/>
                    </a:solidFill>
                    <a:effectLst/>
                    <a:latin typeface="+mn-lt"/>
                    <a:ea typeface="+mn-ea"/>
                    <a:cs typeface="+mn-cs"/>
                  </a:rPr>
                  <a:t>of 25% maybe low in a small but reasonable in a massive database</a:t>
                </a:r>
                <a:r>
                  <a:rPr lang="en-US" sz="1200" kern="1200" dirty="0" smtClean="0">
                    <a:solidFill>
                      <a:schemeClr val="tx1"/>
                    </a:solidFill>
                    <a:effectLst/>
                    <a:latin typeface="+mn-lt"/>
                    <a:ea typeface="+mn-ea"/>
                    <a:cs typeface="+mn-cs"/>
                  </a:rPr>
                  <a:t>.  In small data there is less variability to explain to begin with.  </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11</a:t>
            </a:fld>
            <a:endParaRPr lang="en-US"/>
          </a:p>
        </p:txBody>
      </p:sp>
    </p:spTree>
    <p:extLst>
      <p:ext uri="{BB962C8B-B14F-4D97-AF65-F5344CB8AC3E}">
        <p14:creationId xmlns:p14="http://schemas.microsoft.com/office/powerpoint/2010/main" val="1606317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0"/>
              </a:spcAft>
            </a:pPr>
            <a:r>
              <a:rPr lang="en-US" sz="1200" b="1" dirty="0">
                <a:effectLst/>
                <a:ea typeface="Times New Roman" panose="02020603050405020304" pitchFamily="18" charset="0"/>
                <a:cs typeface="Times New Roman" panose="02020603050405020304" pitchFamily="18" charset="0"/>
              </a:rPr>
              <a:t>The steps are to first Run the Base Regression Model.  Usually you include control variables into this base model.  </a:t>
            </a:r>
            <a:endParaRPr lang="en-US" sz="1200" dirty="0">
              <a:effectLst/>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12</a:t>
            </a:fld>
            <a:endParaRPr lang="en-US"/>
          </a:p>
        </p:txBody>
      </p:sp>
    </p:spTree>
    <p:extLst>
      <p:ext uri="{BB962C8B-B14F-4D97-AF65-F5344CB8AC3E}">
        <p14:creationId xmlns:p14="http://schemas.microsoft.com/office/powerpoint/2010/main" val="1263532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0"/>
              </a:spcAft>
            </a:pPr>
            <a:r>
              <a:rPr lang="en-US" sz="1200" b="1" dirty="0">
                <a:effectLst/>
                <a:ea typeface="Times New Roman" panose="02020603050405020304" pitchFamily="18" charset="0"/>
                <a:cs typeface="Times New Roman" panose="02020603050405020304" pitchFamily="18" charset="0"/>
              </a:rPr>
              <a:t>In Step 2 Add Additional Variables into the regression</a:t>
            </a:r>
            <a:r>
              <a:rPr lang="en-US" sz="1200" dirty="0">
                <a:effectLst/>
                <a:ea typeface="Times New Roman" panose="02020603050405020304" pitchFamily="18" charset="0"/>
                <a:cs typeface="Times New Roman" panose="02020603050405020304" pitchFamily="18" charset="0"/>
              </a:rPr>
              <a:t>.  You need to have a theoretical reasons for adding these variables.  Don’t just go fishing for maximizing the percent of variation explained.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13</a:t>
            </a:fld>
            <a:endParaRPr lang="en-US"/>
          </a:p>
        </p:txBody>
      </p:sp>
    </p:spTree>
    <p:extLst>
      <p:ext uri="{BB962C8B-B14F-4D97-AF65-F5344CB8AC3E}">
        <p14:creationId xmlns:p14="http://schemas.microsoft.com/office/powerpoint/2010/main" val="4169983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0"/>
              </a:spcAft>
            </a:pPr>
            <a:r>
              <a:rPr lang="en-US" sz="1200" b="1" dirty="0">
                <a:effectLst/>
                <a:ea typeface="Times New Roman" panose="02020603050405020304" pitchFamily="18" charset="0"/>
                <a:cs typeface="Times New Roman" panose="02020603050405020304" pitchFamily="18" charset="0"/>
              </a:rPr>
              <a:t>Next Assess Significance of Changes in adjusted R-square.  If additional variables are informative they must add significant amount to the R-square value.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14</a:t>
            </a:fld>
            <a:endParaRPr lang="en-US"/>
          </a:p>
        </p:txBody>
      </p:sp>
    </p:spTree>
    <p:extLst>
      <p:ext uri="{BB962C8B-B14F-4D97-AF65-F5344CB8AC3E}">
        <p14:creationId xmlns:p14="http://schemas.microsoft.com/office/powerpoint/2010/main" val="2010467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0"/>
              </a:spcAft>
            </a:pPr>
            <a:r>
              <a:rPr lang="en-US" sz="1200" b="1" dirty="0">
                <a:effectLst/>
                <a:ea typeface="Times New Roman" panose="02020603050405020304" pitchFamily="18" charset="0"/>
                <a:cs typeface="Times New Roman" panose="02020603050405020304" pitchFamily="18" charset="0"/>
              </a:rPr>
              <a:t>You can repeat these steps to add in other variables of interest.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15</a:t>
            </a:fld>
            <a:endParaRPr lang="en-US"/>
          </a:p>
        </p:txBody>
      </p:sp>
    </p:spTree>
    <p:extLst>
      <p:ext uri="{BB962C8B-B14F-4D97-AF65-F5344CB8AC3E}">
        <p14:creationId xmlns:p14="http://schemas.microsoft.com/office/powerpoint/2010/main" val="3828337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Hierarchical analysis is often used to check on the existence of interaction effects.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16</a:t>
            </a:fld>
            <a:endParaRPr lang="en-US"/>
          </a:p>
        </p:txBody>
      </p:sp>
    </p:spTree>
    <p:extLst>
      <p:ext uri="{BB962C8B-B14F-4D97-AF65-F5344CB8AC3E}">
        <p14:creationId xmlns:p14="http://schemas.microsoft.com/office/powerpoint/2010/main" val="1013028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 regression, the interaction between two variables is defined as the product of the two variables.  Here we see pairwise,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17</a:t>
            </a:fld>
            <a:endParaRPr lang="en-US"/>
          </a:p>
        </p:txBody>
      </p:sp>
    </p:spTree>
    <p:extLst>
      <p:ext uri="{BB962C8B-B14F-4D97-AF65-F5344CB8AC3E}">
        <p14:creationId xmlns:p14="http://schemas.microsoft.com/office/powerpoint/2010/main" val="3064792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triple way,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18</a:t>
            </a:fld>
            <a:endParaRPr lang="en-US"/>
          </a:p>
        </p:txBody>
      </p:sp>
    </p:spTree>
    <p:extLst>
      <p:ext uri="{BB962C8B-B14F-4D97-AF65-F5344CB8AC3E}">
        <p14:creationId xmlns:p14="http://schemas.microsoft.com/office/powerpoint/2010/main" val="3790213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and 4-way interactions, each time calculated as product of variables.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19</a:t>
            </a:fld>
            <a:endParaRPr lang="en-US"/>
          </a:p>
        </p:txBody>
      </p:sp>
    </p:spTree>
    <p:extLst>
      <p:ext uri="{BB962C8B-B14F-4D97-AF65-F5344CB8AC3E}">
        <p14:creationId xmlns:p14="http://schemas.microsoft.com/office/powerpoint/2010/main" val="2078707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presentation is on hierarchical regression models, where gradually one adds to the model complexity.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a:t>
            </a:fld>
            <a:endParaRPr lang="en-US"/>
          </a:p>
        </p:txBody>
      </p:sp>
    </p:spTree>
    <p:extLst>
      <p:ext uri="{BB962C8B-B14F-4D97-AF65-F5344CB8AC3E}">
        <p14:creationId xmlns:p14="http://schemas.microsoft.com/office/powerpoint/2010/main" val="819979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understand why a product is a good way to capture interaction between two variables, consider two binary variables, where when the variable is present it is coded as 1 and 0 otherwise.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20</a:t>
            </a:fld>
            <a:endParaRPr lang="en-US"/>
          </a:p>
        </p:txBody>
      </p:sp>
    </p:spTree>
    <p:extLst>
      <p:ext uri="{BB962C8B-B14F-4D97-AF65-F5344CB8AC3E}">
        <p14:creationId xmlns:p14="http://schemas.microsoft.com/office/powerpoint/2010/main" val="4270649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product of two binary variables is another binary variable. With two binary variables four situations are possible and the only time the product is 1 is when both variables are present.  This is a very particular way of measuring interactions but this is how it is done.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21</a:t>
            </a:fld>
            <a:endParaRPr lang="en-US"/>
          </a:p>
        </p:txBody>
      </p:sp>
    </p:spTree>
    <p:extLst>
      <p:ext uri="{BB962C8B-B14F-4D97-AF65-F5344CB8AC3E}">
        <p14:creationId xmlns:p14="http://schemas.microsoft.com/office/powerpoint/2010/main" val="2970094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one variable is binary and another continuous, the product of the variable will be zero when the binary variable is zero and equal to the other variable when the binary variable is 1.   As you can see the product of variables has a particular way of measuring interactions.  Other ways are possible but this is how it is done in regression analysis.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22</a:t>
            </a:fld>
            <a:endParaRPr lang="en-US"/>
          </a:p>
        </p:txBody>
      </p:sp>
    </p:spTree>
    <p:extLst>
      <p:ext uri="{BB962C8B-B14F-4D97-AF65-F5344CB8AC3E}">
        <p14:creationId xmlns:p14="http://schemas.microsoft.com/office/powerpoint/2010/main" val="2594348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look at some examples.  In this study, we wanted to know about the role of social and medical determinants of suicide.  </a:t>
            </a:r>
          </a:p>
        </p:txBody>
      </p:sp>
      <p:sp>
        <p:nvSpPr>
          <p:cNvPr id="4" name="Slide Number Placeholder 3"/>
          <p:cNvSpPr>
            <a:spLocks noGrp="1"/>
          </p:cNvSpPr>
          <p:nvPr>
            <p:ph type="sldNum" sz="quarter" idx="5"/>
          </p:nvPr>
        </p:nvSpPr>
        <p:spPr/>
        <p:txBody>
          <a:bodyPr/>
          <a:lstStyle/>
          <a:p>
            <a:fld id="{BC9CA3DE-F054-4279-AD1E-75CF0FCB9BEE}" type="slidenum">
              <a:rPr lang="en-US" smtClean="0"/>
              <a:pPr/>
              <a:t>23</a:t>
            </a:fld>
            <a:endParaRPr lang="en-US"/>
          </a:p>
        </p:txBody>
      </p:sp>
    </p:spTree>
    <p:extLst>
      <p:ext uri="{BB962C8B-B14F-4D97-AF65-F5344CB8AC3E}">
        <p14:creationId xmlns:p14="http://schemas.microsoft.com/office/powerpoint/2010/main" val="3733826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tried 40 variables each depicting one of the social determinants of illness found in the Electronic Health records.  Nearly 60% of variations in suicide was explained by social determinants of illness.  Things like homelessness elevated risk of suicide.  This made sense but wait this is not the total story.    </a:t>
            </a:r>
          </a:p>
        </p:txBody>
      </p:sp>
      <p:sp>
        <p:nvSpPr>
          <p:cNvPr id="4" name="Slide Number Placeholder 3"/>
          <p:cNvSpPr>
            <a:spLocks noGrp="1"/>
          </p:cNvSpPr>
          <p:nvPr>
            <p:ph type="sldNum" sz="quarter" idx="5"/>
          </p:nvPr>
        </p:nvSpPr>
        <p:spPr/>
        <p:txBody>
          <a:bodyPr/>
          <a:lstStyle/>
          <a:p>
            <a:fld id="{BC9CA3DE-F054-4279-AD1E-75CF0FCB9BEE}" type="slidenum">
              <a:rPr lang="en-US" smtClean="0"/>
              <a:pPr/>
              <a:t>24</a:t>
            </a:fld>
            <a:endParaRPr lang="en-US"/>
          </a:p>
        </p:txBody>
      </p:sp>
    </p:spTree>
    <p:extLst>
      <p:ext uri="{BB962C8B-B14F-4D97-AF65-F5344CB8AC3E}">
        <p14:creationId xmlns:p14="http://schemas.microsoft.com/office/powerpoint/2010/main" val="3473009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tried 10,445 binary variables depicting the medical history of the patients.  These explained more of the variation in suicides.  Things like psychosis and mental illness predicted risk of suicide.  This too made sense but is not the entire story.</a:t>
            </a:r>
          </a:p>
        </p:txBody>
      </p:sp>
      <p:sp>
        <p:nvSpPr>
          <p:cNvPr id="4" name="Slide Number Placeholder 3"/>
          <p:cNvSpPr>
            <a:spLocks noGrp="1"/>
          </p:cNvSpPr>
          <p:nvPr>
            <p:ph type="sldNum" sz="quarter" idx="5"/>
          </p:nvPr>
        </p:nvSpPr>
        <p:spPr/>
        <p:txBody>
          <a:bodyPr/>
          <a:lstStyle/>
          <a:p>
            <a:fld id="{BC9CA3DE-F054-4279-AD1E-75CF0FCB9BEE}" type="slidenum">
              <a:rPr lang="en-US" smtClean="0"/>
              <a:pPr/>
              <a:t>25</a:t>
            </a:fld>
            <a:endParaRPr lang="en-US"/>
          </a:p>
        </p:txBody>
      </p:sp>
    </p:spTree>
    <p:extLst>
      <p:ext uri="{BB962C8B-B14F-4D97-AF65-F5344CB8AC3E}">
        <p14:creationId xmlns:p14="http://schemas.microsoft.com/office/powerpoint/2010/main" val="3969462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finally tried both the social and medical determinants of suicide together. The effect of the combined set of variables was surprising.  It did not improve the percent of variation explained by medical history of the patient.  This study showed that social determinants of suicide are not a good predictor, if we already know the medical history of the patient.  What matters is the medical history and the association of social determinants of suicide is spurious and disappears when we look at medical history.  This study showed the value of hierarchical modeling in providing insights.</a:t>
            </a:r>
          </a:p>
        </p:txBody>
      </p:sp>
      <p:sp>
        <p:nvSpPr>
          <p:cNvPr id="4" name="Slide Number Placeholder 3"/>
          <p:cNvSpPr>
            <a:spLocks noGrp="1"/>
          </p:cNvSpPr>
          <p:nvPr>
            <p:ph type="sldNum" sz="quarter" idx="5"/>
          </p:nvPr>
        </p:nvSpPr>
        <p:spPr/>
        <p:txBody>
          <a:bodyPr/>
          <a:lstStyle/>
          <a:p>
            <a:fld id="{BC9CA3DE-F054-4279-AD1E-75CF0FCB9BEE}" type="slidenum">
              <a:rPr lang="en-US" smtClean="0"/>
              <a:pPr/>
              <a:t>26</a:t>
            </a:fld>
            <a:endParaRPr lang="en-US"/>
          </a:p>
        </p:txBody>
      </p:sp>
    </p:spTree>
    <p:extLst>
      <p:ext uri="{BB962C8B-B14F-4D97-AF65-F5344CB8AC3E}">
        <p14:creationId xmlns:p14="http://schemas.microsoft.com/office/powerpoint/2010/main" val="2293664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To construct accurate models, do so gradually by adding additional variables and seeing if these variables are informative.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27</a:t>
            </a:fld>
            <a:endParaRPr lang="en-US"/>
          </a:p>
        </p:txBody>
      </p:sp>
    </p:spTree>
    <p:extLst>
      <p:ext uri="{BB962C8B-B14F-4D97-AF65-F5344CB8AC3E}">
        <p14:creationId xmlns:p14="http://schemas.microsoft.com/office/powerpoint/2010/main" val="2948649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28</a:t>
            </a:fld>
            <a:endParaRPr lang="en-US"/>
          </a:p>
        </p:txBody>
      </p:sp>
    </p:spTree>
    <p:extLst>
      <p:ext uri="{BB962C8B-B14F-4D97-AF65-F5344CB8AC3E}">
        <p14:creationId xmlns:p14="http://schemas.microsoft.com/office/powerpoint/2010/main" val="1964116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Hierarchical regression is a technique used to assess the incremental value of adding one or more sets of variables to a regression model. </a:t>
                </a:r>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effect of interaction </a:t>
                </a:r>
                <a:r>
                  <a:rPr lang="en-US" sz="1200" kern="1200" dirty="0">
                    <a:solidFill>
                      <a:schemeClr val="tx1"/>
                    </a:solidFill>
                    <a:effectLst/>
                    <a:latin typeface="+mn-lt"/>
                    <a:ea typeface="+mn-ea"/>
                    <a:cs typeface="+mn-cs"/>
                  </a:rPr>
                  <a:t>between the two variables, </a:t>
                </a:r>
                <a:r>
                  <a:rPr lang="en-US" sz="1200" kern="1200" dirty="0" smtClean="0">
                    <a:solidFill>
                      <a:schemeClr val="tx1"/>
                    </a:solidFill>
                    <a:effectLst/>
                    <a:latin typeface="+mn-lt"/>
                    <a:ea typeface="+mn-ea"/>
                    <a:cs typeface="+mn-cs"/>
                  </a:rPr>
                  <a:t>X1</a:t>
                </a:r>
                <a:r>
                  <a:rPr lang="en-US" sz="1200" b="0" i="0" kern="1200" smtClean="0">
                    <a:solidFill>
                      <a:schemeClr val="tx1"/>
                    </a:solidFill>
                    <a:effectLst/>
                    <a:latin typeface="Cambria Math" panose="02040503050406030204" pitchFamily="18" charset="0"/>
                    <a:ea typeface="+mn-ea"/>
                    <a:cs typeface="+mn-cs"/>
                  </a:rPr>
                  <a:t> and </a:t>
                </a:r>
                <a:r>
                  <a:rPr lang="en-US" sz="1200" i="0" kern="1200">
                    <a:solidFill>
                      <a:schemeClr val="tx1"/>
                    </a:solidFill>
                    <a:effectLst/>
                    <a:latin typeface="+mn-lt"/>
                    <a:ea typeface="+mn-ea"/>
                    <a:cs typeface="+mn-cs"/>
                  </a:rPr>
                  <a:t>X_(2</a:t>
                </a:r>
                <a:r>
                  <a:rPr lang="en-US" sz="1200" b="0" i="0" kern="1200" smtClean="0">
                    <a:solidFill>
                      <a:schemeClr val="tx1"/>
                    </a:solidFill>
                    <a:effectLst/>
                    <a:latin typeface="Cambria Math" panose="02040503050406030204" pitchFamily="18" charset="0"/>
                    <a:ea typeface="+mn-ea"/>
                    <a:cs typeface="+mn-cs"/>
                  </a:rPr>
                  <a:t> </a:t>
                </a:r>
                <a:r>
                  <a:rPr lang="en-US" sz="1200" b="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𝑖𝑠 𝑐𝑎𝑝𝑡𝑢𝑟𝑒𝑑 𝑏𝑦 the parameter b3</a:t>
                </a:r>
                <a:r>
                  <a:rPr lang="en-US" sz="120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a:t>
                </a: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interaction term </a:t>
                </a:r>
                <a:r>
                  <a:rPr lang="en-US" sz="1200" i="0" kern="1200">
                    <a:solidFill>
                      <a:schemeClr val="tx1"/>
                    </a:solidFill>
                    <a:effectLst/>
                    <a:latin typeface="+mn-lt"/>
                    <a:ea typeface="+mn-ea"/>
                    <a:cs typeface="+mn-cs"/>
                  </a:rPr>
                  <a:t>X_1 X_2</a:t>
                </a:r>
                <a:r>
                  <a:rPr lang="en-US" sz="1200" kern="1200" dirty="0">
                    <a:solidFill>
                      <a:schemeClr val="tx1"/>
                    </a:solidFill>
                    <a:effectLst/>
                    <a:latin typeface="+mn-lt"/>
                    <a:ea typeface="+mn-ea"/>
                    <a:cs typeface="+mn-cs"/>
                  </a:rPr>
                  <a:t> is the product of the two variables. </a:t>
                </a: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3</a:t>
            </a:fld>
            <a:endParaRPr lang="en-US"/>
          </a:p>
        </p:txBody>
      </p:sp>
    </p:spTree>
    <p:extLst>
      <p:ext uri="{BB962C8B-B14F-4D97-AF65-F5344CB8AC3E}">
        <p14:creationId xmlns:p14="http://schemas.microsoft.com/office/powerpoint/2010/main" val="208664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Start by explaining simple linear regression, where you predict an outcome variable Y using sum of n different predictor variables.  In this regression, each independent variables is independent from others. This model is also called main effect model.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4</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we start with a prediction made from the mean of distribution of Y.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multiple regression we have one dependent variable and many dependent variables.   The dependent variable Y is described as a function of multiple independent variables. Here the dependent variable, Y, for example cost, is shown as a function of two independent variables, </a:t>
                </a:r>
                <a:r>
                  <a:rPr lang="en-US" sz="1200" i="0" kern="1200">
                    <a:solidFill>
                      <a:schemeClr val="tx1"/>
                    </a:solidFill>
                    <a:effectLst/>
                    <a:latin typeface="+mn-lt"/>
                    <a:ea typeface="+mn-ea"/>
                    <a:cs typeface="+mn-cs"/>
                  </a:rPr>
                  <a:t>X_1, </a:t>
                </a:r>
                <a:r>
                  <a:rPr lang="en-US" sz="1200" kern="1200" dirty="0">
                    <a:solidFill>
                      <a:schemeClr val="tx1"/>
                    </a:solidFill>
                    <a:effectLst/>
                    <a:latin typeface="+mn-lt"/>
                    <a:ea typeface="+mn-ea"/>
                    <a:cs typeface="+mn-cs"/>
                  </a:rPr>
                  <a:t>and </a:t>
                </a:r>
                <a:r>
                  <a:rPr lang="en-US" sz="1200" i="0" kern="1200">
                    <a:solidFill>
                      <a:schemeClr val="tx1"/>
                    </a:solidFill>
                    <a:effectLst/>
                    <a:latin typeface="+mn-lt"/>
                    <a:ea typeface="+mn-ea"/>
                    <a:cs typeface="+mn-cs"/>
                  </a:rPr>
                  <a:t>X_2,</a:t>
                </a:r>
                <a:r>
                  <a:rPr lang="en-US" sz="1200" kern="1200" dirty="0" smtClean="0">
                    <a:solidFill>
                      <a:schemeClr val="tx1"/>
                    </a:solidFill>
                    <a:effectLst/>
                    <a:latin typeface="+mn-lt"/>
                    <a:ea typeface="+mn-ea"/>
                    <a:cs typeface="+mn-cs"/>
                  </a:rPr>
                  <a:t> for example age and gender.  There could be also many more independent</a:t>
                </a:r>
                <a:r>
                  <a:rPr lang="en-US" sz="1200" kern="1200" baseline="0" dirty="0" smtClean="0">
                    <a:solidFill>
                      <a:schemeClr val="tx1"/>
                    </a:solidFill>
                    <a:effectLst/>
                    <a:latin typeface="+mn-lt"/>
                    <a:ea typeface="+mn-ea"/>
                    <a:cs typeface="+mn-cs"/>
                  </a:rPr>
                  <a:t> variables besides the two we have shown here.  </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5</a:t>
            </a:fld>
            <a:endParaRPr lang="en-US"/>
          </a:p>
        </p:txBody>
      </p:sp>
    </p:spTree>
    <p:extLst>
      <p:ext uri="{BB962C8B-B14F-4D97-AF65-F5344CB8AC3E}">
        <p14:creationId xmlns:p14="http://schemas.microsoft.com/office/powerpoint/2010/main" val="3555812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we see if adding variable X one will improve the predictions.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6</a:t>
            </a:fld>
            <a:endParaRPr lang="en-US"/>
          </a:p>
        </p:txBody>
      </p:sp>
    </p:spTree>
    <p:extLst>
      <p:ext uri="{BB962C8B-B14F-4D97-AF65-F5344CB8AC3E}">
        <p14:creationId xmlns:p14="http://schemas.microsoft.com/office/powerpoint/2010/main" val="2775083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we examine if adding X two will also improve the prediction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7</a:t>
            </a:fld>
            <a:endParaRPr lang="en-US"/>
          </a:p>
        </p:txBody>
      </p:sp>
    </p:spTree>
    <p:extLst>
      <p:ext uri="{BB962C8B-B14F-4D97-AF65-F5344CB8AC3E}">
        <p14:creationId xmlns:p14="http://schemas.microsoft.com/office/powerpoint/2010/main" val="1016695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next iteration we examine if the interaction of X one and X two improves the prediction. The point is that we continually add more complexity in our model to see if it makes a difference.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8</a:t>
            </a:fld>
            <a:endParaRPr lang="en-US"/>
          </a:p>
        </p:txBody>
      </p:sp>
    </p:spTree>
    <p:extLst>
      <p:ext uri="{BB962C8B-B14F-4D97-AF65-F5344CB8AC3E}">
        <p14:creationId xmlns:p14="http://schemas.microsoft.com/office/powerpoint/2010/main" val="3054702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 squared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used to measure the goodness of fit between the equation and the data at every step. It reports the strength of association between the outcome variable denoted by Y and the independent variables. The value of </a:t>
                </a:r>
                <a14:m>
                  <m:oMath xmlns:m="http://schemas.openxmlformats.org/officeDocument/2006/math">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charset="0"/>
                            <a:ea typeface="+mn-ea"/>
                            <a:cs typeface="+mn-cs"/>
                          </a:rPr>
                          <m:t>𝑅</m:t>
                        </m:r>
                      </m:e>
                      <m:sup>
                        <m:r>
                          <a:rPr lang="en-US" sz="1200" i="1" kern="1200">
                            <a:solidFill>
                              <a:schemeClr val="tx1"/>
                            </a:solidFill>
                            <a:effectLst/>
                            <a:latin typeface="Cambria Math" charset="0"/>
                            <a:ea typeface="+mn-ea"/>
                            <a:cs typeface="+mn-cs"/>
                          </a:rPr>
                          <m:t>2</m:t>
                        </m:r>
                      </m:sup>
                    </m:sSup>
                  </m:oMath>
                </a14:m>
                <a:r>
                  <a:rPr lang="en-US" sz="1200" kern="1200" dirty="0">
                    <a:solidFill>
                      <a:schemeClr val="tx1"/>
                    </a:solidFill>
                    <a:effectLst/>
                    <a:latin typeface="+mn-lt"/>
                    <a:ea typeface="+mn-ea"/>
                    <a:cs typeface="+mn-cs"/>
                  </a:rPr>
                  <a:t> can be anywhere from 0 to 1, where 0 highlights no association at all and 1 representing the strongest possible association. An</a:t>
                </a:r>
                <a14:m>
                  <m:oMath xmlns:m="http://schemas.openxmlformats.org/officeDocument/2006/math">
                    <m:r>
                      <a:rPr lang="en-US" sz="1200" i="1" kern="1200">
                        <a:solidFill>
                          <a:schemeClr val="tx1"/>
                        </a:solidFill>
                        <a:effectLst/>
                        <a:latin typeface="Cambria Math" charset="0"/>
                        <a:ea typeface="+mn-ea"/>
                        <a:cs typeface="+mn-cs"/>
                      </a:rPr>
                      <m:t> </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charset="0"/>
                            <a:ea typeface="+mn-ea"/>
                            <a:cs typeface="+mn-cs"/>
                          </a:rPr>
                          <m:t>𝑅</m:t>
                        </m:r>
                      </m:e>
                      <m:sup>
                        <m:r>
                          <a:rPr lang="en-US" sz="1200" i="1" kern="1200">
                            <a:solidFill>
                              <a:schemeClr val="tx1"/>
                            </a:solidFill>
                            <a:effectLst/>
                            <a:latin typeface="Cambria Math" charset="0"/>
                            <a:ea typeface="+mn-ea"/>
                            <a:cs typeface="+mn-cs"/>
                          </a:rPr>
                          <m:t>2 </m:t>
                        </m:r>
                      </m:sup>
                    </m:sSup>
                  </m:oMath>
                </a14:m>
                <a:r>
                  <a:rPr lang="en-US" sz="1200" kern="1200" dirty="0">
                    <a:solidFill>
                      <a:schemeClr val="tx1"/>
                    </a:solidFill>
                    <a:effectLst/>
                    <a:latin typeface="+mn-lt"/>
                    <a:ea typeface="+mn-ea"/>
                    <a:cs typeface="+mn-cs"/>
                  </a:rPr>
                  <a:t>of one indicates that the independent variables perfectly predict the dependent variable, a unusual value that typically occurs when the model is over-specified.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 squared, </a:t>
                </a:r>
                <a:r>
                  <a:rPr lang="en-US" sz="1200" i="0" kern="1200">
                    <a:solidFill>
                      <a:schemeClr val="tx1"/>
                    </a:solidFill>
                    <a:effectLst/>
                    <a:latin typeface="+mn-lt"/>
                    <a:ea typeface="+mn-ea"/>
                    <a:cs typeface="+mn-cs"/>
                  </a:rPr>
                  <a:t>𝑅^2</a:t>
                </a:r>
                <a:r>
                  <a:rPr lang="en-US" sz="1200" kern="1200" dirty="0">
                    <a:solidFill>
                      <a:schemeClr val="tx1"/>
                    </a:solidFill>
                    <a:effectLst/>
                    <a:latin typeface="+mn-lt"/>
                    <a:ea typeface="+mn-ea"/>
                    <a:cs typeface="+mn-cs"/>
                  </a:rPr>
                  <a:t>, is used to measure the goodness of fit between the equation and the data. It reports the strength of association between the outcome variable denoted by Y and the independent variables. The value of </a:t>
                </a:r>
                <a:r>
                  <a:rPr lang="en-US" sz="1200" i="0" kern="1200">
                    <a:solidFill>
                      <a:schemeClr val="tx1"/>
                    </a:solidFill>
                    <a:effectLst/>
                    <a:latin typeface="+mn-lt"/>
                    <a:ea typeface="+mn-ea"/>
                    <a:cs typeface="+mn-cs"/>
                  </a:rPr>
                  <a:t>𝑅^2</a:t>
                </a:r>
                <a:r>
                  <a:rPr lang="en-US" sz="1200" kern="1200" dirty="0">
                    <a:solidFill>
                      <a:schemeClr val="tx1"/>
                    </a:solidFill>
                    <a:effectLst/>
                    <a:latin typeface="+mn-lt"/>
                    <a:ea typeface="+mn-ea"/>
                    <a:cs typeface="+mn-cs"/>
                  </a:rPr>
                  <a:t> can be anywhere from 0 to 1, where 0 highlights no association at all and 1 representing the strongest possible association. An</a:t>
                </a:r>
                <a:r>
                  <a:rPr lang="en-US" sz="1200" i="0" kern="1200">
                    <a:solidFill>
                      <a:schemeClr val="tx1"/>
                    </a:solidFill>
                    <a:effectLst/>
                    <a:latin typeface="+mn-lt"/>
                    <a:ea typeface="+mn-ea"/>
                    <a:cs typeface="+mn-cs"/>
                  </a:rPr>
                  <a:t> 𝑅^(2 )</a:t>
                </a:r>
                <a:r>
                  <a:rPr lang="en-US" sz="1200" kern="1200" dirty="0">
                    <a:solidFill>
                      <a:schemeClr val="tx1"/>
                    </a:solidFill>
                    <a:effectLst/>
                    <a:latin typeface="+mn-lt"/>
                    <a:ea typeface="+mn-ea"/>
                    <a:cs typeface="+mn-cs"/>
                  </a:rPr>
                  <a:t>of one indicates that the independent variables perfectly predict the dependent variable. Since this only occurs when the prediction task is </a:t>
                </a:r>
                <a:r>
                  <a:rPr lang="en-US" sz="1200" kern="1200" dirty="0" smtClean="0">
                    <a:solidFill>
                      <a:schemeClr val="tx1"/>
                    </a:solidFill>
                    <a:effectLst/>
                    <a:latin typeface="+mn-lt"/>
                    <a:ea typeface="+mn-ea"/>
                    <a:cs typeface="+mn-cs"/>
                  </a:rPr>
                  <a:t>over </a:t>
                </a:r>
                <a:r>
                  <a:rPr lang="en-US" sz="1200" kern="1200" dirty="0">
                    <a:solidFill>
                      <a:schemeClr val="tx1"/>
                    </a:solidFill>
                    <a:effectLst/>
                    <a:latin typeface="+mn-lt"/>
                    <a:ea typeface="+mn-ea"/>
                    <a:cs typeface="+mn-cs"/>
                  </a:rPr>
                  <a:t>specified (more independent variables than cases in the sample), or tautological (predicting something from itself), one never sees an </a:t>
                </a:r>
                <a:r>
                  <a:rPr lang="en-US" sz="1200" i="0" kern="1200">
                    <a:solidFill>
                      <a:schemeClr val="tx1"/>
                    </a:solidFill>
                    <a:effectLst/>
                    <a:latin typeface="+mn-lt"/>
                    <a:ea typeface="+mn-ea"/>
                    <a:cs typeface="+mn-cs"/>
                  </a:rPr>
                  <a:t>𝑅^2  </a:t>
                </a:r>
                <a:r>
                  <a:rPr lang="en-US" sz="1200" kern="1200" dirty="0">
                    <a:solidFill>
                      <a:schemeClr val="tx1"/>
                    </a:solidFill>
                    <a:effectLst/>
                    <a:latin typeface="+mn-lt"/>
                    <a:ea typeface="+mn-ea"/>
                    <a:cs typeface="+mn-cs"/>
                  </a:rPr>
                  <a:t>of 1. The statistic </a:t>
                </a:r>
                <a:r>
                  <a:rPr lang="en-US" sz="1200" i="0" kern="1200">
                    <a:solidFill>
                      <a:schemeClr val="tx1"/>
                    </a:solidFill>
                    <a:effectLst/>
                    <a:latin typeface="+mn-lt"/>
                    <a:ea typeface="+mn-ea"/>
                    <a:cs typeface="+mn-cs"/>
                  </a:rPr>
                  <a:t>𝑅^2  </a:t>
                </a:r>
                <a:r>
                  <a:rPr lang="en-US" sz="1200" kern="1200" dirty="0">
                    <a:solidFill>
                      <a:schemeClr val="tx1"/>
                    </a:solidFill>
                    <a:effectLst/>
                    <a:latin typeface="+mn-lt"/>
                    <a:ea typeface="+mn-ea"/>
                    <a:cs typeface="+mn-cs"/>
                  </a:rPr>
                  <a:t>estimates the percent of variability in the outcome variable explained by independent variables. The total sum of squares is a measure of the variability of observations around the mean of the observations. The unexplained sum of squares is the sum of square of the residuals; where residuals are the difference between observed outcome and predicted outcomes. The difference between total sum of squares and sum of squared residuals is the explained sum of </a:t>
                </a:r>
                <a:r>
                  <a:rPr lang="en-US" sz="1200" kern="1200" dirty="0" smtClean="0">
                    <a:solidFill>
                      <a:schemeClr val="tx1"/>
                    </a:solidFill>
                    <a:effectLst/>
                    <a:latin typeface="+mn-lt"/>
                    <a:ea typeface="+mn-ea"/>
                    <a:cs typeface="+mn-cs"/>
                  </a:rPr>
                  <a:t>squares.  The </a:t>
                </a:r>
                <a:r>
                  <a:rPr lang="en-US" sz="1200" kern="1200" dirty="0">
                    <a:solidFill>
                      <a:schemeClr val="tx1"/>
                    </a:solidFill>
                    <a:effectLst/>
                    <a:latin typeface="+mn-lt"/>
                    <a:ea typeface="+mn-ea"/>
                    <a:cs typeface="+mn-cs"/>
                  </a:rPr>
                  <a:t>coefficient of determination is </a:t>
                </a:r>
                <a:r>
                  <a:rPr lang="en-US" sz="1200" kern="1200" dirty="0" smtClean="0">
                    <a:solidFill>
                      <a:schemeClr val="tx1"/>
                    </a:solidFill>
                    <a:effectLst/>
                    <a:latin typeface="+mn-lt"/>
                    <a:ea typeface="+mn-ea"/>
                    <a:cs typeface="+mn-cs"/>
                  </a:rPr>
                  <a:t>calculated as the ratio of explained to total sum of squares.  </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9</a:t>
            </a:fld>
            <a:endParaRPr lang="en-US"/>
          </a:p>
        </p:txBody>
      </p:sp>
    </p:spTree>
    <p:extLst>
      <p:ext uri="{BB962C8B-B14F-4D97-AF65-F5344CB8AC3E}">
        <p14:creationId xmlns:p14="http://schemas.microsoft.com/office/powerpoint/2010/main" val="2934033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GMUgreengold.eps">
            <a:extLst>
              <a:ext uri="{FF2B5EF4-FFF2-40B4-BE49-F238E27FC236}">
                <a16:creationId xmlns:a16="http://schemas.microsoft.com/office/drawing/2014/main"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4">
            <a:extLst>
              <a:ext uri="{FF2B5EF4-FFF2-40B4-BE49-F238E27FC236}">
                <a16:creationId xmlns:a16="http://schemas.microsoft.com/office/drawing/2014/main"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a:t>Click to edit title text</a:t>
            </a:r>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a:t>Click to edit </a:t>
            </a:r>
            <a:r>
              <a:rPr lang="en-US" dirty="0" err="1"/>
              <a:t>subheader</a:t>
            </a:r>
            <a:r>
              <a:rPr lang="en-US" dirty="0"/>
              <a:t> text</a:t>
            </a:r>
          </a:p>
        </p:txBody>
      </p:sp>
    </p:spTree>
    <p:extLst>
      <p:ext uri="{BB962C8B-B14F-4D97-AF65-F5344CB8AC3E}">
        <p14:creationId xmlns:p14="http://schemas.microsoft.com/office/powerpoint/2010/main" val="14939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dirty="0"/>
              <a:t>Click to edit Master title style</a:t>
            </a:r>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8" name="Rectangle 34">
            <a:extLst>
              <a:ext uri="{FF2B5EF4-FFF2-40B4-BE49-F238E27FC236}">
                <a16:creationId xmlns:a16="http://schemas.microsoft.com/office/drawing/2014/main"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a:t>Drag picture to placeholder or click icon to add</a:t>
            </a:r>
            <a:endParaRPr lang="en-US" dirty="0"/>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dirty="0"/>
              <a:t>Click to 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Element (text, graphic, video)">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381000"/>
            <a:ext cx="103632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dirty="0"/>
              <a:t>Click icon to </a:t>
            </a:r>
            <a:r>
              <a:rPr lang="en-US"/>
              <a:t>add chart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34">
            <a:extLst>
              <a:ext uri="{FF2B5EF4-FFF2-40B4-BE49-F238E27FC236}">
                <a16:creationId xmlns:a16="http://schemas.microsoft.com/office/drawing/2014/main" id="{894A7767-E094-483E-9582-5A512B559400}"/>
              </a:ext>
            </a:extLst>
          </p:cNvPr>
          <p:cNvSpPr txBox="1">
            <a:spLocks/>
          </p:cNvSpPr>
          <p:nvPr/>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pPr marL="0" indent="0"/>
            <a:r>
              <a:rPr lang="en-US" sz="4800" dirty="0"/>
              <a:t>Model Building</a:t>
            </a:r>
          </a:p>
        </p:txBody>
      </p:sp>
      <p:sp>
        <p:nvSpPr>
          <p:cNvPr id="4" name="Text Placeholder 3"/>
          <p:cNvSpPr>
            <a:spLocks noGrp="1"/>
          </p:cNvSpPr>
          <p:nvPr>
            <p:ph type="body" sz="quarter" idx="11"/>
          </p:nvPr>
        </p:nvSpPr>
        <p:spPr>
          <a:xfrm>
            <a:off x="823912" y="3287713"/>
            <a:ext cx="6246589" cy="1362075"/>
          </a:xfrm>
        </p:spPr>
        <p:txBody>
          <a:bodyPr/>
          <a:lstStyle/>
          <a:p>
            <a:r>
              <a:rPr lang="en-US" sz="2800" dirty="0"/>
              <a:t>Farrokh Alemi, Ph.D.</a:t>
            </a:r>
          </a:p>
        </p:txBody>
      </p:sp>
    </p:spTree>
    <p:extLst>
      <p:ext uri="{BB962C8B-B14F-4D97-AF65-F5344CB8AC3E}">
        <p14:creationId xmlns:p14="http://schemas.microsoft.com/office/powerpoint/2010/main" val="118482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485241" y="228600"/>
            <a:ext cx="7569701" cy="1200329"/>
          </a:xfrm>
          <a:prstGeom prst="rect">
            <a:avLst/>
          </a:prstGeom>
        </p:spPr>
        <p:txBody>
          <a:bodyPr wrap="none">
            <a:spAutoFit/>
          </a:bodyPr>
          <a:lstStyle/>
          <a:p>
            <a:r>
              <a:rPr lang="en-US" sz="7200" b="1" dirty="0"/>
              <a:t>Goodness of Fit, R</a:t>
            </a:r>
            <a:r>
              <a:rPr lang="en-US" sz="7200" b="1" baseline="30000" dirty="0"/>
              <a:t>2</a:t>
            </a:r>
            <a:endParaRPr lang="en-US" sz="7200" b="1" baseline="30000" dirty="0">
              <a:solidFill>
                <a:schemeClr val="tx2"/>
              </a:solidFill>
            </a:endParaRPr>
          </a:p>
        </p:txBody>
      </p:sp>
      <p:sp>
        <p:nvSpPr>
          <p:cNvPr id="2" name="Rectangle 1"/>
          <p:cNvSpPr/>
          <p:nvPr/>
        </p:nvSpPr>
        <p:spPr>
          <a:xfrm>
            <a:off x="383641" y="2089835"/>
            <a:ext cx="10531101" cy="646331"/>
          </a:xfrm>
          <a:prstGeom prst="rect">
            <a:avLst/>
          </a:prstGeom>
        </p:spPr>
        <p:txBody>
          <a:bodyPr wrap="square">
            <a:spAutoFit/>
          </a:bodyPr>
          <a:lstStyle/>
          <a:p>
            <a:r>
              <a:rPr lang="en-US" sz="3600" dirty="0"/>
              <a:t>Total SS = Explained SS + Unexplained SS</a:t>
            </a:r>
          </a:p>
        </p:txBody>
      </p:sp>
      <mc:AlternateContent xmlns:mc="http://schemas.openxmlformats.org/markup-compatibility/2006" xmlns:a14="http://schemas.microsoft.com/office/drawing/2010/main">
        <mc:Choice Requires="a14">
          <p:sp>
            <p:nvSpPr>
              <p:cNvPr id="3" name="Rectangle 2"/>
              <p:cNvSpPr/>
              <p:nvPr/>
            </p:nvSpPr>
            <p:spPr>
              <a:xfrm>
                <a:off x="485241" y="3893541"/>
                <a:ext cx="6718891" cy="12426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3600" i="1">
                              <a:latin typeface="Cambria Math" panose="02040503050406030204" pitchFamily="18" charset="0"/>
                            </a:rPr>
                          </m:ctrlPr>
                        </m:sSupPr>
                        <m:e>
                          <m:r>
                            <a:rPr lang="en-US" sz="3600" i="1">
                              <a:latin typeface="Cambria Math" panose="02040503050406030204" pitchFamily="18" charset="0"/>
                            </a:rPr>
                            <m:t>𝑅</m:t>
                          </m:r>
                        </m:e>
                        <m:sup>
                          <m:r>
                            <a:rPr lang="en-US" sz="3600" i="1">
                              <a:latin typeface="Cambria Math" panose="02040503050406030204" pitchFamily="18" charset="0"/>
                            </a:rPr>
                            <m:t>2</m:t>
                          </m:r>
                        </m:sup>
                      </m:sSup>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𝐸𝑥𝑝𝑙𝑎𝑖𝑛𝑒𝑑</m:t>
                          </m:r>
                          <m:r>
                            <a:rPr lang="en-US" sz="3600" i="1">
                              <a:latin typeface="Cambria Math" panose="02040503050406030204" pitchFamily="18" charset="0"/>
                            </a:rPr>
                            <m:t> </m:t>
                          </m:r>
                          <m:r>
                            <a:rPr lang="en-US" sz="3600" i="1">
                              <a:latin typeface="Cambria Math" panose="02040503050406030204" pitchFamily="18" charset="0"/>
                            </a:rPr>
                            <m:t>𝑆𝑢𝑚</m:t>
                          </m:r>
                          <m:r>
                            <a:rPr lang="en-US" sz="3600" i="1">
                              <a:latin typeface="Cambria Math" panose="02040503050406030204" pitchFamily="18" charset="0"/>
                            </a:rPr>
                            <m:t> </m:t>
                          </m:r>
                          <m:r>
                            <a:rPr lang="en-US" sz="3600" i="1">
                              <a:latin typeface="Cambria Math" panose="02040503050406030204" pitchFamily="18" charset="0"/>
                            </a:rPr>
                            <m:t>𝑜𝑓</m:t>
                          </m:r>
                          <m:r>
                            <a:rPr lang="en-US" sz="3600" i="1">
                              <a:latin typeface="Cambria Math" panose="02040503050406030204" pitchFamily="18" charset="0"/>
                            </a:rPr>
                            <m:t> </m:t>
                          </m:r>
                          <m:r>
                            <a:rPr lang="en-US" sz="3600" i="1">
                              <a:latin typeface="Cambria Math" panose="02040503050406030204" pitchFamily="18" charset="0"/>
                            </a:rPr>
                            <m:t>𝑆𝑞𝑢𝑎𝑟𝑒</m:t>
                          </m:r>
                        </m:num>
                        <m:den>
                          <m:r>
                            <a:rPr lang="en-US" sz="3600" i="1">
                              <a:latin typeface="Cambria Math" panose="02040503050406030204" pitchFamily="18" charset="0"/>
                            </a:rPr>
                            <m:t>𝑇𝑜𝑡𝑎𝑙</m:t>
                          </m:r>
                          <m:r>
                            <a:rPr lang="en-US" sz="3600" i="1">
                              <a:latin typeface="Cambria Math" panose="02040503050406030204" pitchFamily="18" charset="0"/>
                            </a:rPr>
                            <m:t> </m:t>
                          </m:r>
                          <m:r>
                            <a:rPr lang="en-US" sz="3600" i="1">
                              <a:latin typeface="Cambria Math" panose="02040503050406030204" pitchFamily="18" charset="0"/>
                            </a:rPr>
                            <m:t>𝑆𝑢𝑚</m:t>
                          </m:r>
                          <m:r>
                            <a:rPr lang="en-US" sz="3600" i="1">
                              <a:latin typeface="Cambria Math" panose="02040503050406030204" pitchFamily="18" charset="0"/>
                            </a:rPr>
                            <m:t> </m:t>
                          </m:r>
                          <m:r>
                            <a:rPr lang="en-US" sz="3600" i="1">
                              <a:latin typeface="Cambria Math" panose="02040503050406030204" pitchFamily="18" charset="0"/>
                            </a:rPr>
                            <m:t>𝑜𝑓</m:t>
                          </m:r>
                          <m:r>
                            <a:rPr lang="en-US" sz="3600" i="1">
                              <a:latin typeface="Cambria Math" panose="02040503050406030204" pitchFamily="18" charset="0"/>
                            </a:rPr>
                            <m:t> </m:t>
                          </m:r>
                          <m:r>
                            <a:rPr lang="en-US" sz="3600" i="1">
                              <a:latin typeface="Cambria Math" panose="02040503050406030204" pitchFamily="18" charset="0"/>
                            </a:rPr>
                            <m:t>𝑆𝑞𝑢𝑎𝑟𝑒𝑠</m:t>
                          </m:r>
                        </m:den>
                      </m:f>
                    </m:oMath>
                  </m:oMathPara>
                </a14:m>
                <a:endParaRPr lang="en-US" sz="3600" dirty="0"/>
              </a:p>
            </p:txBody>
          </p:sp>
        </mc:Choice>
        <mc:Fallback xmlns="">
          <p:sp>
            <p:nvSpPr>
              <p:cNvPr id="3" name="Rectangle 2"/>
              <p:cNvSpPr>
                <a:spLocks noRot="1" noChangeAspect="1" noMove="1" noResize="1" noEditPoints="1" noAdjustHandles="1" noChangeArrowheads="1" noChangeShapeType="1" noTextEdit="1"/>
              </p:cNvSpPr>
              <p:nvPr/>
            </p:nvSpPr>
            <p:spPr>
              <a:xfrm>
                <a:off x="485241" y="3893541"/>
                <a:ext cx="6718891" cy="1242648"/>
              </a:xfrm>
              <a:prstGeom prst="rect">
                <a:avLst/>
              </a:prstGeom>
              <a:blipFill rotWithShape="0">
                <a:blip r:embed="rId3"/>
                <a:stretch>
                  <a:fillRect/>
                </a:stretch>
              </a:blipFill>
            </p:spPr>
            <p:txBody>
              <a:bodyPr/>
              <a:lstStyle/>
              <a:p>
                <a:r>
                  <a:rPr lang="en-US">
                    <a:noFill/>
                  </a:rPr>
                  <a:t> </a:t>
                </a:r>
              </a:p>
            </p:txBody>
          </p:sp>
        </mc:Fallback>
      </mc:AlternateContent>
      <p:sp>
        <p:nvSpPr>
          <p:cNvPr id="4" name="Rectangle 3"/>
          <p:cNvSpPr/>
          <p:nvPr/>
        </p:nvSpPr>
        <p:spPr>
          <a:xfrm rot="20113094">
            <a:off x="3048000" y="1720841"/>
            <a:ext cx="6096000" cy="3416320"/>
          </a:xfrm>
          <a:prstGeom prst="rect">
            <a:avLst/>
          </a:prstGeom>
        </p:spPr>
        <p:txBody>
          <a:bodyPr>
            <a:spAutoFit/>
          </a:bodyPr>
          <a:lstStyle/>
          <a:p>
            <a:r>
              <a:rPr lang="en-US" sz="7200" b="1" dirty="0">
                <a:solidFill>
                  <a:srgbClr val="C00000"/>
                </a:solidFill>
              </a:rPr>
              <a:t>Warning:</a:t>
            </a:r>
          </a:p>
          <a:p>
            <a:r>
              <a:rPr lang="en-US" sz="7200" b="1" dirty="0">
                <a:solidFill>
                  <a:srgbClr val="C00000"/>
                </a:solidFill>
              </a:rPr>
              <a:t>More Variables Higher R</a:t>
            </a:r>
            <a:r>
              <a:rPr lang="en-US" sz="7200" b="1" baseline="30000" dirty="0">
                <a:solidFill>
                  <a:srgbClr val="C00000"/>
                </a:solidFill>
              </a:rPr>
              <a:t>2</a:t>
            </a:r>
          </a:p>
        </p:txBody>
      </p:sp>
    </p:spTree>
    <p:extLst>
      <p:ext uri="{BB962C8B-B14F-4D97-AF65-F5344CB8AC3E}">
        <p14:creationId xmlns:p14="http://schemas.microsoft.com/office/powerpoint/2010/main" val="2432346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485241" y="228600"/>
            <a:ext cx="7569701" cy="1200329"/>
          </a:xfrm>
          <a:prstGeom prst="rect">
            <a:avLst/>
          </a:prstGeom>
        </p:spPr>
        <p:txBody>
          <a:bodyPr wrap="none">
            <a:spAutoFit/>
          </a:bodyPr>
          <a:lstStyle/>
          <a:p>
            <a:r>
              <a:rPr lang="en-US" sz="7200" b="1" dirty="0"/>
              <a:t>Goodness of Fit, R</a:t>
            </a:r>
            <a:r>
              <a:rPr lang="en-US" sz="7200" b="1" baseline="30000" dirty="0"/>
              <a:t>2</a:t>
            </a:r>
            <a:endParaRPr lang="en-US" sz="7200" b="1" baseline="30000" dirty="0">
              <a:solidFill>
                <a:schemeClr val="tx2"/>
              </a:solidFill>
            </a:endParaRPr>
          </a:p>
        </p:txBody>
      </p:sp>
      <p:sp>
        <p:nvSpPr>
          <p:cNvPr id="2" name="Rectangle 1"/>
          <p:cNvSpPr/>
          <p:nvPr/>
        </p:nvSpPr>
        <p:spPr>
          <a:xfrm>
            <a:off x="383641" y="2089835"/>
            <a:ext cx="10531101" cy="646331"/>
          </a:xfrm>
          <a:prstGeom prst="rect">
            <a:avLst/>
          </a:prstGeom>
        </p:spPr>
        <p:txBody>
          <a:bodyPr wrap="square">
            <a:spAutoFit/>
          </a:bodyPr>
          <a:lstStyle/>
          <a:p>
            <a:r>
              <a:rPr lang="en-US" sz="3600" dirty="0"/>
              <a:t>Total SS = Explained SS + Unexplained SS</a:t>
            </a:r>
          </a:p>
        </p:txBody>
      </p:sp>
      <mc:AlternateContent xmlns:mc="http://schemas.openxmlformats.org/markup-compatibility/2006" xmlns:a14="http://schemas.microsoft.com/office/drawing/2010/main">
        <mc:Choice Requires="a14">
          <p:sp>
            <p:nvSpPr>
              <p:cNvPr id="3" name="Rectangle 2"/>
              <p:cNvSpPr/>
              <p:nvPr/>
            </p:nvSpPr>
            <p:spPr>
              <a:xfrm>
                <a:off x="485241" y="3893541"/>
                <a:ext cx="6718891" cy="12426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3600" i="1">
                              <a:latin typeface="Cambria Math" panose="02040503050406030204" pitchFamily="18" charset="0"/>
                            </a:rPr>
                          </m:ctrlPr>
                        </m:sSupPr>
                        <m:e>
                          <m:r>
                            <a:rPr lang="en-US" sz="3600" i="1">
                              <a:latin typeface="Cambria Math" panose="02040503050406030204" pitchFamily="18" charset="0"/>
                            </a:rPr>
                            <m:t>𝑅</m:t>
                          </m:r>
                        </m:e>
                        <m:sup>
                          <m:r>
                            <a:rPr lang="en-US" sz="3600" i="1">
                              <a:latin typeface="Cambria Math" panose="02040503050406030204" pitchFamily="18" charset="0"/>
                            </a:rPr>
                            <m:t>2</m:t>
                          </m:r>
                        </m:sup>
                      </m:sSup>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𝐸𝑥𝑝𝑙𝑎𝑖𝑛𝑒𝑑</m:t>
                          </m:r>
                          <m:r>
                            <a:rPr lang="en-US" sz="3600" i="1">
                              <a:latin typeface="Cambria Math" panose="02040503050406030204" pitchFamily="18" charset="0"/>
                            </a:rPr>
                            <m:t> </m:t>
                          </m:r>
                          <m:r>
                            <a:rPr lang="en-US" sz="3600" i="1">
                              <a:latin typeface="Cambria Math" panose="02040503050406030204" pitchFamily="18" charset="0"/>
                            </a:rPr>
                            <m:t>𝑆𝑢𝑚</m:t>
                          </m:r>
                          <m:r>
                            <a:rPr lang="en-US" sz="3600" i="1">
                              <a:latin typeface="Cambria Math" panose="02040503050406030204" pitchFamily="18" charset="0"/>
                            </a:rPr>
                            <m:t> </m:t>
                          </m:r>
                          <m:r>
                            <a:rPr lang="en-US" sz="3600" i="1">
                              <a:latin typeface="Cambria Math" panose="02040503050406030204" pitchFamily="18" charset="0"/>
                            </a:rPr>
                            <m:t>𝑜𝑓</m:t>
                          </m:r>
                          <m:r>
                            <a:rPr lang="en-US" sz="3600" i="1">
                              <a:latin typeface="Cambria Math" panose="02040503050406030204" pitchFamily="18" charset="0"/>
                            </a:rPr>
                            <m:t> </m:t>
                          </m:r>
                          <m:r>
                            <a:rPr lang="en-US" sz="3600" i="1">
                              <a:latin typeface="Cambria Math" panose="02040503050406030204" pitchFamily="18" charset="0"/>
                            </a:rPr>
                            <m:t>𝑆𝑞𝑢𝑎𝑟𝑒</m:t>
                          </m:r>
                        </m:num>
                        <m:den>
                          <m:r>
                            <a:rPr lang="en-US" sz="3600" i="1">
                              <a:latin typeface="Cambria Math" panose="02040503050406030204" pitchFamily="18" charset="0"/>
                            </a:rPr>
                            <m:t>𝑇𝑜𝑡𝑎𝑙</m:t>
                          </m:r>
                          <m:r>
                            <a:rPr lang="en-US" sz="3600" i="1">
                              <a:latin typeface="Cambria Math" panose="02040503050406030204" pitchFamily="18" charset="0"/>
                            </a:rPr>
                            <m:t> </m:t>
                          </m:r>
                          <m:r>
                            <a:rPr lang="en-US" sz="3600" i="1">
                              <a:latin typeface="Cambria Math" panose="02040503050406030204" pitchFamily="18" charset="0"/>
                            </a:rPr>
                            <m:t>𝑆𝑢𝑚</m:t>
                          </m:r>
                          <m:r>
                            <a:rPr lang="en-US" sz="3600" i="1">
                              <a:latin typeface="Cambria Math" panose="02040503050406030204" pitchFamily="18" charset="0"/>
                            </a:rPr>
                            <m:t> </m:t>
                          </m:r>
                          <m:r>
                            <a:rPr lang="en-US" sz="3600" i="1">
                              <a:latin typeface="Cambria Math" panose="02040503050406030204" pitchFamily="18" charset="0"/>
                            </a:rPr>
                            <m:t>𝑜𝑓</m:t>
                          </m:r>
                          <m:r>
                            <a:rPr lang="en-US" sz="3600" i="1">
                              <a:latin typeface="Cambria Math" panose="02040503050406030204" pitchFamily="18" charset="0"/>
                            </a:rPr>
                            <m:t> </m:t>
                          </m:r>
                          <m:r>
                            <a:rPr lang="en-US" sz="3600" i="1">
                              <a:latin typeface="Cambria Math" panose="02040503050406030204" pitchFamily="18" charset="0"/>
                            </a:rPr>
                            <m:t>𝑆𝑞𝑢𝑎𝑟𝑒𝑠</m:t>
                          </m:r>
                        </m:den>
                      </m:f>
                    </m:oMath>
                  </m:oMathPara>
                </a14:m>
                <a:endParaRPr lang="en-US" sz="3600" dirty="0"/>
              </a:p>
            </p:txBody>
          </p:sp>
        </mc:Choice>
        <mc:Fallback xmlns="">
          <p:sp>
            <p:nvSpPr>
              <p:cNvPr id="3" name="Rectangle 2"/>
              <p:cNvSpPr>
                <a:spLocks noRot="1" noChangeAspect="1" noMove="1" noResize="1" noEditPoints="1" noAdjustHandles="1" noChangeArrowheads="1" noChangeShapeType="1" noTextEdit="1"/>
              </p:cNvSpPr>
              <p:nvPr/>
            </p:nvSpPr>
            <p:spPr>
              <a:xfrm>
                <a:off x="485241" y="3893541"/>
                <a:ext cx="6718891" cy="1242648"/>
              </a:xfrm>
              <a:prstGeom prst="rect">
                <a:avLst/>
              </a:prstGeom>
              <a:blipFill rotWithShape="0">
                <a:blip r:embed="rId3"/>
                <a:stretch>
                  <a:fillRect/>
                </a:stretch>
              </a:blipFill>
            </p:spPr>
            <p:txBody>
              <a:bodyPr/>
              <a:lstStyle/>
              <a:p>
                <a:r>
                  <a:rPr lang="en-US">
                    <a:noFill/>
                  </a:rPr>
                  <a:t> </a:t>
                </a:r>
              </a:p>
            </p:txBody>
          </p:sp>
        </mc:Fallback>
      </mc:AlternateContent>
      <p:sp>
        <p:nvSpPr>
          <p:cNvPr id="4" name="Rectangle 3"/>
          <p:cNvSpPr/>
          <p:nvPr/>
        </p:nvSpPr>
        <p:spPr>
          <a:xfrm rot="20113094">
            <a:off x="3048000" y="1720841"/>
            <a:ext cx="6096000" cy="3416320"/>
          </a:xfrm>
          <a:prstGeom prst="rect">
            <a:avLst/>
          </a:prstGeom>
        </p:spPr>
        <p:txBody>
          <a:bodyPr>
            <a:spAutoFit/>
          </a:bodyPr>
          <a:lstStyle/>
          <a:p>
            <a:r>
              <a:rPr lang="en-US" sz="7200" b="1" dirty="0">
                <a:solidFill>
                  <a:srgbClr val="C00000"/>
                </a:solidFill>
              </a:rPr>
              <a:t>Warning:</a:t>
            </a:r>
          </a:p>
          <a:p>
            <a:r>
              <a:rPr lang="en-US" sz="7200" b="1" dirty="0">
                <a:solidFill>
                  <a:srgbClr val="C00000"/>
                </a:solidFill>
              </a:rPr>
              <a:t>Massive Data Lower R</a:t>
            </a:r>
            <a:r>
              <a:rPr lang="en-US" sz="7200" b="1" baseline="30000" dirty="0">
                <a:solidFill>
                  <a:srgbClr val="C00000"/>
                </a:solidFill>
              </a:rPr>
              <a:t>2</a:t>
            </a:r>
          </a:p>
        </p:txBody>
      </p:sp>
    </p:spTree>
    <p:extLst>
      <p:ext uri="{BB962C8B-B14F-4D97-AF65-F5344CB8AC3E}">
        <p14:creationId xmlns:p14="http://schemas.microsoft.com/office/powerpoint/2010/main" val="2983439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485241" y="228600"/>
            <a:ext cx="10732169" cy="1200329"/>
          </a:xfrm>
          <a:prstGeom prst="rect">
            <a:avLst/>
          </a:prstGeom>
        </p:spPr>
        <p:txBody>
          <a:bodyPr wrap="none">
            <a:spAutoFit/>
          </a:bodyPr>
          <a:lstStyle/>
          <a:p>
            <a:r>
              <a:rPr lang="en-US" sz="7200" b="1" dirty="0"/>
              <a:t>Hierarchical Model Building</a:t>
            </a:r>
            <a:endParaRPr lang="en-US" sz="7200" b="1" baseline="30000" dirty="0">
              <a:solidFill>
                <a:schemeClr val="tx2"/>
              </a:solidFill>
            </a:endParaRPr>
          </a:p>
        </p:txBody>
      </p:sp>
      <p:pic>
        <p:nvPicPr>
          <p:cNvPr id="7" name="Picture 6">
            <a:extLst>
              <a:ext uri="{FF2B5EF4-FFF2-40B4-BE49-F238E27FC236}">
                <a16:creationId xmlns:a16="http://schemas.microsoft.com/office/drawing/2014/main" id="{85356C15-28FA-432F-AFEC-4FA76C72F1DF}"/>
              </a:ext>
            </a:extLst>
          </p:cNvPr>
          <p:cNvPicPr>
            <a:picLocks noChangeAspect="1"/>
          </p:cNvPicPr>
          <p:nvPr/>
        </p:nvPicPr>
        <p:blipFill>
          <a:blip r:embed="rId3"/>
          <a:stretch>
            <a:fillRect/>
          </a:stretch>
        </p:blipFill>
        <p:spPr>
          <a:xfrm>
            <a:off x="636270" y="2065020"/>
            <a:ext cx="10919460" cy="2727960"/>
          </a:xfrm>
          <a:prstGeom prst="rect">
            <a:avLst/>
          </a:prstGeom>
        </p:spPr>
      </p:pic>
      <p:sp>
        <p:nvSpPr>
          <p:cNvPr id="8" name="Rectangle 7">
            <a:extLst>
              <a:ext uri="{FF2B5EF4-FFF2-40B4-BE49-F238E27FC236}">
                <a16:creationId xmlns:a16="http://schemas.microsoft.com/office/drawing/2014/main" id="{EB9F1545-04DF-4B0F-B152-10083C9ACBC8}"/>
              </a:ext>
            </a:extLst>
          </p:cNvPr>
          <p:cNvSpPr/>
          <p:nvPr/>
        </p:nvSpPr>
        <p:spPr>
          <a:xfrm>
            <a:off x="485241" y="2715904"/>
            <a:ext cx="10732169" cy="2077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6468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485241" y="228600"/>
            <a:ext cx="10732169" cy="1200329"/>
          </a:xfrm>
          <a:prstGeom prst="rect">
            <a:avLst/>
          </a:prstGeom>
        </p:spPr>
        <p:txBody>
          <a:bodyPr wrap="none">
            <a:spAutoFit/>
          </a:bodyPr>
          <a:lstStyle/>
          <a:p>
            <a:r>
              <a:rPr lang="en-US" sz="7200" b="1" dirty="0"/>
              <a:t>Hierarchical Model Building</a:t>
            </a:r>
            <a:endParaRPr lang="en-US" sz="7200" b="1" baseline="30000" dirty="0">
              <a:solidFill>
                <a:schemeClr val="tx2"/>
              </a:solidFill>
            </a:endParaRPr>
          </a:p>
        </p:txBody>
      </p:sp>
      <p:grpSp>
        <p:nvGrpSpPr>
          <p:cNvPr id="9" name="Group 8">
            <a:extLst>
              <a:ext uri="{FF2B5EF4-FFF2-40B4-BE49-F238E27FC236}">
                <a16:creationId xmlns:a16="http://schemas.microsoft.com/office/drawing/2014/main" id="{660BFC28-3305-4DFF-AFF5-75ABF09870DC}"/>
              </a:ext>
            </a:extLst>
          </p:cNvPr>
          <p:cNvGrpSpPr/>
          <p:nvPr/>
        </p:nvGrpSpPr>
        <p:grpSpPr>
          <a:xfrm>
            <a:off x="485241" y="2065020"/>
            <a:ext cx="11070489" cy="2727960"/>
            <a:chOff x="485241" y="2065020"/>
            <a:chExt cx="11070489" cy="2727960"/>
          </a:xfrm>
        </p:grpSpPr>
        <p:pic>
          <p:nvPicPr>
            <p:cNvPr id="7" name="Picture 6">
              <a:extLst>
                <a:ext uri="{FF2B5EF4-FFF2-40B4-BE49-F238E27FC236}">
                  <a16:creationId xmlns:a16="http://schemas.microsoft.com/office/drawing/2014/main" id="{85356C15-28FA-432F-AFEC-4FA76C72F1DF}"/>
                </a:ext>
              </a:extLst>
            </p:cNvPr>
            <p:cNvPicPr>
              <a:picLocks noChangeAspect="1"/>
            </p:cNvPicPr>
            <p:nvPr/>
          </p:nvPicPr>
          <p:blipFill>
            <a:blip r:embed="rId3"/>
            <a:stretch>
              <a:fillRect/>
            </a:stretch>
          </p:blipFill>
          <p:spPr>
            <a:xfrm>
              <a:off x="636270" y="2065020"/>
              <a:ext cx="10919460" cy="2727960"/>
            </a:xfrm>
            <a:prstGeom prst="rect">
              <a:avLst/>
            </a:prstGeom>
          </p:spPr>
        </p:pic>
        <p:sp>
          <p:nvSpPr>
            <p:cNvPr id="8" name="Rectangle 7">
              <a:extLst>
                <a:ext uri="{FF2B5EF4-FFF2-40B4-BE49-F238E27FC236}">
                  <a16:creationId xmlns:a16="http://schemas.microsoft.com/office/drawing/2014/main" id="{EB9F1545-04DF-4B0F-B152-10083C9ACBC8}"/>
                </a:ext>
              </a:extLst>
            </p:cNvPr>
            <p:cNvSpPr/>
            <p:nvPr/>
          </p:nvSpPr>
          <p:spPr>
            <a:xfrm>
              <a:off x="485241" y="3429000"/>
              <a:ext cx="10732169" cy="13639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95092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485241" y="228600"/>
            <a:ext cx="10732169" cy="1200329"/>
          </a:xfrm>
          <a:prstGeom prst="rect">
            <a:avLst/>
          </a:prstGeom>
        </p:spPr>
        <p:txBody>
          <a:bodyPr wrap="none">
            <a:spAutoFit/>
          </a:bodyPr>
          <a:lstStyle/>
          <a:p>
            <a:r>
              <a:rPr lang="en-US" sz="7200" b="1" dirty="0"/>
              <a:t>Hierarchical Model Building</a:t>
            </a:r>
            <a:endParaRPr lang="en-US" sz="7200" b="1" baseline="30000" dirty="0">
              <a:solidFill>
                <a:schemeClr val="tx2"/>
              </a:solidFill>
            </a:endParaRPr>
          </a:p>
        </p:txBody>
      </p:sp>
      <p:grpSp>
        <p:nvGrpSpPr>
          <p:cNvPr id="2" name="Group 1">
            <a:extLst>
              <a:ext uri="{FF2B5EF4-FFF2-40B4-BE49-F238E27FC236}">
                <a16:creationId xmlns:a16="http://schemas.microsoft.com/office/drawing/2014/main" id="{D0ABA513-8B98-4634-ACB9-35EA9E4DCB0B}"/>
              </a:ext>
            </a:extLst>
          </p:cNvPr>
          <p:cNvGrpSpPr/>
          <p:nvPr/>
        </p:nvGrpSpPr>
        <p:grpSpPr>
          <a:xfrm>
            <a:off x="485241" y="2065020"/>
            <a:ext cx="11070489" cy="2727960"/>
            <a:chOff x="485241" y="2065020"/>
            <a:chExt cx="11070489" cy="2727960"/>
          </a:xfrm>
        </p:grpSpPr>
        <p:pic>
          <p:nvPicPr>
            <p:cNvPr id="7" name="Picture 6">
              <a:extLst>
                <a:ext uri="{FF2B5EF4-FFF2-40B4-BE49-F238E27FC236}">
                  <a16:creationId xmlns:a16="http://schemas.microsoft.com/office/drawing/2014/main" id="{85356C15-28FA-432F-AFEC-4FA76C72F1DF}"/>
                </a:ext>
              </a:extLst>
            </p:cNvPr>
            <p:cNvPicPr>
              <a:picLocks noChangeAspect="1"/>
            </p:cNvPicPr>
            <p:nvPr/>
          </p:nvPicPr>
          <p:blipFill>
            <a:blip r:embed="rId3"/>
            <a:stretch>
              <a:fillRect/>
            </a:stretch>
          </p:blipFill>
          <p:spPr>
            <a:xfrm>
              <a:off x="636270" y="2065020"/>
              <a:ext cx="10919460" cy="2727960"/>
            </a:xfrm>
            <a:prstGeom prst="rect">
              <a:avLst/>
            </a:prstGeom>
          </p:spPr>
        </p:pic>
        <p:sp>
          <p:nvSpPr>
            <p:cNvPr id="8" name="Rectangle 7">
              <a:extLst>
                <a:ext uri="{FF2B5EF4-FFF2-40B4-BE49-F238E27FC236}">
                  <a16:creationId xmlns:a16="http://schemas.microsoft.com/office/drawing/2014/main" id="{EB9F1545-04DF-4B0F-B152-10083C9ACBC8}"/>
                </a:ext>
              </a:extLst>
            </p:cNvPr>
            <p:cNvSpPr/>
            <p:nvPr/>
          </p:nvSpPr>
          <p:spPr>
            <a:xfrm>
              <a:off x="485241" y="3944203"/>
              <a:ext cx="10732169" cy="848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7575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485241" y="228600"/>
            <a:ext cx="10732169" cy="1200329"/>
          </a:xfrm>
          <a:prstGeom prst="rect">
            <a:avLst/>
          </a:prstGeom>
        </p:spPr>
        <p:txBody>
          <a:bodyPr wrap="none">
            <a:spAutoFit/>
          </a:bodyPr>
          <a:lstStyle/>
          <a:p>
            <a:r>
              <a:rPr lang="en-US" sz="7200" b="1" dirty="0"/>
              <a:t>Hierarchical Model Building</a:t>
            </a:r>
            <a:endParaRPr lang="en-US" sz="7200" b="1" baseline="30000" dirty="0">
              <a:solidFill>
                <a:schemeClr val="tx2"/>
              </a:solidFill>
            </a:endParaRPr>
          </a:p>
        </p:txBody>
      </p:sp>
      <p:pic>
        <p:nvPicPr>
          <p:cNvPr id="7" name="Picture 6">
            <a:extLst>
              <a:ext uri="{FF2B5EF4-FFF2-40B4-BE49-F238E27FC236}">
                <a16:creationId xmlns:a16="http://schemas.microsoft.com/office/drawing/2014/main" id="{85356C15-28FA-432F-AFEC-4FA76C72F1DF}"/>
              </a:ext>
            </a:extLst>
          </p:cNvPr>
          <p:cNvPicPr>
            <a:picLocks noChangeAspect="1"/>
          </p:cNvPicPr>
          <p:nvPr/>
        </p:nvPicPr>
        <p:blipFill>
          <a:blip r:embed="rId3"/>
          <a:stretch>
            <a:fillRect/>
          </a:stretch>
        </p:blipFill>
        <p:spPr>
          <a:xfrm>
            <a:off x="636270" y="2065020"/>
            <a:ext cx="10919460" cy="2727960"/>
          </a:xfrm>
          <a:prstGeom prst="rect">
            <a:avLst/>
          </a:prstGeom>
        </p:spPr>
      </p:pic>
    </p:spTree>
    <p:extLst>
      <p:ext uri="{BB962C8B-B14F-4D97-AF65-F5344CB8AC3E}">
        <p14:creationId xmlns:p14="http://schemas.microsoft.com/office/powerpoint/2010/main" val="2189572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4">
            <a:extLst>
              <a:ext uri="{FF2B5EF4-FFF2-40B4-BE49-F238E27FC236}">
                <a16:creationId xmlns:a16="http://schemas.microsoft.com/office/drawing/2014/main" id="{74ADC589-151A-4204-AA0A-A0325A3E6D08}"/>
              </a:ext>
            </a:extLst>
          </p:cNvPr>
          <p:cNvGrpSpPr/>
          <p:nvPr/>
        </p:nvGrpSpPr>
        <p:grpSpPr>
          <a:xfrm>
            <a:off x="2306472" y="1573530"/>
            <a:ext cx="8147713" cy="3760470"/>
            <a:chOff x="2306472" y="1573530"/>
            <a:chExt cx="8147713" cy="3760470"/>
          </a:xfrm>
        </p:grpSpPr>
        <p:pic>
          <p:nvPicPr>
            <p:cNvPr id="3" name="Picture 2">
              <a:extLst>
                <a:ext uri="{FF2B5EF4-FFF2-40B4-BE49-F238E27FC236}">
                  <a16:creationId xmlns:a16="http://schemas.microsoft.com/office/drawing/2014/main" id="{437B336B-0BD9-451E-96E4-B2AD725B3EB0}"/>
                </a:ext>
              </a:extLst>
            </p:cNvPr>
            <p:cNvPicPr>
              <a:picLocks noChangeAspect="1"/>
            </p:cNvPicPr>
            <p:nvPr/>
          </p:nvPicPr>
          <p:blipFill>
            <a:blip r:embed="rId3"/>
            <a:stretch>
              <a:fillRect/>
            </a:stretch>
          </p:blipFill>
          <p:spPr>
            <a:xfrm>
              <a:off x="2640330" y="1573530"/>
              <a:ext cx="6911340" cy="3710940"/>
            </a:xfrm>
            <a:prstGeom prst="rect">
              <a:avLst/>
            </a:prstGeom>
          </p:spPr>
        </p:pic>
        <p:sp>
          <p:nvSpPr>
            <p:cNvPr id="4" name="Rectangle 3">
              <a:extLst>
                <a:ext uri="{FF2B5EF4-FFF2-40B4-BE49-F238E27FC236}">
                  <a16:creationId xmlns:a16="http://schemas.microsoft.com/office/drawing/2014/main" id="{54CF56BD-D30F-4FC9-85EE-E96516F25B5C}"/>
                </a:ext>
              </a:extLst>
            </p:cNvPr>
            <p:cNvSpPr/>
            <p:nvPr/>
          </p:nvSpPr>
          <p:spPr>
            <a:xfrm>
              <a:off x="2306472" y="2811439"/>
              <a:ext cx="8147713" cy="25225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94823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
            <a:extLst>
              <a:ext uri="{FF2B5EF4-FFF2-40B4-BE49-F238E27FC236}">
                <a16:creationId xmlns:a16="http://schemas.microsoft.com/office/drawing/2014/main" id="{374D9C16-CF11-4D7A-9210-A8C069C79624}"/>
              </a:ext>
            </a:extLst>
          </p:cNvPr>
          <p:cNvGrpSpPr/>
          <p:nvPr/>
        </p:nvGrpSpPr>
        <p:grpSpPr>
          <a:xfrm>
            <a:off x="2306472" y="1573530"/>
            <a:ext cx="8147713" cy="3760470"/>
            <a:chOff x="2306472" y="1573530"/>
            <a:chExt cx="8147713" cy="3760470"/>
          </a:xfrm>
        </p:grpSpPr>
        <p:pic>
          <p:nvPicPr>
            <p:cNvPr id="3" name="Picture 2">
              <a:extLst>
                <a:ext uri="{FF2B5EF4-FFF2-40B4-BE49-F238E27FC236}">
                  <a16:creationId xmlns:a16="http://schemas.microsoft.com/office/drawing/2014/main" id="{437B336B-0BD9-451E-96E4-B2AD725B3EB0}"/>
                </a:ext>
              </a:extLst>
            </p:cNvPr>
            <p:cNvPicPr>
              <a:picLocks noChangeAspect="1"/>
            </p:cNvPicPr>
            <p:nvPr/>
          </p:nvPicPr>
          <p:blipFill>
            <a:blip r:embed="rId3"/>
            <a:stretch>
              <a:fillRect/>
            </a:stretch>
          </p:blipFill>
          <p:spPr>
            <a:xfrm>
              <a:off x="2640330" y="1573530"/>
              <a:ext cx="6911340" cy="3710940"/>
            </a:xfrm>
            <a:prstGeom prst="rect">
              <a:avLst/>
            </a:prstGeom>
          </p:spPr>
        </p:pic>
        <p:sp>
          <p:nvSpPr>
            <p:cNvPr id="4" name="Rectangle 3">
              <a:extLst>
                <a:ext uri="{FF2B5EF4-FFF2-40B4-BE49-F238E27FC236}">
                  <a16:creationId xmlns:a16="http://schemas.microsoft.com/office/drawing/2014/main" id="{54CF56BD-D30F-4FC9-85EE-E96516F25B5C}"/>
                </a:ext>
              </a:extLst>
            </p:cNvPr>
            <p:cNvSpPr/>
            <p:nvPr/>
          </p:nvSpPr>
          <p:spPr>
            <a:xfrm>
              <a:off x="2306472" y="4039739"/>
              <a:ext cx="8147713" cy="12942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7733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
            <a:extLst>
              <a:ext uri="{FF2B5EF4-FFF2-40B4-BE49-F238E27FC236}">
                <a16:creationId xmlns:a16="http://schemas.microsoft.com/office/drawing/2014/main" id="{D1D34616-5289-4DBB-B138-8D82F7692F18}"/>
              </a:ext>
            </a:extLst>
          </p:cNvPr>
          <p:cNvGrpSpPr/>
          <p:nvPr/>
        </p:nvGrpSpPr>
        <p:grpSpPr>
          <a:xfrm>
            <a:off x="2306472" y="1573530"/>
            <a:ext cx="8147713" cy="3760470"/>
            <a:chOff x="2306472" y="1573530"/>
            <a:chExt cx="8147713" cy="3760470"/>
          </a:xfrm>
        </p:grpSpPr>
        <p:pic>
          <p:nvPicPr>
            <p:cNvPr id="3" name="Picture 2">
              <a:extLst>
                <a:ext uri="{FF2B5EF4-FFF2-40B4-BE49-F238E27FC236}">
                  <a16:creationId xmlns:a16="http://schemas.microsoft.com/office/drawing/2014/main" id="{437B336B-0BD9-451E-96E4-B2AD725B3EB0}"/>
                </a:ext>
              </a:extLst>
            </p:cNvPr>
            <p:cNvPicPr>
              <a:picLocks noChangeAspect="1"/>
            </p:cNvPicPr>
            <p:nvPr/>
          </p:nvPicPr>
          <p:blipFill>
            <a:blip r:embed="rId3"/>
            <a:stretch>
              <a:fillRect/>
            </a:stretch>
          </p:blipFill>
          <p:spPr>
            <a:xfrm>
              <a:off x="2640330" y="1573530"/>
              <a:ext cx="6911340" cy="3710940"/>
            </a:xfrm>
            <a:prstGeom prst="rect">
              <a:avLst/>
            </a:prstGeom>
          </p:spPr>
        </p:pic>
        <p:sp>
          <p:nvSpPr>
            <p:cNvPr id="4" name="Rectangle 3">
              <a:extLst>
                <a:ext uri="{FF2B5EF4-FFF2-40B4-BE49-F238E27FC236}">
                  <a16:creationId xmlns:a16="http://schemas.microsoft.com/office/drawing/2014/main" id="{54CF56BD-D30F-4FC9-85EE-E96516F25B5C}"/>
                </a:ext>
              </a:extLst>
            </p:cNvPr>
            <p:cNvSpPr/>
            <p:nvPr/>
          </p:nvSpPr>
          <p:spPr>
            <a:xfrm>
              <a:off x="2306472" y="4531063"/>
              <a:ext cx="8147713" cy="802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88459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437B336B-0BD9-451E-96E4-B2AD725B3EB0}"/>
              </a:ext>
            </a:extLst>
          </p:cNvPr>
          <p:cNvPicPr>
            <a:picLocks noChangeAspect="1"/>
          </p:cNvPicPr>
          <p:nvPr/>
        </p:nvPicPr>
        <p:blipFill>
          <a:blip r:embed="rId3"/>
          <a:stretch>
            <a:fillRect/>
          </a:stretch>
        </p:blipFill>
        <p:spPr>
          <a:xfrm>
            <a:off x="2640330" y="1573530"/>
            <a:ext cx="6911340" cy="3710940"/>
          </a:xfrm>
          <a:prstGeom prst="rect">
            <a:avLst/>
          </a:prstGeom>
        </p:spPr>
      </p:pic>
    </p:spTree>
    <p:extLst>
      <p:ext uri="{BB962C8B-B14F-4D97-AF65-F5344CB8AC3E}">
        <p14:creationId xmlns:p14="http://schemas.microsoft.com/office/powerpoint/2010/main" val="2883845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pPr marL="0" indent="0"/>
            <a:r>
              <a:rPr lang="en-US" sz="4800" dirty="0"/>
              <a:t>Model Building</a:t>
            </a:r>
          </a:p>
        </p:txBody>
      </p:sp>
      <p:sp>
        <p:nvSpPr>
          <p:cNvPr id="4" name="Text Placeholder 3"/>
          <p:cNvSpPr>
            <a:spLocks noGrp="1"/>
          </p:cNvSpPr>
          <p:nvPr>
            <p:ph type="body" sz="quarter" idx="11"/>
          </p:nvPr>
        </p:nvSpPr>
        <p:spPr>
          <a:xfrm>
            <a:off x="823912" y="3287713"/>
            <a:ext cx="6246589" cy="1362075"/>
          </a:xfrm>
        </p:spPr>
        <p:txBody>
          <a:bodyPr/>
          <a:lstStyle/>
          <a:p>
            <a:r>
              <a:rPr lang="en-US" sz="2800" dirty="0"/>
              <a:t>Farrokh Alemi, Ph.D.</a:t>
            </a:r>
          </a:p>
        </p:txBody>
      </p:sp>
    </p:spTree>
    <p:extLst>
      <p:ext uri="{BB962C8B-B14F-4D97-AF65-F5344CB8AC3E}">
        <p14:creationId xmlns:p14="http://schemas.microsoft.com/office/powerpoint/2010/main" val="3351719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 name="Rectangle 1"/>
              <p:cNvSpPr/>
              <p:nvPr/>
            </p:nvSpPr>
            <p:spPr>
              <a:xfrm>
                <a:off x="3048000" y="2828836"/>
                <a:ext cx="6096000" cy="2308324"/>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r>
                        <a:rPr lang="en-US" sz="3600" i="1">
                          <a:latin typeface="Cambria Math" panose="02040503050406030204" pitchFamily="18" charset="0"/>
                        </a:rPr>
                        <m:t>=1,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=1, </m:t>
                      </m:r>
                      <m:r>
                        <a:rPr lang="en-US" sz="3600" i="1">
                          <a:latin typeface="Cambria Math" panose="02040503050406030204" pitchFamily="18" charset="0"/>
                        </a:rPr>
                        <m:t>𝑡h𝑒𝑛</m:t>
                      </m:r>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=1</m:t>
                      </m:r>
                    </m:oMath>
                  </m:oMathPara>
                </a14:m>
                <a:endParaRPr lang="en-US" sz="3600" dirty="0"/>
              </a:p>
              <a:p>
                <a:pPr/>
                <a14:m>
                  <m:oMathPara xmlns:m="http://schemas.openxmlformats.org/officeDocument/2006/math">
                    <m:oMathParaPr>
                      <m:jc m:val="centerGroup"/>
                    </m:oMathParaPr>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r>
                        <a:rPr lang="en-US" sz="3600" i="1">
                          <a:latin typeface="Cambria Math" panose="02040503050406030204" pitchFamily="18" charset="0"/>
                        </a:rPr>
                        <m:t>=1,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=0, </m:t>
                      </m:r>
                      <m:r>
                        <a:rPr lang="en-US" sz="3600" i="1">
                          <a:latin typeface="Cambria Math" panose="02040503050406030204" pitchFamily="18" charset="0"/>
                        </a:rPr>
                        <m:t>𝑡h𝑒𝑛</m:t>
                      </m:r>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=0</m:t>
                      </m:r>
                    </m:oMath>
                  </m:oMathPara>
                </a14:m>
                <a:endParaRPr lang="en-US" sz="3600" dirty="0"/>
              </a:p>
              <a:p>
                <a:pPr/>
                <a14:m>
                  <m:oMathPara xmlns:m="http://schemas.openxmlformats.org/officeDocument/2006/math">
                    <m:oMathParaPr>
                      <m:jc m:val="centerGroup"/>
                    </m:oMathParaPr>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r>
                        <a:rPr lang="en-US" sz="3600" i="1">
                          <a:latin typeface="Cambria Math" panose="02040503050406030204" pitchFamily="18" charset="0"/>
                        </a:rPr>
                        <m:t>=0,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=1, </m:t>
                      </m:r>
                      <m:r>
                        <a:rPr lang="en-US" sz="3600" i="1">
                          <a:latin typeface="Cambria Math" panose="02040503050406030204" pitchFamily="18" charset="0"/>
                        </a:rPr>
                        <m:t>𝑡h𝑒𝑛</m:t>
                      </m:r>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=0</m:t>
                      </m:r>
                    </m:oMath>
                  </m:oMathPara>
                </a14:m>
                <a:endParaRPr lang="en-US" sz="3600" dirty="0"/>
              </a:p>
              <a:p>
                <a:pPr/>
                <a14:m>
                  <m:oMathPara xmlns:m="http://schemas.openxmlformats.org/officeDocument/2006/math">
                    <m:oMathParaPr>
                      <m:jc m:val="centerGroup"/>
                    </m:oMathParaPr>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r>
                        <a:rPr lang="en-US" sz="3600" i="1">
                          <a:latin typeface="Cambria Math" panose="02040503050406030204" pitchFamily="18" charset="0"/>
                        </a:rPr>
                        <m:t>=0,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=0, </m:t>
                      </m:r>
                      <m:r>
                        <a:rPr lang="en-US" sz="3600" i="1">
                          <a:latin typeface="Cambria Math" panose="02040503050406030204" pitchFamily="18" charset="0"/>
                        </a:rPr>
                        <m:t>𝑡h𝑒𝑛</m:t>
                      </m:r>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=0</m:t>
                      </m:r>
                    </m:oMath>
                  </m:oMathPara>
                </a14:m>
                <a:endParaRPr lang="en-US" sz="3600" dirty="0"/>
              </a:p>
            </p:txBody>
          </p:sp>
        </mc:Choice>
        <mc:Fallback xmlns="">
          <p:sp>
            <p:nvSpPr>
              <p:cNvPr id="2" name="Rectangle 1"/>
              <p:cNvSpPr>
                <a:spLocks noRot="1" noChangeAspect="1" noMove="1" noResize="1" noEditPoints="1" noAdjustHandles="1" noChangeArrowheads="1" noChangeShapeType="1" noTextEdit="1"/>
              </p:cNvSpPr>
              <p:nvPr/>
            </p:nvSpPr>
            <p:spPr>
              <a:xfrm>
                <a:off x="3048000" y="2828836"/>
                <a:ext cx="6096000" cy="2308324"/>
              </a:xfrm>
              <a:prstGeom prst="rect">
                <a:avLst/>
              </a:prstGeom>
              <a:blipFill rotWithShape="0">
                <a:blip r:embed="rId3"/>
                <a:stretch>
                  <a:fillRect/>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14412D62-6E72-4C0B-A79A-40A9B76FF6FF}"/>
              </a:ext>
            </a:extLst>
          </p:cNvPr>
          <p:cNvGrpSpPr/>
          <p:nvPr/>
        </p:nvGrpSpPr>
        <p:grpSpPr>
          <a:xfrm>
            <a:off x="1546860" y="1916430"/>
            <a:ext cx="9098280" cy="3447592"/>
            <a:chOff x="1546860" y="1916430"/>
            <a:chExt cx="9098280" cy="3447592"/>
          </a:xfrm>
        </p:grpSpPr>
        <p:sp>
          <p:nvSpPr>
            <p:cNvPr id="3" name="Rectangle 2">
              <a:extLst>
                <a:ext uri="{FF2B5EF4-FFF2-40B4-BE49-F238E27FC236}">
                  <a16:creationId xmlns:a16="http://schemas.microsoft.com/office/drawing/2014/main" id="{ACBCF4C6-577D-4294-BC7D-768DAB69C7BC}"/>
                </a:ext>
              </a:extLst>
            </p:cNvPr>
            <p:cNvSpPr/>
            <p:nvPr/>
          </p:nvSpPr>
          <p:spPr>
            <a:xfrm>
              <a:off x="2838734" y="2828836"/>
              <a:ext cx="7069541" cy="2535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A5FD44F-2FE6-4821-BEE1-F81C6EA92BC8}"/>
                </a:ext>
              </a:extLst>
            </p:cNvPr>
            <p:cNvPicPr>
              <a:picLocks noChangeAspect="1"/>
            </p:cNvPicPr>
            <p:nvPr/>
          </p:nvPicPr>
          <p:blipFill>
            <a:blip r:embed="rId4"/>
            <a:stretch>
              <a:fillRect/>
            </a:stretch>
          </p:blipFill>
          <p:spPr>
            <a:xfrm>
              <a:off x="1546860" y="1916430"/>
              <a:ext cx="9098280" cy="3025140"/>
            </a:xfrm>
            <a:prstGeom prst="rect">
              <a:avLst/>
            </a:prstGeom>
          </p:spPr>
        </p:pic>
      </p:grpSp>
    </p:spTree>
    <p:extLst>
      <p:ext uri="{BB962C8B-B14F-4D97-AF65-F5344CB8AC3E}">
        <p14:creationId xmlns:p14="http://schemas.microsoft.com/office/powerpoint/2010/main" val="222810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1255314F-BEDD-4CDB-BEA3-BF1D47E1FE52}"/>
              </a:ext>
            </a:extLst>
          </p:cNvPr>
          <p:cNvPicPr>
            <a:picLocks noChangeAspect="1"/>
          </p:cNvPicPr>
          <p:nvPr/>
        </p:nvPicPr>
        <p:blipFill>
          <a:blip r:embed="rId3"/>
          <a:stretch>
            <a:fillRect/>
          </a:stretch>
        </p:blipFill>
        <p:spPr>
          <a:xfrm>
            <a:off x="1546860" y="1005840"/>
            <a:ext cx="9098280" cy="4846320"/>
          </a:xfrm>
          <a:prstGeom prst="rect">
            <a:avLst/>
          </a:prstGeom>
        </p:spPr>
      </p:pic>
    </p:spTree>
    <p:extLst>
      <p:ext uri="{BB962C8B-B14F-4D97-AF65-F5344CB8AC3E}">
        <p14:creationId xmlns:p14="http://schemas.microsoft.com/office/powerpoint/2010/main" val="99823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B368B167-7A42-42D0-B0A4-E18FB6B54589}"/>
              </a:ext>
            </a:extLst>
          </p:cNvPr>
          <p:cNvPicPr>
            <a:picLocks noChangeAspect="1"/>
          </p:cNvPicPr>
          <p:nvPr/>
        </p:nvPicPr>
        <p:blipFill>
          <a:blip r:embed="rId3"/>
          <a:stretch>
            <a:fillRect/>
          </a:stretch>
        </p:blipFill>
        <p:spPr>
          <a:xfrm>
            <a:off x="601980" y="1447800"/>
            <a:ext cx="10988040" cy="3962400"/>
          </a:xfrm>
          <a:prstGeom prst="rect">
            <a:avLst/>
          </a:prstGeom>
        </p:spPr>
      </p:pic>
    </p:spTree>
    <p:extLst>
      <p:ext uri="{BB962C8B-B14F-4D97-AF65-F5344CB8AC3E}">
        <p14:creationId xmlns:p14="http://schemas.microsoft.com/office/powerpoint/2010/main" val="205617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8D2D9-3F1D-441E-848E-9BB05AC1C819}"/>
              </a:ext>
            </a:extLst>
          </p:cNvPr>
          <p:cNvPicPr>
            <a:picLocks noChangeAspect="1"/>
          </p:cNvPicPr>
          <p:nvPr/>
        </p:nvPicPr>
        <p:blipFill rotWithShape="1">
          <a:blip r:embed="rId3"/>
          <a:srcRect l="5150" t="16318" r="26903" b="37115"/>
          <a:stretch/>
        </p:blipFill>
        <p:spPr>
          <a:xfrm>
            <a:off x="436724" y="1119116"/>
            <a:ext cx="11080989" cy="4271750"/>
          </a:xfrm>
          <a:prstGeom prst="rect">
            <a:avLst/>
          </a:prstGeom>
        </p:spPr>
      </p:pic>
    </p:spTree>
    <p:extLst>
      <p:ext uri="{BB962C8B-B14F-4D97-AF65-F5344CB8AC3E}">
        <p14:creationId xmlns:p14="http://schemas.microsoft.com/office/powerpoint/2010/main" val="1306327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EBB2BC1-7D3E-4580-9ED2-854581A6770C}"/>
              </a:ext>
            </a:extLst>
          </p:cNvPr>
          <p:cNvGrpSpPr/>
          <p:nvPr/>
        </p:nvGrpSpPr>
        <p:grpSpPr>
          <a:xfrm>
            <a:off x="2250459" y="1048923"/>
            <a:ext cx="7807941" cy="4689961"/>
            <a:chOff x="2250459" y="1048923"/>
            <a:chExt cx="7807941" cy="4689961"/>
          </a:xfrm>
        </p:grpSpPr>
        <p:pic>
          <p:nvPicPr>
            <p:cNvPr id="2" name="Picture 1">
              <a:extLst>
                <a:ext uri="{FF2B5EF4-FFF2-40B4-BE49-F238E27FC236}">
                  <a16:creationId xmlns:a16="http://schemas.microsoft.com/office/drawing/2014/main" id="{0234DF3E-95D4-441F-90C6-D03D0A5EE89F}"/>
                </a:ext>
              </a:extLst>
            </p:cNvPr>
            <p:cNvPicPr>
              <a:picLocks noChangeAspect="1"/>
            </p:cNvPicPr>
            <p:nvPr/>
          </p:nvPicPr>
          <p:blipFill>
            <a:blip r:embed="rId3"/>
            <a:stretch>
              <a:fillRect/>
            </a:stretch>
          </p:blipFill>
          <p:spPr>
            <a:xfrm>
              <a:off x="2250459" y="1048923"/>
              <a:ext cx="7807941" cy="4689961"/>
            </a:xfrm>
            <a:prstGeom prst="rect">
              <a:avLst/>
            </a:prstGeom>
          </p:spPr>
        </p:pic>
        <p:sp>
          <p:nvSpPr>
            <p:cNvPr id="4" name="Rectangle 3">
              <a:extLst>
                <a:ext uri="{FF2B5EF4-FFF2-40B4-BE49-F238E27FC236}">
                  <a16:creationId xmlns:a16="http://schemas.microsoft.com/office/drawing/2014/main" id="{9A5C7216-E216-4404-9254-A850A4596DF7}"/>
                </a:ext>
              </a:extLst>
            </p:cNvPr>
            <p:cNvSpPr/>
            <p:nvPr/>
          </p:nvSpPr>
          <p:spPr>
            <a:xfrm>
              <a:off x="2524835" y="1214651"/>
              <a:ext cx="7416705" cy="2019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71280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8C5AA3F-4EAC-41DD-AF0D-F118B92A70E9}"/>
              </a:ext>
            </a:extLst>
          </p:cNvPr>
          <p:cNvGrpSpPr/>
          <p:nvPr/>
        </p:nvGrpSpPr>
        <p:grpSpPr>
          <a:xfrm>
            <a:off x="2250459" y="1048923"/>
            <a:ext cx="7807941" cy="4689961"/>
            <a:chOff x="2250459" y="1048923"/>
            <a:chExt cx="7807941" cy="4689961"/>
          </a:xfrm>
        </p:grpSpPr>
        <p:pic>
          <p:nvPicPr>
            <p:cNvPr id="2" name="Picture 1">
              <a:extLst>
                <a:ext uri="{FF2B5EF4-FFF2-40B4-BE49-F238E27FC236}">
                  <a16:creationId xmlns:a16="http://schemas.microsoft.com/office/drawing/2014/main" id="{0234DF3E-95D4-441F-90C6-D03D0A5EE89F}"/>
                </a:ext>
              </a:extLst>
            </p:cNvPr>
            <p:cNvPicPr>
              <a:picLocks noChangeAspect="1"/>
            </p:cNvPicPr>
            <p:nvPr/>
          </p:nvPicPr>
          <p:blipFill>
            <a:blip r:embed="rId3"/>
            <a:stretch>
              <a:fillRect/>
            </a:stretch>
          </p:blipFill>
          <p:spPr>
            <a:xfrm>
              <a:off x="2250459" y="1048923"/>
              <a:ext cx="7807941" cy="4689961"/>
            </a:xfrm>
            <a:prstGeom prst="rect">
              <a:avLst/>
            </a:prstGeom>
          </p:spPr>
        </p:pic>
        <p:sp>
          <p:nvSpPr>
            <p:cNvPr id="4" name="Rectangle 3">
              <a:extLst>
                <a:ext uri="{FF2B5EF4-FFF2-40B4-BE49-F238E27FC236}">
                  <a16:creationId xmlns:a16="http://schemas.microsoft.com/office/drawing/2014/main" id="{9A5C7216-E216-4404-9254-A850A4596DF7}"/>
                </a:ext>
              </a:extLst>
            </p:cNvPr>
            <p:cNvSpPr/>
            <p:nvPr/>
          </p:nvSpPr>
          <p:spPr>
            <a:xfrm>
              <a:off x="2524835" y="1214651"/>
              <a:ext cx="7416705" cy="1009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82270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34DF3E-95D4-441F-90C6-D03D0A5EE89F}"/>
              </a:ext>
            </a:extLst>
          </p:cNvPr>
          <p:cNvPicPr>
            <a:picLocks noChangeAspect="1"/>
          </p:cNvPicPr>
          <p:nvPr/>
        </p:nvPicPr>
        <p:blipFill>
          <a:blip r:embed="rId3"/>
          <a:stretch>
            <a:fillRect/>
          </a:stretch>
        </p:blipFill>
        <p:spPr>
          <a:xfrm>
            <a:off x="2250459" y="1048923"/>
            <a:ext cx="7807941" cy="4689961"/>
          </a:xfrm>
          <a:prstGeom prst="rect">
            <a:avLst/>
          </a:prstGeom>
        </p:spPr>
      </p:pic>
    </p:spTree>
    <p:extLst>
      <p:ext uri="{BB962C8B-B14F-4D97-AF65-F5344CB8AC3E}">
        <p14:creationId xmlns:p14="http://schemas.microsoft.com/office/powerpoint/2010/main" val="531357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FF525B-F9D6-4927-B459-A29597AADFCF}"/>
              </a:ext>
            </a:extLst>
          </p:cNvPr>
          <p:cNvPicPr>
            <a:picLocks noChangeAspect="1"/>
          </p:cNvPicPr>
          <p:nvPr/>
        </p:nvPicPr>
        <p:blipFill>
          <a:blip r:embed="rId3"/>
          <a:stretch>
            <a:fillRect/>
          </a:stretch>
        </p:blipFill>
        <p:spPr>
          <a:xfrm>
            <a:off x="994410" y="1977390"/>
            <a:ext cx="10203180" cy="2903220"/>
          </a:xfrm>
          <a:prstGeom prst="rect">
            <a:avLst/>
          </a:prstGeom>
        </p:spPr>
      </p:pic>
    </p:spTree>
    <p:extLst>
      <p:ext uri="{BB962C8B-B14F-4D97-AF65-F5344CB8AC3E}">
        <p14:creationId xmlns:p14="http://schemas.microsoft.com/office/powerpoint/2010/main" val="256421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946" y="1983355"/>
            <a:ext cx="9908875" cy="2899913"/>
          </a:xfrm>
        </p:spPr>
        <p:txBody>
          <a:bodyPr>
            <a:noAutofit/>
          </a:bodyPr>
          <a:lstStyle/>
          <a:p>
            <a:r>
              <a:rPr lang="en-US" sz="4000" b="1" dirty="0">
                <a:solidFill>
                  <a:srgbClr val="FF0000"/>
                </a:solidFill>
              </a:rPr>
              <a:t>Thank you</a:t>
            </a:r>
          </a:p>
        </p:txBody>
      </p:sp>
    </p:spTree>
    <p:extLst>
      <p:ext uri="{BB962C8B-B14F-4D97-AF65-F5344CB8AC3E}">
        <p14:creationId xmlns:p14="http://schemas.microsoft.com/office/powerpoint/2010/main" val="69070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TextBox 2"/>
          <p:cNvSpPr txBox="1"/>
          <p:nvPr/>
        </p:nvSpPr>
        <p:spPr>
          <a:xfrm>
            <a:off x="2975956" y="2693324"/>
            <a:ext cx="184731" cy="369332"/>
          </a:xfrm>
          <a:prstGeom prst="rect">
            <a:avLst/>
          </a:prstGeom>
          <a:noFill/>
        </p:spPr>
        <p:txBody>
          <a:bodyPr wrap="none" rtlCol="0">
            <a:spAutoFit/>
          </a:bodyPr>
          <a:lstStyle/>
          <a:p>
            <a:endParaRPr lang="en-US"/>
          </a:p>
        </p:txBody>
      </p:sp>
      <p:pic>
        <p:nvPicPr>
          <p:cNvPr id="2" name="Picture 1">
            <a:extLst>
              <a:ext uri="{FF2B5EF4-FFF2-40B4-BE49-F238E27FC236}">
                <a16:creationId xmlns:a16="http://schemas.microsoft.com/office/drawing/2014/main" id="{6D10950A-699D-4327-8FE8-ECAE1C05658B}"/>
              </a:ext>
            </a:extLst>
          </p:cNvPr>
          <p:cNvPicPr>
            <a:picLocks noChangeAspect="1"/>
          </p:cNvPicPr>
          <p:nvPr/>
        </p:nvPicPr>
        <p:blipFill>
          <a:blip r:embed="rId3"/>
          <a:stretch>
            <a:fillRect/>
          </a:stretch>
        </p:blipFill>
        <p:spPr>
          <a:xfrm>
            <a:off x="1047750" y="1916430"/>
            <a:ext cx="10096500" cy="3025140"/>
          </a:xfrm>
          <a:prstGeom prst="rect">
            <a:avLst/>
          </a:prstGeom>
        </p:spPr>
      </p:pic>
    </p:spTree>
    <p:extLst>
      <p:ext uri="{BB962C8B-B14F-4D97-AF65-F5344CB8AC3E}">
        <p14:creationId xmlns:p14="http://schemas.microsoft.com/office/powerpoint/2010/main" val="544964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7F21F596-181C-4695-AFAD-154EDFA8FC9F}"/>
              </a:ext>
            </a:extLst>
          </p:cNvPr>
          <p:cNvPicPr>
            <a:picLocks noChangeAspect="1"/>
          </p:cNvPicPr>
          <p:nvPr/>
        </p:nvPicPr>
        <p:blipFill>
          <a:blip r:embed="rId3"/>
          <a:stretch>
            <a:fillRect/>
          </a:stretch>
        </p:blipFill>
        <p:spPr>
          <a:xfrm>
            <a:off x="2758440" y="2670810"/>
            <a:ext cx="6675120" cy="1516380"/>
          </a:xfrm>
          <a:prstGeom prst="rect">
            <a:avLst/>
          </a:prstGeom>
        </p:spPr>
      </p:pic>
    </p:spTree>
    <p:extLst>
      <p:ext uri="{BB962C8B-B14F-4D97-AF65-F5344CB8AC3E}">
        <p14:creationId xmlns:p14="http://schemas.microsoft.com/office/powerpoint/2010/main" val="772531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63091" y="247650"/>
            <a:ext cx="10732169" cy="1200329"/>
          </a:xfrm>
          <a:prstGeom prst="rect">
            <a:avLst/>
          </a:prstGeom>
        </p:spPr>
        <p:txBody>
          <a:bodyPr wrap="none">
            <a:spAutoFit/>
          </a:bodyPr>
          <a:lstStyle/>
          <a:p>
            <a:r>
              <a:rPr lang="en-US" sz="7200" b="1" dirty="0"/>
              <a:t>Hierarchical Model Building</a:t>
            </a:r>
          </a:p>
        </p:txBody>
      </p:sp>
      <p:grpSp>
        <p:nvGrpSpPr>
          <p:cNvPr id="5" name="Group 4">
            <a:extLst>
              <a:ext uri="{FF2B5EF4-FFF2-40B4-BE49-F238E27FC236}">
                <a16:creationId xmlns:a16="http://schemas.microsoft.com/office/drawing/2014/main" id="{CA0149AD-8053-4F4B-8E57-D5F8DE1C82FB}"/>
              </a:ext>
            </a:extLst>
          </p:cNvPr>
          <p:cNvGrpSpPr/>
          <p:nvPr/>
        </p:nvGrpSpPr>
        <p:grpSpPr>
          <a:xfrm>
            <a:off x="1239996" y="1695628"/>
            <a:ext cx="9776347" cy="4294830"/>
            <a:chOff x="1239996" y="1695628"/>
            <a:chExt cx="9776347" cy="4294830"/>
          </a:xfrm>
        </p:grpSpPr>
        <mc:AlternateContent xmlns:mc="http://schemas.openxmlformats.org/markup-compatibility/2006">
          <mc:Choice xmlns:a14="http://schemas.microsoft.com/office/drawing/2010/main" Requires="a14">
            <p:sp>
              <p:nvSpPr>
                <p:cNvPr id="2" name="Rectangle 1"/>
                <p:cNvSpPr/>
                <p:nvPr/>
              </p:nvSpPr>
              <p:spPr>
                <a:xfrm>
                  <a:off x="2320119" y="1695628"/>
                  <a:ext cx="8696224" cy="4294830"/>
                </a:xfrm>
                <a:prstGeom prst="rect">
                  <a:avLst/>
                </a:prstGeom>
              </p:spPr>
              <p:txBody>
                <a:bodyPr wrap="square">
                  <a:spAutoFit/>
                </a:bodyPr>
                <a:lstStyle/>
                <a:p>
                  <a:pPr>
                    <a:lnSpc>
                      <a:spcPct val="115000"/>
                    </a:lnSpc>
                  </a:pP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14:m>
                    <m:oMathPara xmlns:m="http://schemas.openxmlformats.org/officeDocument/2006/math">
                      <m:oMathParaPr>
                        <m:jc m:val="left"/>
                      </m:oMathParaPr>
                      <m:oMath xmlns:m="http://schemas.openxmlformats.org/officeDocument/2006/math">
                        <m:r>
                          <a:rPr lang="en-US" sz="4000" b="1" i="1">
                            <a:latin typeface="Cambria Math" panose="02040503050406030204" pitchFamily="18" charset="0"/>
                            <a:ea typeface="Times New Roman" panose="02020603050405020304" pitchFamily="18" charset="0"/>
                            <a:cs typeface="Times New Roman" panose="02020603050405020304" pitchFamily="18" charset="0"/>
                          </a:rPr>
                          <m:t>𝐘</m:t>
                        </m:r>
                        <m:r>
                          <a:rPr lang="en-US" sz="4000" b="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latin typeface="Cambria Math" panose="02040503050406030204" pitchFamily="18" charset="0"/>
                                <a:ea typeface="Times New Roman" panose="02020603050405020304" pitchFamily="18" charset="0"/>
                                <a:cs typeface="Times New Roman" panose="02020603050405020304" pitchFamily="18" charset="0"/>
                              </a:rPr>
                              <m:t>𝟎</m:t>
                            </m:r>
                          </m:sub>
                        </m:sSub>
                      </m:oMath>
                    </m:oMathPara>
                  </a14:m>
                  <a:endParaRPr lang="en-US" sz="4000" b="1" i="1" dirty="0">
                    <a:latin typeface="Cambria Math" panose="02040503050406030204" pitchFamily="18" charset="0"/>
                    <a:ea typeface="Times New Roman" panose="02020603050405020304" pitchFamily="18" charset="0"/>
                    <a:cs typeface="Times New Roman" panose="02020603050405020304" pitchFamily="18" charset="0"/>
                  </a:endParaRPr>
                </a:p>
                <a:p>
                  <a:pPr>
                    <a:lnSpc>
                      <a:spcPct val="115000"/>
                    </a:lnSpc>
                  </a:pPr>
                  <a14:m>
                    <m:oMathPara xmlns:m="http://schemas.openxmlformats.org/officeDocument/2006/math">
                      <m:oMathParaPr>
                        <m:jc m:val="left"/>
                      </m:oMathParaPr>
                      <m:oMath xmlns:m="http://schemas.openxmlformats.org/officeDocument/2006/math">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𝐘</m:t>
                        </m:r>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oMath>
                    </m:oMathPara>
                  </a14:m>
                  <a:endParaRPr lang="en-US" sz="4000" b="1" i="1" dirty="0">
                    <a:effectLst/>
                    <a:latin typeface="Cambria Math" panose="02040503050406030204" pitchFamily="18" charset="0"/>
                    <a:ea typeface="Times New Roman" panose="02020603050405020304" pitchFamily="18" charset="0"/>
                    <a:cs typeface="Times New Roman" panose="02020603050405020304" pitchFamily="18" charset="0"/>
                  </a:endParaRPr>
                </a:p>
                <a:p>
                  <a:pPr>
                    <a:lnSpc>
                      <a:spcPct val="115000"/>
                    </a:lnSpc>
                  </a:pPr>
                  <a14:m>
                    <m:oMathPara xmlns:m="http://schemas.openxmlformats.org/officeDocument/2006/math">
                      <m:oMathParaPr>
                        <m:jc m:val="left"/>
                      </m:oMathParaPr>
                      <m:oMath xmlns:m="http://schemas.openxmlformats.org/officeDocument/2006/math">
                        <m:r>
                          <a:rPr lang="en-US" sz="4000" b="1" i="1" smtClean="0">
                            <a:effectLst/>
                            <a:latin typeface="Cambria Math" panose="02040503050406030204" pitchFamily="18" charset="0"/>
                            <a:ea typeface="Times New Roman" panose="02020603050405020304" pitchFamily="18" charset="0"/>
                            <a:cs typeface="Times New Roman" panose="02020603050405020304" pitchFamily="18" charset="0"/>
                          </a:rPr>
                          <m:t>𝐘</m:t>
                        </m:r>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en-US" sz="4000" b="1" i="1" dirty="0">
                    <a:effectLst/>
                    <a:latin typeface="Cambria Math" panose="02040503050406030204" pitchFamily="18" charset="0"/>
                    <a:ea typeface="Times New Roman" panose="02020603050405020304" pitchFamily="18" charset="0"/>
                    <a:cs typeface="Times New Roman" panose="02020603050405020304" pitchFamily="18" charset="0"/>
                  </a:endParaRPr>
                </a:p>
                <a:p>
                  <a:pPr>
                    <a:lnSpc>
                      <a:spcPct val="115000"/>
                    </a:lnSpc>
                  </a:pPr>
                  <a14:m>
                    <m:oMathPara xmlns:m="http://schemas.openxmlformats.org/officeDocument/2006/math">
                      <m:oMathParaPr>
                        <m:jc m:val="left"/>
                      </m:oMathParaPr>
                      <m:oMath xmlns:m="http://schemas.openxmlformats.org/officeDocument/2006/math">
                        <m:r>
                          <a:rPr lang="en-US" sz="4000" b="1" i="1" smtClean="0">
                            <a:effectLst/>
                            <a:latin typeface="Cambria Math" panose="02040503050406030204" pitchFamily="18" charset="0"/>
                            <a:ea typeface="Times New Roman" panose="02020603050405020304" pitchFamily="18" charset="0"/>
                            <a:cs typeface="Times New Roman" panose="02020603050405020304" pitchFamily="18" charset="0"/>
                          </a:rPr>
                          <m:t>𝐘</m:t>
                        </m:r>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2320119" y="1695628"/>
                  <a:ext cx="8696224" cy="4294830"/>
                </a:xfrm>
                <a:prstGeom prst="rect">
                  <a:avLst/>
                </a:prstGeom>
                <a:blipFill>
                  <a:blip r:embed="rId3"/>
                  <a:stretch>
                    <a:fillRect/>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6BD2CF77-CDE9-4739-A50A-20316D970100}"/>
                </a:ext>
              </a:extLst>
            </p:cNvPr>
            <p:cNvSpPr/>
            <p:nvPr/>
          </p:nvSpPr>
          <p:spPr>
            <a:xfrm>
              <a:off x="2320119" y="3179928"/>
              <a:ext cx="8202305" cy="24874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
              <a:extLst>
                <a:ext uri="{FF2B5EF4-FFF2-40B4-BE49-F238E27FC236}">
                  <a16:creationId xmlns:a16="http://schemas.microsoft.com/office/drawing/2014/main" id="{72DED776-1ECF-4B47-872A-694C62CF3867}"/>
                </a:ext>
              </a:extLst>
            </p:cNvPr>
            <p:cNvSpPr/>
            <p:nvPr/>
          </p:nvSpPr>
          <p:spPr>
            <a:xfrm rot="2098631">
              <a:off x="1239996" y="3026477"/>
              <a:ext cx="1451429" cy="1364343"/>
            </a:xfrm>
            <a:prstGeom prst="up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73843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63091" y="247650"/>
            <a:ext cx="10732169" cy="1200329"/>
          </a:xfrm>
          <a:prstGeom prst="rect">
            <a:avLst/>
          </a:prstGeom>
        </p:spPr>
        <p:txBody>
          <a:bodyPr wrap="none">
            <a:spAutoFit/>
          </a:bodyPr>
          <a:lstStyle/>
          <a:p>
            <a:r>
              <a:rPr lang="en-US" sz="7200" b="1" dirty="0"/>
              <a:t>Hierarchical Model Building</a:t>
            </a:r>
          </a:p>
        </p:txBody>
      </p:sp>
      <mc:AlternateContent xmlns:mc="http://schemas.openxmlformats.org/markup-compatibility/2006">
        <mc:Choice xmlns:a14="http://schemas.microsoft.com/office/drawing/2010/main" Requires="a14">
          <p:sp>
            <p:nvSpPr>
              <p:cNvPr id="2" name="Rectangle 1"/>
              <p:cNvSpPr/>
              <p:nvPr/>
            </p:nvSpPr>
            <p:spPr>
              <a:xfrm>
                <a:off x="2320119" y="1695628"/>
                <a:ext cx="8696224" cy="4294830"/>
              </a:xfrm>
              <a:prstGeom prst="rect">
                <a:avLst/>
              </a:prstGeom>
            </p:spPr>
            <p:txBody>
              <a:bodyPr wrap="square">
                <a:spAutoFit/>
              </a:bodyPr>
              <a:lstStyle/>
              <a:p>
                <a:pPr>
                  <a:lnSpc>
                    <a:spcPct val="115000"/>
                  </a:lnSpc>
                </a:pP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14:m>
                  <m:oMathPara xmlns:m="http://schemas.openxmlformats.org/officeDocument/2006/math">
                    <m:oMathParaPr>
                      <m:jc m:val="left"/>
                    </m:oMathParaPr>
                    <m:oMath xmlns:m="http://schemas.openxmlformats.org/officeDocument/2006/math">
                      <m:r>
                        <a:rPr lang="en-US" sz="4000" b="1" i="1">
                          <a:latin typeface="Cambria Math" panose="02040503050406030204" pitchFamily="18" charset="0"/>
                          <a:ea typeface="Times New Roman" panose="02020603050405020304" pitchFamily="18" charset="0"/>
                          <a:cs typeface="Times New Roman" panose="02020603050405020304" pitchFamily="18" charset="0"/>
                        </a:rPr>
                        <m:t>𝐘</m:t>
                      </m:r>
                      <m:r>
                        <a:rPr lang="en-US" sz="4000" b="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latin typeface="Cambria Math" panose="02040503050406030204" pitchFamily="18" charset="0"/>
                              <a:ea typeface="Times New Roman" panose="02020603050405020304" pitchFamily="18" charset="0"/>
                              <a:cs typeface="Times New Roman" panose="02020603050405020304" pitchFamily="18" charset="0"/>
                            </a:rPr>
                            <m:t>𝟎</m:t>
                          </m:r>
                        </m:sub>
                      </m:sSub>
                    </m:oMath>
                  </m:oMathPara>
                </a14:m>
                <a:endParaRPr lang="en-US" sz="4000" b="1" i="1" dirty="0">
                  <a:latin typeface="Cambria Math" panose="02040503050406030204" pitchFamily="18" charset="0"/>
                  <a:ea typeface="Times New Roman" panose="02020603050405020304" pitchFamily="18" charset="0"/>
                  <a:cs typeface="Times New Roman" panose="02020603050405020304" pitchFamily="18" charset="0"/>
                </a:endParaRPr>
              </a:p>
              <a:p>
                <a:pPr>
                  <a:lnSpc>
                    <a:spcPct val="115000"/>
                  </a:lnSpc>
                </a:pPr>
                <a14:m>
                  <m:oMathPara xmlns:m="http://schemas.openxmlformats.org/officeDocument/2006/math">
                    <m:oMathParaPr>
                      <m:jc m:val="left"/>
                    </m:oMathParaPr>
                    <m:oMath xmlns:m="http://schemas.openxmlformats.org/officeDocument/2006/math">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𝐘</m:t>
                      </m:r>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oMath>
                  </m:oMathPara>
                </a14:m>
                <a:endParaRPr lang="en-US" sz="4000" b="1" i="1" dirty="0">
                  <a:effectLst/>
                  <a:latin typeface="Cambria Math" panose="02040503050406030204" pitchFamily="18" charset="0"/>
                  <a:ea typeface="Times New Roman" panose="02020603050405020304" pitchFamily="18" charset="0"/>
                  <a:cs typeface="Times New Roman" panose="02020603050405020304" pitchFamily="18" charset="0"/>
                </a:endParaRPr>
              </a:p>
              <a:p>
                <a:pPr>
                  <a:lnSpc>
                    <a:spcPct val="115000"/>
                  </a:lnSpc>
                </a:pPr>
                <a14:m>
                  <m:oMathPara xmlns:m="http://schemas.openxmlformats.org/officeDocument/2006/math">
                    <m:oMathParaPr>
                      <m:jc m:val="left"/>
                    </m:oMathParaPr>
                    <m:oMath xmlns:m="http://schemas.openxmlformats.org/officeDocument/2006/math">
                      <m:r>
                        <a:rPr lang="en-US" sz="4000" b="1" i="1" smtClean="0">
                          <a:effectLst/>
                          <a:latin typeface="Cambria Math" panose="02040503050406030204" pitchFamily="18" charset="0"/>
                          <a:ea typeface="Times New Roman" panose="02020603050405020304" pitchFamily="18" charset="0"/>
                          <a:cs typeface="Times New Roman" panose="02020603050405020304" pitchFamily="18" charset="0"/>
                        </a:rPr>
                        <m:t>𝐘</m:t>
                      </m:r>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en-US" sz="4000" b="1" i="1" dirty="0">
                  <a:effectLst/>
                  <a:latin typeface="Cambria Math" panose="02040503050406030204" pitchFamily="18" charset="0"/>
                  <a:ea typeface="Times New Roman" panose="02020603050405020304" pitchFamily="18" charset="0"/>
                  <a:cs typeface="Times New Roman" panose="02020603050405020304" pitchFamily="18" charset="0"/>
                </a:endParaRPr>
              </a:p>
              <a:p>
                <a:pPr>
                  <a:lnSpc>
                    <a:spcPct val="115000"/>
                  </a:lnSpc>
                </a:pPr>
                <a14:m>
                  <m:oMathPara xmlns:m="http://schemas.openxmlformats.org/officeDocument/2006/math">
                    <m:oMathParaPr>
                      <m:jc m:val="left"/>
                    </m:oMathParaPr>
                    <m:oMath xmlns:m="http://schemas.openxmlformats.org/officeDocument/2006/math">
                      <m:r>
                        <a:rPr lang="en-US" sz="4000" b="1" i="1" smtClean="0">
                          <a:effectLst/>
                          <a:latin typeface="Cambria Math" panose="02040503050406030204" pitchFamily="18" charset="0"/>
                          <a:ea typeface="Times New Roman" panose="02020603050405020304" pitchFamily="18" charset="0"/>
                          <a:cs typeface="Times New Roman" panose="02020603050405020304" pitchFamily="18" charset="0"/>
                        </a:rPr>
                        <m:t>𝐘</m:t>
                      </m:r>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2320119" y="1695628"/>
                <a:ext cx="8696224" cy="4294830"/>
              </a:xfrm>
              <a:prstGeom prst="rect">
                <a:avLst/>
              </a:prstGeom>
              <a:blipFill>
                <a:blip r:embed="rId3"/>
                <a:stretch>
                  <a:fillRect/>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6BD2CF77-CDE9-4739-A50A-20316D970100}"/>
              </a:ext>
            </a:extLst>
          </p:cNvPr>
          <p:cNvSpPr/>
          <p:nvPr/>
        </p:nvSpPr>
        <p:spPr>
          <a:xfrm>
            <a:off x="2320119" y="3892092"/>
            <a:ext cx="8202305" cy="17752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
            <a:extLst>
              <a:ext uri="{FF2B5EF4-FFF2-40B4-BE49-F238E27FC236}">
                <a16:creationId xmlns:a16="http://schemas.microsoft.com/office/drawing/2014/main" id="{72DED776-1ECF-4B47-872A-694C62CF3867}"/>
              </a:ext>
            </a:extLst>
          </p:cNvPr>
          <p:cNvSpPr/>
          <p:nvPr/>
        </p:nvSpPr>
        <p:spPr>
          <a:xfrm rot="4424792">
            <a:off x="967039" y="3026476"/>
            <a:ext cx="1451429" cy="1364343"/>
          </a:xfrm>
          <a:prstGeom prst="up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462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63091" y="247650"/>
            <a:ext cx="10732169" cy="1200329"/>
          </a:xfrm>
          <a:prstGeom prst="rect">
            <a:avLst/>
          </a:prstGeom>
        </p:spPr>
        <p:txBody>
          <a:bodyPr wrap="none">
            <a:spAutoFit/>
          </a:bodyPr>
          <a:lstStyle/>
          <a:p>
            <a:r>
              <a:rPr lang="en-US" sz="7200" b="1" dirty="0"/>
              <a:t>Hierarchical Model Building</a:t>
            </a:r>
          </a:p>
        </p:txBody>
      </p:sp>
      <mc:AlternateContent xmlns:mc="http://schemas.openxmlformats.org/markup-compatibility/2006">
        <mc:Choice xmlns:a14="http://schemas.microsoft.com/office/drawing/2010/main" Requires="a14">
          <p:sp>
            <p:nvSpPr>
              <p:cNvPr id="2" name="Rectangle 1"/>
              <p:cNvSpPr/>
              <p:nvPr/>
            </p:nvSpPr>
            <p:spPr>
              <a:xfrm>
                <a:off x="2320119" y="1695628"/>
                <a:ext cx="8696224" cy="4294830"/>
              </a:xfrm>
              <a:prstGeom prst="rect">
                <a:avLst/>
              </a:prstGeom>
            </p:spPr>
            <p:txBody>
              <a:bodyPr wrap="square">
                <a:spAutoFit/>
              </a:bodyPr>
              <a:lstStyle/>
              <a:p>
                <a:pPr>
                  <a:lnSpc>
                    <a:spcPct val="115000"/>
                  </a:lnSpc>
                </a:pP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14:m>
                  <m:oMathPara xmlns:m="http://schemas.openxmlformats.org/officeDocument/2006/math">
                    <m:oMathParaPr>
                      <m:jc m:val="left"/>
                    </m:oMathParaPr>
                    <m:oMath xmlns:m="http://schemas.openxmlformats.org/officeDocument/2006/math">
                      <m:r>
                        <a:rPr lang="en-US" sz="4000" b="1" i="1">
                          <a:latin typeface="Cambria Math" panose="02040503050406030204" pitchFamily="18" charset="0"/>
                          <a:ea typeface="Times New Roman" panose="02020603050405020304" pitchFamily="18" charset="0"/>
                          <a:cs typeface="Times New Roman" panose="02020603050405020304" pitchFamily="18" charset="0"/>
                        </a:rPr>
                        <m:t>𝐘</m:t>
                      </m:r>
                      <m:r>
                        <a:rPr lang="en-US" sz="4000" b="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latin typeface="Cambria Math" panose="02040503050406030204" pitchFamily="18" charset="0"/>
                              <a:ea typeface="Times New Roman" panose="02020603050405020304" pitchFamily="18" charset="0"/>
                              <a:cs typeface="Times New Roman" panose="02020603050405020304" pitchFamily="18" charset="0"/>
                            </a:rPr>
                            <m:t>𝟎</m:t>
                          </m:r>
                        </m:sub>
                      </m:sSub>
                    </m:oMath>
                  </m:oMathPara>
                </a14:m>
                <a:endParaRPr lang="en-US" sz="4000" b="1" i="1" dirty="0">
                  <a:latin typeface="Cambria Math" panose="02040503050406030204" pitchFamily="18" charset="0"/>
                  <a:ea typeface="Times New Roman" panose="02020603050405020304" pitchFamily="18" charset="0"/>
                  <a:cs typeface="Times New Roman" panose="02020603050405020304" pitchFamily="18" charset="0"/>
                </a:endParaRPr>
              </a:p>
              <a:p>
                <a:pPr>
                  <a:lnSpc>
                    <a:spcPct val="115000"/>
                  </a:lnSpc>
                </a:pPr>
                <a14:m>
                  <m:oMathPara xmlns:m="http://schemas.openxmlformats.org/officeDocument/2006/math">
                    <m:oMathParaPr>
                      <m:jc m:val="left"/>
                    </m:oMathParaPr>
                    <m:oMath xmlns:m="http://schemas.openxmlformats.org/officeDocument/2006/math">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𝐘</m:t>
                      </m:r>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oMath>
                  </m:oMathPara>
                </a14:m>
                <a:endParaRPr lang="en-US" sz="4000" b="1" i="1" dirty="0">
                  <a:effectLst/>
                  <a:latin typeface="Cambria Math" panose="02040503050406030204" pitchFamily="18" charset="0"/>
                  <a:ea typeface="Times New Roman" panose="02020603050405020304" pitchFamily="18" charset="0"/>
                  <a:cs typeface="Times New Roman" panose="02020603050405020304" pitchFamily="18" charset="0"/>
                </a:endParaRPr>
              </a:p>
              <a:p>
                <a:pPr>
                  <a:lnSpc>
                    <a:spcPct val="115000"/>
                  </a:lnSpc>
                </a:pPr>
                <a14:m>
                  <m:oMathPara xmlns:m="http://schemas.openxmlformats.org/officeDocument/2006/math">
                    <m:oMathParaPr>
                      <m:jc m:val="left"/>
                    </m:oMathParaPr>
                    <m:oMath xmlns:m="http://schemas.openxmlformats.org/officeDocument/2006/math">
                      <m:r>
                        <a:rPr lang="en-US" sz="4000" b="1" i="1" smtClean="0">
                          <a:effectLst/>
                          <a:latin typeface="Cambria Math" panose="02040503050406030204" pitchFamily="18" charset="0"/>
                          <a:ea typeface="Times New Roman" panose="02020603050405020304" pitchFamily="18" charset="0"/>
                          <a:cs typeface="Times New Roman" panose="02020603050405020304" pitchFamily="18" charset="0"/>
                        </a:rPr>
                        <m:t>𝐘</m:t>
                      </m:r>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en-US" sz="4000" b="1" i="1" dirty="0">
                  <a:effectLst/>
                  <a:latin typeface="Cambria Math" panose="02040503050406030204" pitchFamily="18" charset="0"/>
                  <a:ea typeface="Times New Roman" panose="02020603050405020304" pitchFamily="18" charset="0"/>
                  <a:cs typeface="Times New Roman" panose="02020603050405020304" pitchFamily="18" charset="0"/>
                </a:endParaRPr>
              </a:p>
              <a:p>
                <a:pPr>
                  <a:lnSpc>
                    <a:spcPct val="115000"/>
                  </a:lnSpc>
                </a:pPr>
                <a14:m>
                  <m:oMathPara xmlns:m="http://schemas.openxmlformats.org/officeDocument/2006/math">
                    <m:oMathParaPr>
                      <m:jc m:val="left"/>
                    </m:oMathParaPr>
                    <m:oMath xmlns:m="http://schemas.openxmlformats.org/officeDocument/2006/math">
                      <m:r>
                        <a:rPr lang="en-US" sz="4000" b="1" i="1" smtClean="0">
                          <a:effectLst/>
                          <a:latin typeface="Cambria Math" panose="02040503050406030204" pitchFamily="18" charset="0"/>
                          <a:ea typeface="Times New Roman" panose="02020603050405020304" pitchFamily="18" charset="0"/>
                          <a:cs typeface="Times New Roman" panose="02020603050405020304" pitchFamily="18" charset="0"/>
                        </a:rPr>
                        <m:t>𝐘</m:t>
                      </m:r>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2320119" y="1695628"/>
                <a:ext cx="8696224" cy="4294830"/>
              </a:xfrm>
              <a:prstGeom prst="rect">
                <a:avLst/>
              </a:prstGeom>
              <a:blipFill>
                <a:blip r:embed="rId3"/>
                <a:stretch>
                  <a:fillRect/>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6BD2CF77-CDE9-4739-A50A-20316D970100}"/>
              </a:ext>
            </a:extLst>
          </p:cNvPr>
          <p:cNvSpPr/>
          <p:nvPr/>
        </p:nvSpPr>
        <p:spPr>
          <a:xfrm>
            <a:off x="2320119" y="4635812"/>
            <a:ext cx="8202305" cy="1031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
            <a:extLst>
              <a:ext uri="{FF2B5EF4-FFF2-40B4-BE49-F238E27FC236}">
                <a16:creationId xmlns:a16="http://schemas.microsoft.com/office/drawing/2014/main" id="{72DED776-1ECF-4B47-872A-694C62CF3867}"/>
              </a:ext>
            </a:extLst>
          </p:cNvPr>
          <p:cNvSpPr/>
          <p:nvPr/>
        </p:nvSpPr>
        <p:spPr>
          <a:xfrm rot="6708120">
            <a:off x="967039" y="3026475"/>
            <a:ext cx="1451429" cy="1364343"/>
          </a:xfrm>
          <a:prstGeom prst="up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298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63091" y="247650"/>
            <a:ext cx="10732169" cy="1200329"/>
          </a:xfrm>
          <a:prstGeom prst="rect">
            <a:avLst/>
          </a:prstGeom>
        </p:spPr>
        <p:txBody>
          <a:bodyPr wrap="none">
            <a:spAutoFit/>
          </a:bodyPr>
          <a:lstStyle/>
          <a:p>
            <a:r>
              <a:rPr lang="en-US" sz="7200" b="1" dirty="0"/>
              <a:t>Hierarchical Model Building</a:t>
            </a:r>
          </a:p>
        </p:txBody>
      </p:sp>
      <mc:AlternateContent xmlns:mc="http://schemas.openxmlformats.org/markup-compatibility/2006">
        <mc:Choice xmlns:a14="http://schemas.microsoft.com/office/drawing/2010/main" Requires="a14">
          <p:sp>
            <p:nvSpPr>
              <p:cNvPr id="2" name="Rectangle 1"/>
              <p:cNvSpPr/>
              <p:nvPr/>
            </p:nvSpPr>
            <p:spPr>
              <a:xfrm>
                <a:off x="2320119" y="1695628"/>
                <a:ext cx="8696224" cy="4294830"/>
              </a:xfrm>
              <a:prstGeom prst="rect">
                <a:avLst/>
              </a:prstGeom>
            </p:spPr>
            <p:txBody>
              <a:bodyPr wrap="square">
                <a:spAutoFit/>
              </a:bodyPr>
              <a:lstStyle/>
              <a:p>
                <a:pPr>
                  <a:lnSpc>
                    <a:spcPct val="115000"/>
                  </a:lnSpc>
                </a:pP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14:m>
                  <m:oMathPara xmlns:m="http://schemas.openxmlformats.org/officeDocument/2006/math">
                    <m:oMathParaPr>
                      <m:jc m:val="left"/>
                    </m:oMathParaPr>
                    <m:oMath xmlns:m="http://schemas.openxmlformats.org/officeDocument/2006/math">
                      <m:r>
                        <a:rPr lang="en-US" sz="4000" b="1" i="1">
                          <a:latin typeface="Cambria Math" panose="02040503050406030204" pitchFamily="18" charset="0"/>
                          <a:ea typeface="Times New Roman" panose="02020603050405020304" pitchFamily="18" charset="0"/>
                          <a:cs typeface="Times New Roman" panose="02020603050405020304" pitchFamily="18" charset="0"/>
                        </a:rPr>
                        <m:t>𝐘</m:t>
                      </m:r>
                      <m:r>
                        <a:rPr lang="en-US" sz="4000" b="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latin typeface="Cambria Math" panose="02040503050406030204" pitchFamily="18" charset="0"/>
                              <a:ea typeface="Times New Roman" panose="02020603050405020304" pitchFamily="18" charset="0"/>
                              <a:cs typeface="Times New Roman" panose="02020603050405020304" pitchFamily="18" charset="0"/>
                            </a:rPr>
                            <m:t>𝟎</m:t>
                          </m:r>
                        </m:sub>
                      </m:sSub>
                    </m:oMath>
                  </m:oMathPara>
                </a14:m>
                <a:endParaRPr lang="en-US" sz="4000" b="1" i="1" dirty="0">
                  <a:latin typeface="Cambria Math" panose="02040503050406030204" pitchFamily="18" charset="0"/>
                  <a:ea typeface="Times New Roman" panose="02020603050405020304" pitchFamily="18" charset="0"/>
                  <a:cs typeface="Times New Roman" panose="02020603050405020304" pitchFamily="18" charset="0"/>
                </a:endParaRPr>
              </a:p>
              <a:p>
                <a:pPr>
                  <a:lnSpc>
                    <a:spcPct val="115000"/>
                  </a:lnSpc>
                </a:pPr>
                <a14:m>
                  <m:oMathPara xmlns:m="http://schemas.openxmlformats.org/officeDocument/2006/math">
                    <m:oMathParaPr>
                      <m:jc m:val="left"/>
                    </m:oMathParaPr>
                    <m:oMath xmlns:m="http://schemas.openxmlformats.org/officeDocument/2006/math">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𝐘</m:t>
                      </m:r>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oMath>
                  </m:oMathPara>
                </a14:m>
                <a:endParaRPr lang="en-US" sz="4000" b="1" i="1" dirty="0">
                  <a:effectLst/>
                  <a:latin typeface="Cambria Math" panose="02040503050406030204" pitchFamily="18" charset="0"/>
                  <a:ea typeface="Times New Roman" panose="02020603050405020304" pitchFamily="18" charset="0"/>
                  <a:cs typeface="Times New Roman" panose="02020603050405020304" pitchFamily="18" charset="0"/>
                </a:endParaRPr>
              </a:p>
              <a:p>
                <a:pPr>
                  <a:lnSpc>
                    <a:spcPct val="115000"/>
                  </a:lnSpc>
                </a:pPr>
                <a14:m>
                  <m:oMathPara xmlns:m="http://schemas.openxmlformats.org/officeDocument/2006/math">
                    <m:oMathParaPr>
                      <m:jc m:val="left"/>
                    </m:oMathParaPr>
                    <m:oMath xmlns:m="http://schemas.openxmlformats.org/officeDocument/2006/math">
                      <m:r>
                        <a:rPr lang="en-US" sz="4000" b="1" i="1" smtClean="0">
                          <a:effectLst/>
                          <a:latin typeface="Cambria Math" panose="02040503050406030204" pitchFamily="18" charset="0"/>
                          <a:ea typeface="Times New Roman" panose="02020603050405020304" pitchFamily="18" charset="0"/>
                          <a:cs typeface="Times New Roman" panose="02020603050405020304" pitchFamily="18" charset="0"/>
                        </a:rPr>
                        <m:t>𝐘</m:t>
                      </m:r>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en-US" sz="4000" b="1" i="1" dirty="0">
                  <a:effectLst/>
                  <a:latin typeface="Cambria Math" panose="02040503050406030204" pitchFamily="18" charset="0"/>
                  <a:ea typeface="Times New Roman" panose="02020603050405020304" pitchFamily="18" charset="0"/>
                  <a:cs typeface="Times New Roman" panose="02020603050405020304" pitchFamily="18" charset="0"/>
                </a:endParaRPr>
              </a:p>
              <a:p>
                <a:pPr>
                  <a:lnSpc>
                    <a:spcPct val="115000"/>
                  </a:lnSpc>
                </a:pPr>
                <a14:m>
                  <m:oMathPara xmlns:m="http://schemas.openxmlformats.org/officeDocument/2006/math">
                    <m:oMathParaPr>
                      <m:jc m:val="left"/>
                    </m:oMathParaPr>
                    <m:oMath xmlns:m="http://schemas.openxmlformats.org/officeDocument/2006/math">
                      <m:r>
                        <a:rPr lang="en-US" sz="4000" b="1" i="1" smtClean="0">
                          <a:effectLst/>
                          <a:latin typeface="Cambria Math" panose="02040503050406030204" pitchFamily="18" charset="0"/>
                          <a:ea typeface="Times New Roman" panose="02020603050405020304" pitchFamily="18" charset="0"/>
                          <a:cs typeface="Times New Roman" panose="02020603050405020304" pitchFamily="18" charset="0"/>
                        </a:rPr>
                        <m:t>𝐘</m:t>
                      </m:r>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2320119" y="1695628"/>
                <a:ext cx="8696224" cy="4294830"/>
              </a:xfrm>
              <a:prstGeom prst="rect">
                <a:avLst/>
              </a:prstGeom>
              <a:blipFill>
                <a:blip r:embed="rId3"/>
                <a:stretch>
                  <a:fillRect/>
                </a:stretch>
              </a:blipFill>
            </p:spPr>
            <p:txBody>
              <a:bodyPr/>
              <a:lstStyle/>
              <a:p>
                <a:r>
                  <a:rPr lang="en-US">
                    <a:noFill/>
                  </a:rPr>
                  <a:t> </a:t>
                </a:r>
              </a:p>
            </p:txBody>
          </p:sp>
        </mc:Fallback>
      </mc:AlternateContent>
      <p:sp>
        <p:nvSpPr>
          <p:cNvPr id="24" name="Up Arrow 2">
            <a:extLst>
              <a:ext uri="{FF2B5EF4-FFF2-40B4-BE49-F238E27FC236}">
                <a16:creationId xmlns:a16="http://schemas.microsoft.com/office/drawing/2014/main" id="{72DED776-1ECF-4B47-872A-694C62CF3867}"/>
              </a:ext>
            </a:extLst>
          </p:cNvPr>
          <p:cNvSpPr/>
          <p:nvPr/>
        </p:nvSpPr>
        <p:spPr>
          <a:xfrm rot="6708120">
            <a:off x="967039" y="3818048"/>
            <a:ext cx="1451429" cy="1364343"/>
          </a:xfrm>
          <a:prstGeom prst="up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238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485241" y="228600"/>
            <a:ext cx="7569701" cy="1200329"/>
          </a:xfrm>
          <a:prstGeom prst="rect">
            <a:avLst/>
          </a:prstGeom>
        </p:spPr>
        <p:txBody>
          <a:bodyPr wrap="none">
            <a:spAutoFit/>
          </a:bodyPr>
          <a:lstStyle/>
          <a:p>
            <a:r>
              <a:rPr lang="en-US" sz="7200" b="1" dirty="0"/>
              <a:t>Goodness of Fit, R</a:t>
            </a:r>
            <a:r>
              <a:rPr lang="en-US" sz="7200" b="1" baseline="30000" dirty="0"/>
              <a:t>2</a:t>
            </a:r>
            <a:endParaRPr lang="en-US" sz="7200" b="1" baseline="30000" dirty="0">
              <a:solidFill>
                <a:schemeClr val="tx2"/>
              </a:solidFill>
            </a:endParaRPr>
          </a:p>
        </p:txBody>
      </p:sp>
      <p:sp>
        <p:nvSpPr>
          <p:cNvPr id="2" name="Rectangle 1"/>
          <p:cNvSpPr/>
          <p:nvPr/>
        </p:nvSpPr>
        <p:spPr>
          <a:xfrm>
            <a:off x="383641" y="2089835"/>
            <a:ext cx="10531101" cy="646331"/>
          </a:xfrm>
          <a:prstGeom prst="rect">
            <a:avLst/>
          </a:prstGeom>
        </p:spPr>
        <p:txBody>
          <a:bodyPr wrap="square">
            <a:spAutoFit/>
          </a:bodyPr>
          <a:lstStyle/>
          <a:p>
            <a:r>
              <a:rPr lang="en-US" sz="3600" dirty="0"/>
              <a:t>Total SS = Explained SS + Unexplained SSR</a:t>
            </a:r>
          </a:p>
        </p:txBody>
      </p:sp>
      <mc:AlternateContent xmlns:mc="http://schemas.openxmlformats.org/markup-compatibility/2006" xmlns:a14="http://schemas.microsoft.com/office/drawing/2010/main">
        <mc:Choice Requires="a14">
          <p:sp>
            <p:nvSpPr>
              <p:cNvPr id="3" name="Rectangle 2"/>
              <p:cNvSpPr/>
              <p:nvPr/>
            </p:nvSpPr>
            <p:spPr>
              <a:xfrm>
                <a:off x="485241" y="3893541"/>
                <a:ext cx="6718891" cy="12426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3600" i="1">
                              <a:latin typeface="Cambria Math" panose="02040503050406030204" pitchFamily="18" charset="0"/>
                            </a:rPr>
                          </m:ctrlPr>
                        </m:sSupPr>
                        <m:e>
                          <m:r>
                            <a:rPr lang="en-US" sz="3600" i="1">
                              <a:latin typeface="Cambria Math" panose="02040503050406030204" pitchFamily="18" charset="0"/>
                            </a:rPr>
                            <m:t>𝑅</m:t>
                          </m:r>
                        </m:e>
                        <m:sup>
                          <m:r>
                            <a:rPr lang="en-US" sz="3600" i="1">
                              <a:latin typeface="Cambria Math" panose="02040503050406030204" pitchFamily="18" charset="0"/>
                            </a:rPr>
                            <m:t>2</m:t>
                          </m:r>
                        </m:sup>
                      </m:sSup>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𝐸𝑥𝑝𝑙𝑎𝑖𝑛𝑒𝑑</m:t>
                          </m:r>
                          <m:r>
                            <a:rPr lang="en-US" sz="3600" i="1">
                              <a:latin typeface="Cambria Math" panose="02040503050406030204" pitchFamily="18" charset="0"/>
                            </a:rPr>
                            <m:t> </m:t>
                          </m:r>
                          <m:r>
                            <a:rPr lang="en-US" sz="3600" i="1">
                              <a:latin typeface="Cambria Math" panose="02040503050406030204" pitchFamily="18" charset="0"/>
                            </a:rPr>
                            <m:t>𝑆𝑢𝑚</m:t>
                          </m:r>
                          <m:r>
                            <a:rPr lang="en-US" sz="3600" i="1">
                              <a:latin typeface="Cambria Math" panose="02040503050406030204" pitchFamily="18" charset="0"/>
                            </a:rPr>
                            <m:t> </m:t>
                          </m:r>
                          <m:r>
                            <a:rPr lang="en-US" sz="3600" i="1">
                              <a:latin typeface="Cambria Math" panose="02040503050406030204" pitchFamily="18" charset="0"/>
                            </a:rPr>
                            <m:t>𝑜𝑓</m:t>
                          </m:r>
                          <m:r>
                            <a:rPr lang="en-US" sz="3600" i="1">
                              <a:latin typeface="Cambria Math" panose="02040503050406030204" pitchFamily="18" charset="0"/>
                            </a:rPr>
                            <m:t> </m:t>
                          </m:r>
                          <m:r>
                            <a:rPr lang="en-US" sz="3600" i="1">
                              <a:latin typeface="Cambria Math" panose="02040503050406030204" pitchFamily="18" charset="0"/>
                            </a:rPr>
                            <m:t>𝑆𝑞𝑢𝑎𝑟𝑒</m:t>
                          </m:r>
                        </m:num>
                        <m:den>
                          <m:r>
                            <a:rPr lang="en-US" sz="3600" i="1">
                              <a:latin typeface="Cambria Math" panose="02040503050406030204" pitchFamily="18" charset="0"/>
                            </a:rPr>
                            <m:t>𝑇𝑜𝑡𝑎𝑙</m:t>
                          </m:r>
                          <m:r>
                            <a:rPr lang="en-US" sz="3600" i="1">
                              <a:latin typeface="Cambria Math" panose="02040503050406030204" pitchFamily="18" charset="0"/>
                            </a:rPr>
                            <m:t> </m:t>
                          </m:r>
                          <m:r>
                            <a:rPr lang="en-US" sz="3600" i="1">
                              <a:latin typeface="Cambria Math" panose="02040503050406030204" pitchFamily="18" charset="0"/>
                            </a:rPr>
                            <m:t>𝑆𝑢𝑚</m:t>
                          </m:r>
                          <m:r>
                            <a:rPr lang="en-US" sz="3600" i="1">
                              <a:latin typeface="Cambria Math" panose="02040503050406030204" pitchFamily="18" charset="0"/>
                            </a:rPr>
                            <m:t> </m:t>
                          </m:r>
                          <m:r>
                            <a:rPr lang="en-US" sz="3600" i="1">
                              <a:latin typeface="Cambria Math" panose="02040503050406030204" pitchFamily="18" charset="0"/>
                            </a:rPr>
                            <m:t>𝑜𝑓</m:t>
                          </m:r>
                          <m:r>
                            <a:rPr lang="en-US" sz="3600" i="1">
                              <a:latin typeface="Cambria Math" panose="02040503050406030204" pitchFamily="18" charset="0"/>
                            </a:rPr>
                            <m:t> </m:t>
                          </m:r>
                          <m:r>
                            <a:rPr lang="en-US" sz="3600" i="1">
                              <a:latin typeface="Cambria Math" panose="02040503050406030204" pitchFamily="18" charset="0"/>
                            </a:rPr>
                            <m:t>𝑆𝑞𝑢𝑎𝑟𝑒𝑠</m:t>
                          </m:r>
                        </m:den>
                      </m:f>
                    </m:oMath>
                  </m:oMathPara>
                </a14:m>
                <a:endParaRPr lang="en-US" sz="3600" dirty="0"/>
              </a:p>
            </p:txBody>
          </p:sp>
        </mc:Choice>
        <mc:Fallback xmlns="">
          <p:sp>
            <p:nvSpPr>
              <p:cNvPr id="3" name="Rectangle 2"/>
              <p:cNvSpPr>
                <a:spLocks noRot="1" noChangeAspect="1" noMove="1" noResize="1" noEditPoints="1" noAdjustHandles="1" noChangeArrowheads="1" noChangeShapeType="1" noTextEdit="1"/>
              </p:cNvSpPr>
              <p:nvPr/>
            </p:nvSpPr>
            <p:spPr>
              <a:xfrm>
                <a:off x="485241" y="3893541"/>
                <a:ext cx="6718891" cy="1242648"/>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15738878"/>
      </p:ext>
    </p:extLst>
  </p:cSld>
  <p:clrMapOvr>
    <a:masterClrMapping/>
  </p:clrMapOvr>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George Mason University 2.0" id="{AE27463A-FAD6-034C-8FDD-9E4699D44229}" vid="{3385DE02-A880-BB45-9582-0AD879F3B8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9797</TotalTime>
  <Words>1346</Words>
  <Application>Microsoft Office PowerPoint</Application>
  <PresentationFormat>Widescreen</PresentationFormat>
  <Paragraphs>109</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Cambria Math</vt:lpstr>
      <vt:lpstr>Times New Roman</vt:lpstr>
      <vt:lpstr>George Mason University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Farrokh Alemi</cp:lastModifiedBy>
  <cp:revision>276</cp:revision>
  <dcterms:created xsi:type="dcterms:W3CDTF">2017-05-23T16:09:18Z</dcterms:created>
  <dcterms:modified xsi:type="dcterms:W3CDTF">2024-09-03T01:23:08Z</dcterms:modified>
</cp:coreProperties>
</file>