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59"/>
  </p:notesMasterIdLst>
  <p:sldIdLst>
    <p:sldId id="268" r:id="rId2"/>
    <p:sldId id="410" r:id="rId3"/>
    <p:sldId id="364" r:id="rId4"/>
    <p:sldId id="377" r:id="rId5"/>
    <p:sldId id="365" r:id="rId6"/>
    <p:sldId id="373" r:id="rId7"/>
    <p:sldId id="374" r:id="rId8"/>
    <p:sldId id="375" r:id="rId9"/>
    <p:sldId id="376" r:id="rId10"/>
    <p:sldId id="378" r:id="rId11"/>
    <p:sldId id="379" r:id="rId12"/>
    <p:sldId id="380" r:id="rId13"/>
    <p:sldId id="381" r:id="rId14"/>
    <p:sldId id="382" r:id="rId15"/>
    <p:sldId id="383" r:id="rId16"/>
    <p:sldId id="384" r:id="rId17"/>
    <p:sldId id="428" r:id="rId18"/>
    <p:sldId id="411" r:id="rId19"/>
    <p:sldId id="385" r:id="rId20"/>
    <p:sldId id="366" r:id="rId21"/>
    <p:sldId id="386" r:id="rId22"/>
    <p:sldId id="387" r:id="rId23"/>
    <p:sldId id="391" r:id="rId24"/>
    <p:sldId id="392" r:id="rId25"/>
    <p:sldId id="388" r:id="rId26"/>
    <p:sldId id="389" r:id="rId27"/>
    <p:sldId id="393" r:id="rId28"/>
    <p:sldId id="412" r:id="rId29"/>
    <p:sldId id="409" r:id="rId30"/>
    <p:sldId id="420" r:id="rId31"/>
    <p:sldId id="421" r:id="rId32"/>
    <p:sldId id="422" r:id="rId33"/>
    <p:sldId id="423" r:id="rId34"/>
    <p:sldId id="425" r:id="rId35"/>
    <p:sldId id="427" r:id="rId36"/>
    <p:sldId id="424" r:id="rId37"/>
    <p:sldId id="413" r:id="rId38"/>
    <p:sldId id="390" r:id="rId39"/>
    <p:sldId id="414" r:id="rId40"/>
    <p:sldId id="394" r:id="rId41"/>
    <p:sldId id="395" r:id="rId42"/>
    <p:sldId id="415" r:id="rId43"/>
    <p:sldId id="416" r:id="rId44"/>
    <p:sldId id="417" r:id="rId45"/>
    <p:sldId id="418" r:id="rId46"/>
    <p:sldId id="419" r:id="rId47"/>
    <p:sldId id="396" r:id="rId48"/>
    <p:sldId id="397" r:id="rId49"/>
    <p:sldId id="398" r:id="rId50"/>
    <p:sldId id="399" r:id="rId51"/>
    <p:sldId id="400" r:id="rId52"/>
    <p:sldId id="401" r:id="rId53"/>
    <p:sldId id="402" r:id="rId54"/>
    <p:sldId id="403" r:id="rId55"/>
    <p:sldId id="404" r:id="rId56"/>
    <p:sldId id="405" r:id="rId57"/>
    <p:sldId id="26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lemi\Documents\My%20Web%20Sites\spc\chapter%2011%20exhibi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'1'!$C$2</c:f>
              <c:strCache>
                <c:ptCount val="1"/>
                <c:pt idx="0">
                  <c:v>Dependent Y</c:v>
                </c:pt>
              </c:strCache>
            </c:strRef>
          </c:tx>
          <c:spPr>
            <a:ln w="19050" cap="rnd">
              <a:solidFill>
                <a:schemeClr val="accent1"/>
              </a:solidFill>
              <a:round/>
            </a:ln>
            <a:effectLst/>
          </c:spPr>
          <c:marker>
            <c:symbol val="none"/>
          </c:marker>
          <c:xVal>
            <c:numRef>
              <c:f>'1'!$B$3:$B$28</c:f>
              <c:numCache>
                <c:formatCode>General</c:formatCode>
                <c:ptCount val="26"/>
                <c:pt idx="0">
                  <c:v>1</c:v>
                </c:pt>
                <c:pt idx="1">
                  <c:v>2</c:v>
                </c:pt>
                <c:pt idx="2">
                  <c:v>3</c:v>
                </c:pt>
                <c:pt idx="3">
                  <c:v>4</c:v>
                </c:pt>
                <c:pt idx="4">
                  <c:v>4</c:v>
                </c:pt>
                <c:pt idx="5">
                  <c:v>5</c:v>
                </c:pt>
                <c:pt idx="6">
                  <c:v>6</c:v>
                </c:pt>
                <c:pt idx="7">
                  <c:v>7</c:v>
                </c:pt>
                <c:pt idx="8">
                  <c:v>7</c:v>
                </c:pt>
                <c:pt idx="9">
                  <c:v>8</c:v>
                </c:pt>
                <c:pt idx="10">
                  <c:v>9</c:v>
                </c:pt>
                <c:pt idx="11">
                  <c:v>10</c:v>
                </c:pt>
                <c:pt idx="12">
                  <c:v>10</c:v>
                </c:pt>
                <c:pt idx="13">
                  <c:v>11</c:v>
                </c:pt>
                <c:pt idx="14">
                  <c:v>12</c:v>
                </c:pt>
                <c:pt idx="15">
                  <c:v>13</c:v>
                </c:pt>
                <c:pt idx="16">
                  <c:v>13</c:v>
                </c:pt>
                <c:pt idx="17">
                  <c:v>14</c:v>
                </c:pt>
                <c:pt idx="18">
                  <c:v>15</c:v>
                </c:pt>
                <c:pt idx="19">
                  <c:v>16</c:v>
                </c:pt>
                <c:pt idx="20">
                  <c:v>16</c:v>
                </c:pt>
                <c:pt idx="21">
                  <c:v>17</c:v>
                </c:pt>
                <c:pt idx="22">
                  <c:v>18</c:v>
                </c:pt>
                <c:pt idx="23">
                  <c:v>19</c:v>
                </c:pt>
                <c:pt idx="24">
                  <c:v>19</c:v>
                </c:pt>
                <c:pt idx="25">
                  <c:v>20</c:v>
                </c:pt>
              </c:numCache>
            </c:numRef>
          </c:xVal>
          <c:yVal>
            <c:numRef>
              <c:f>'1'!$C$3:$C$28</c:f>
              <c:numCache>
                <c:formatCode>General</c:formatCode>
                <c:ptCount val="26"/>
                <c:pt idx="0">
                  <c:v>10.7</c:v>
                </c:pt>
                <c:pt idx="1">
                  <c:v>11.4</c:v>
                </c:pt>
                <c:pt idx="2">
                  <c:v>12.1</c:v>
                </c:pt>
                <c:pt idx="3">
                  <c:v>12.8</c:v>
                </c:pt>
                <c:pt idx="4">
                  <c:v>12.8</c:v>
                </c:pt>
                <c:pt idx="5">
                  <c:v>13.5</c:v>
                </c:pt>
                <c:pt idx="6">
                  <c:v>14.2</c:v>
                </c:pt>
                <c:pt idx="7">
                  <c:v>14.899999999999999</c:v>
                </c:pt>
                <c:pt idx="8">
                  <c:v>14.899999999999999</c:v>
                </c:pt>
                <c:pt idx="9">
                  <c:v>15.6</c:v>
                </c:pt>
                <c:pt idx="10">
                  <c:v>16.3</c:v>
                </c:pt>
                <c:pt idx="11">
                  <c:v>17</c:v>
                </c:pt>
                <c:pt idx="12">
                  <c:v>17</c:v>
                </c:pt>
                <c:pt idx="13">
                  <c:v>17.7</c:v>
                </c:pt>
                <c:pt idx="14">
                  <c:v>18.399999999999999</c:v>
                </c:pt>
                <c:pt idx="15">
                  <c:v>19.100000000000001</c:v>
                </c:pt>
                <c:pt idx="16">
                  <c:v>19.100000000000001</c:v>
                </c:pt>
                <c:pt idx="17">
                  <c:v>19.799999999999997</c:v>
                </c:pt>
                <c:pt idx="18">
                  <c:v>20.5</c:v>
                </c:pt>
                <c:pt idx="19">
                  <c:v>21.2</c:v>
                </c:pt>
                <c:pt idx="20">
                  <c:v>21.2</c:v>
                </c:pt>
                <c:pt idx="21">
                  <c:v>21.9</c:v>
                </c:pt>
                <c:pt idx="22">
                  <c:v>22.6</c:v>
                </c:pt>
                <c:pt idx="23">
                  <c:v>23.299999999999997</c:v>
                </c:pt>
                <c:pt idx="24">
                  <c:v>23.299999999999997</c:v>
                </c:pt>
                <c:pt idx="25">
                  <c:v>24</c:v>
                </c:pt>
              </c:numCache>
            </c:numRef>
          </c:yVal>
          <c:smooth val="0"/>
          <c:extLst>
            <c:ext xmlns:c16="http://schemas.microsoft.com/office/drawing/2014/chart" uri="{C3380CC4-5D6E-409C-BE32-E72D297353CC}">
              <c16:uniqueId val="{00000000-91E3-4ADE-BB80-D8DA2E89D391}"/>
            </c:ext>
          </c:extLst>
        </c:ser>
        <c:dLbls>
          <c:showLegendKey val="0"/>
          <c:showVal val="0"/>
          <c:showCatName val="0"/>
          <c:showSerName val="0"/>
          <c:showPercent val="0"/>
          <c:showBubbleSize val="0"/>
        </c:dLbls>
        <c:axId val="397924552"/>
        <c:axId val="397924160"/>
      </c:scatterChart>
      <c:valAx>
        <c:axId val="397924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Independent 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97924160"/>
        <c:crosses val="autoZero"/>
        <c:crossBetween val="midCat"/>
      </c:valAx>
      <c:valAx>
        <c:axId val="39792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Dependent Y</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97924552"/>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ordinary regression</a:t>
            </a:r>
            <a:r>
              <a:rPr lang="en-US" baseline="0" dirty="0"/>
              <a:t>.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regression, the equation of a straight line is used often. Regression parameters for a straight line equation are the intercept and the slope (same terms as what was used to describe a linear equation).  The coefficient beta zero is the intercept.  The parameter beta 1 is the estimated slope. We use the hat on top of Y to indicate that it represents an estimated variable calculated from independent variables. It is not the observed value of the outcome but an estimate from the formula. We also show the slope and intercept using Greek lettering to emphasize that these are estimated from the sample data.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1538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accurately estimate the intercept and slope parameters, regression calculates a residual. Residual is the difference between estimated and observed dependent variable. Regression minimizes the sum of the squared residuals. For a straight line, the intercept,</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charset="0"/>
                            <a:ea typeface="+mn-ea"/>
                            <a:cs typeface="+mn-cs"/>
                          </a:rPr>
                          <m:t>𝛽</m:t>
                        </m:r>
                      </m:e>
                      <m:sub>
                        <m:r>
                          <a:rPr lang="en-US" sz="1200" i="1" kern="1200">
                            <a:solidFill>
                              <a:schemeClr val="tx1"/>
                            </a:solidFill>
                            <a:effectLst/>
                            <a:latin typeface="Cambria Math" charset="0"/>
                            <a:ea typeface="+mn-ea"/>
                            <a:cs typeface="+mn-cs"/>
                          </a:rPr>
                          <m:t>0</m:t>
                        </m:r>
                      </m:sub>
                    </m:sSub>
                  </m:oMath>
                </a14:m>
                <a:r>
                  <a:rPr lang="en-US" sz="1200" kern="1200" dirty="0">
                    <a:solidFill>
                      <a:schemeClr val="tx1"/>
                    </a:solidFill>
                    <a:effectLst/>
                    <a:latin typeface="+mn-lt"/>
                    <a:ea typeface="+mn-ea"/>
                    <a:cs typeface="+mn-cs"/>
                  </a:rPr>
                  <a:t>, and the slope,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charset="0"/>
                            <a:ea typeface="+mn-ea"/>
                            <a:cs typeface="+mn-cs"/>
                          </a:rPr>
                          <m:t>𝛽</m:t>
                        </m:r>
                      </m:e>
                      <m:sub>
                        <m:r>
                          <a:rPr lang="en-US" sz="1200" i="1" kern="1200">
                            <a:solidFill>
                              <a:schemeClr val="tx1"/>
                            </a:solidFill>
                            <a:effectLst/>
                            <a:latin typeface="Cambria Math" charset="0"/>
                            <a:ea typeface="+mn-ea"/>
                            <a:cs typeface="+mn-cs"/>
                          </a:rPr>
                          <m:t>1</m:t>
                        </m:r>
                      </m:sub>
                    </m:sSub>
                  </m:oMath>
                </a14:m>
                <a:r>
                  <a:rPr lang="en-US" sz="1200" kern="1200" dirty="0">
                    <a:solidFill>
                      <a:schemeClr val="tx1"/>
                    </a:solidFill>
                    <a:effectLst/>
                    <a:latin typeface="+mn-lt"/>
                    <a:ea typeface="+mn-ea"/>
                    <a:cs typeface="+mn-cs"/>
                  </a:rPr>
                  <a:t>, parameters are estimated to minimize the difference between observed Y</a:t>
                </a:r>
                <a:r>
                  <a:rPr lang="en-US" sz="1200" kern="1200" baseline="0" dirty="0">
                    <a:solidFill>
                      <a:schemeClr val="tx1"/>
                    </a:solidFill>
                    <a:effectLst/>
                    <a:latin typeface="+mn-lt"/>
                    <a:ea typeface="+mn-ea"/>
                    <a:cs typeface="+mn-cs"/>
                  </a:rPr>
                  <a:t> value and predicted values.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accurately estimate the intercept and slope parameters, regression calculates a residual. Residual is the difference between estimated and observed dependent variable. Regression minimizes the sum of the squared residuals. For a straight line, the intercept,</a:t>
                </a:r>
                <a:r>
                  <a:rPr lang="en-US" sz="1200" i="0" kern="1200">
                    <a:solidFill>
                      <a:schemeClr val="tx1"/>
                    </a:solidFill>
                    <a:effectLst/>
                    <a:latin typeface="+mn-lt"/>
                    <a:ea typeface="+mn-ea"/>
                    <a:cs typeface="+mn-cs"/>
                  </a:rPr>
                  <a:t>𝛽_0</a:t>
                </a:r>
                <a:r>
                  <a:rPr lang="en-US" sz="1200" kern="1200" dirty="0">
                    <a:solidFill>
                      <a:schemeClr val="tx1"/>
                    </a:solidFill>
                    <a:effectLst/>
                    <a:latin typeface="+mn-lt"/>
                    <a:ea typeface="+mn-ea"/>
                    <a:cs typeface="+mn-cs"/>
                  </a:rPr>
                  <a:t>, and the slope, </a:t>
                </a:r>
                <a:r>
                  <a:rPr lang="en-US" sz="1200" i="0" kern="1200">
                    <a:solidFill>
                      <a:schemeClr val="tx1"/>
                    </a:solidFill>
                    <a:effectLst/>
                    <a:latin typeface="+mn-lt"/>
                    <a:ea typeface="+mn-ea"/>
                    <a:cs typeface="+mn-cs"/>
                  </a:rPr>
                  <a:t>𝛽_1</a:t>
                </a:r>
                <a:r>
                  <a:rPr lang="en-US" sz="1200" kern="1200" dirty="0">
                    <a:solidFill>
                      <a:schemeClr val="tx1"/>
                    </a:solidFill>
                    <a:effectLst/>
                    <a:latin typeface="+mn-lt"/>
                    <a:ea typeface="+mn-ea"/>
                    <a:cs typeface="+mn-cs"/>
                  </a:rPr>
                  <a:t>, parameters are estimated to </a:t>
                </a:r>
                <a:r>
                  <a:rPr lang="en-US" sz="1200" kern="1200" dirty="0" smtClean="0">
                    <a:solidFill>
                      <a:schemeClr val="tx1"/>
                    </a:solidFill>
                    <a:effectLst/>
                    <a:latin typeface="+mn-lt"/>
                    <a:ea typeface="+mn-ea"/>
                    <a:cs typeface="+mn-cs"/>
                  </a:rPr>
                  <a:t>minimize the difference between observed Y</a:t>
                </a:r>
                <a:r>
                  <a:rPr lang="en-US" sz="1200" kern="1200" baseline="0" dirty="0" smtClean="0">
                    <a:solidFill>
                      <a:schemeClr val="tx1"/>
                    </a:solidFill>
                    <a:effectLst/>
                    <a:latin typeface="+mn-lt"/>
                    <a:ea typeface="+mn-ea"/>
                    <a:cs typeface="+mn-cs"/>
                  </a:rPr>
                  <a:t> value and predicted values.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81365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table, we</a:t>
            </a:r>
            <a:r>
              <a:rPr lang="en-US" sz="1200" kern="1200" baseline="0" dirty="0">
                <a:solidFill>
                  <a:schemeClr val="tx1"/>
                </a:solidFill>
                <a:effectLst/>
                <a:latin typeface="+mn-lt"/>
                <a:ea typeface="+mn-ea"/>
                <a:cs typeface="+mn-cs"/>
              </a:rPr>
              <a:t> have used the regression equation to predict a value for Y.  The residual is the </a:t>
            </a:r>
            <a:r>
              <a:rPr lang="en-US" sz="1200" kern="1200" dirty="0">
                <a:solidFill>
                  <a:schemeClr val="tx1"/>
                </a:solidFill>
                <a:effectLst/>
                <a:latin typeface="+mn-lt"/>
                <a:ea typeface="+mn-ea"/>
                <a:cs typeface="+mn-cs"/>
              </a:rPr>
              <a:t>differences between the observed and predicted values.  The square of residuals is given at the column to the right.  The sum of these squared residuals tells us how well we have fitted the equation to our data.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258212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figure, we show the linear relationship between y and X.  The predicted values lie on the line.  The differences between the observed and predicted values are shown as a dashed line. At x=1, there is no difference. At x=4 there is a small negative difference. The largest difference is at X=3. The positive differences are at X=2 and X=5. Each one of these differences is considered a residual. Regression is fitted to the data so that the sum of the squared residuals is the smallest possible number. The line in this Figure has the sum of squared residuals of 4.8.  Different lines are fitted until a line is found with the smallest sum of squared residuals.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58702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lines will have different sum of squared residuals. The objective of regression analysis is to choose the regression parameters so that the line has the minimum sum of squared residuals. The 5 lines on the left shows the sum of squared residuals associated with lines that have different intercepts but same slope. The one with the lowest sum is the solid blue line and this is in fact the regression line. The same for the right hand side. In the right hand side, five lines are shown with different slopes. Each line has a different sum of squared residuals. Again, the line with the lowest sum is the regression line. Again the solid blue line is the line with the best fitted slope.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89035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reasonably ask why sum the squared residuals should be minimized. This is a heuristic and there is no mathematical reason for it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4165058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except that such a sum allows one to easily calculate the parameters of regression. By easy to calculate we mean that it is not necessary to repeatedly try different lines and see which one has the minimum sum of squared regression. A formula for estimating the parameter that would produce the minimum sum of squared calculation has been worked out. No need for minimization, the formula guarantees that the estimated parameters would produce the minimum sum of squared residuals.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42323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has two sets of variables, dependent and independent.  In this section, we discuss how to prepare these variables for analysis.</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210162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 ordinary regression, independent variables can be binary, categorical, continuous, or interaction variables</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245063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ordinary or standard regression, the dependent variable is a continuous variable. Ordinary regression estimates the mean of the dependent variable as a function of the independent variables.</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131809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begin our discussion of regression with clarifying its purpose.</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Binary or dummy variables are assigned two values: zero or one. They are used often to indicate the occurrence of an event, such as the occurrence of an intervention or an adverse event.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36807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Categorical variables have multiple discrete levels. These categorical variables must be turned into binary variables before conducting the regression. For each category, a new binary variable is created. One of these binary variables is dropped as the combined absence of all other variables implies the dropped variable. The dropped category will act as a reference point for comparisons of all other categories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182989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patients’ race. It has multiple categories, including White, Black, Asian, and Other. Each category can be turned into a new binary variable. Thus, we can have a binary variable called “White,” its value will be 1 if the patient is White and 0 otherwise. Another binary variable called “Black” will be 1 if the patient is Black and 0 otherwise. Still another variable called “Asian” will be 1 if the patient is Asian or 0 otherwise.  Finally, the variable “Other race” will be one if the patient is none of the listed races and 0 otherwise. The single categorical variable called “Race” was broken into the following 4 binary variables assuming values of 1 and 0:</a:t>
            </a:r>
          </a:p>
          <a:p>
            <a:r>
              <a:rPr lang="en-US" sz="1200" kern="1200" dirty="0">
                <a:solidFill>
                  <a:schemeClr val="tx1"/>
                </a:solidFill>
                <a:effectLst/>
                <a:latin typeface="+mn-lt"/>
                <a:ea typeface="+mn-ea"/>
                <a:cs typeface="+mn-cs"/>
              </a:rPr>
              <a:t>Then, instead of regressing cost on race, one has to regress the dependent variable on several binary independent variables, each standing for one type of race</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89367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3 out of the 4 binary variables indicate all possible patient’s race, then one of the binary variables is left out. The category</a:t>
                </a:r>
                <a:r>
                  <a:rPr lang="en-US" sz="1200" kern="1200" baseline="0" dirty="0">
                    <a:solidFill>
                      <a:schemeClr val="tx1"/>
                    </a:solidFill>
                    <a:effectLst/>
                    <a:latin typeface="+mn-lt"/>
                    <a:ea typeface="+mn-ea"/>
                    <a:cs typeface="+mn-cs"/>
                  </a:rPr>
                  <a:t> left out is referred to as reference value. </a:t>
                </a:r>
                <a:r>
                  <a:rPr lang="en-US" sz="1200" kern="1200" dirty="0">
                    <a:solidFill>
                      <a:schemeClr val="tx1"/>
                    </a:solidFill>
                    <a:effectLst/>
                    <a:latin typeface="+mn-lt"/>
                    <a:ea typeface="+mn-ea"/>
                    <a:cs typeface="+mn-cs"/>
                  </a:rPr>
                  <a:t>Suppose we select White as the reference value. This is the situation where all the other three indicators are 0. The regressing on black, Asian and other categories is sufficient to estimate the impact</a:t>
                </a:r>
                <a:r>
                  <a:rPr lang="en-US" sz="1200" kern="1200" baseline="0" dirty="0">
                    <a:solidFill>
                      <a:schemeClr val="tx1"/>
                    </a:solidFill>
                    <a:effectLst/>
                    <a:latin typeface="+mn-lt"/>
                    <a:ea typeface="+mn-ea"/>
                    <a:cs typeface="+mn-cs"/>
                  </a:rPr>
                  <a:t> of race.  </a:t>
                </a:r>
                <a:r>
                  <a:rPr lang="en-US" sz="1200" kern="1200" dirty="0">
                    <a:solidFill>
                      <a:schemeClr val="tx1"/>
                    </a:solidFill>
                    <a:effectLst/>
                    <a:latin typeface="+mn-lt"/>
                    <a:ea typeface="+mn-ea"/>
                    <a:cs typeface="+mn-cs"/>
                  </a:rPr>
                  <a:t>The intercept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0</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in this equation estimates the impact</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White race.  The</a:t>
                </a:r>
                <a:r>
                  <a:rPr lang="en-US" sz="1200" kern="1200" baseline="0" dirty="0">
                    <a:solidFill>
                      <a:schemeClr val="tx1"/>
                    </a:solidFill>
                    <a:effectLst/>
                    <a:latin typeface="+mn-lt"/>
                    <a:ea typeface="+mn-ea"/>
                    <a:cs typeface="+mn-cs"/>
                  </a:rPr>
                  <a:t> slope for other race parameters indicate the impact of black, Asian or other race categories.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3 </a:t>
                </a:r>
                <a:r>
                  <a:rPr lang="en-US" sz="1200" kern="1200" dirty="0">
                    <a:solidFill>
                      <a:schemeClr val="tx1"/>
                    </a:solidFill>
                    <a:effectLst/>
                    <a:latin typeface="+mn-lt"/>
                    <a:ea typeface="+mn-ea"/>
                    <a:cs typeface="+mn-cs"/>
                  </a:rPr>
                  <a:t>out of the 4 binary variables </a:t>
                </a:r>
                <a:r>
                  <a:rPr lang="en-US" sz="1200" kern="1200" dirty="0" smtClean="0">
                    <a:solidFill>
                      <a:schemeClr val="tx1"/>
                    </a:solidFill>
                    <a:effectLst/>
                    <a:latin typeface="+mn-lt"/>
                    <a:ea typeface="+mn-ea"/>
                    <a:cs typeface="+mn-cs"/>
                  </a:rPr>
                  <a:t>indicate all possible patient’s race, then one of the binary variables is left out. The category</a:t>
                </a:r>
                <a:r>
                  <a:rPr lang="en-US" sz="1200" kern="1200" baseline="0" dirty="0" smtClean="0">
                    <a:solidFill>
                      <a:schemeClr val="tx1"/>
                    </a:solidFill>
                    <a:effectLst/>
                    <a:latin typeface="+mn-lt"/>
                    <a:ea typeface="+mn-ea"/>
                    <a:cs typeface="+mn-cs"/>
                  </a:rPr>
                  <a:t> left out is referred to as reference value. </a:t>
                </a:r>
                <a:r>
                  <a:rPr lang="en-US" sz="1200" kern="1200" dirty="0" smtClean="0">
                    <a:solidFill>
                      <a:schemeClr val="tx1"/>
                    </a:solidFill>
                    <a:effectLst/>
                    <a:latin typeface="+mn-lt"/>
                    <a:ea typeface="+mn-ea"/>
                    <a:cs typeface="+mn-cs"/>
                  </a:rPr>
                  <a:t>Suppose </a:t>
                </a:r>
                <a:r>
                  <a:rPr lang="en-US" sz="1200" kern="1200" dirty="0">
                    <a:solidFill>
                      <a:schemeClr val="tx1"/>
                    </a:solidFill>
                    <a:effectLst/>
                    <a:latin typeface="+mn-lt"/>
                    <a:ea typeface="+mn-ea"/>
                    <a:cs typeface="+mn-cs"/>
                  </a:rPr>
                  <a:t>we select White as the reference </a:t>
                </a:r>
                <a:r>
                  <a:rPr lang="en-US" sz="1200" kern="1200" dirty="0" smtClean="0">
                    <a:solidFill>
                      <a:schemeClr val="tx1"/>
                    </a:solidFill>
                    <a:effectLst/>
                    <a:latin typeface="+mn-lt"/>
                    <a:ea typeface="+mn-ea"/>
                    <a:cs typeface="+mn-cs"/>
                  </a:rPr>
                  <a:t>value. This is the situation where all </a:t>
                </a: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other three </a:t>
                </a:r>
                <a:r>
                  <a:rPr lang="en-US" sz="1200" kern="1200" dirty="0">
                    <a:solidFill>
                      <a:schemeClr val="tx1"/>
                    </a:solidFill>
                    <a:effectLst/>
                    <a:latin typeface="+mn-lt"/>
                    <a:ea typeface="+mn-ea"/>
                    <a:cs typeface="+mn-cs"/>
                  </a:rPr>
                  <a:t>indicators are </a:t>
                </a:r>
                <a:r>
                  <a:rPr lang="en-US" sz="1200" kern="1200" dirty="0" smtClean="0">
                    <a:solidFill>
                      <a:schemeClr val="tx1"/>
                    </a:solidFill>
                    <a:effectLst/>
                    <a:latin typeface="+mn-lt"/>
                    <a:ea typeface="+mn-ea"/>
                    <a:cs typeface="+mn-cs"/>
                  </a:rPr>
                  <a:t>0. The regressing on black, Asian and other categories is sufficient to estimate the impact</a:t>
                </a:r>
                <a:r>
                  <a:rPr lang="en-US" sz="1200" kern="1200" baseline="0" dirty="0" smtClean="0">
                    <a:solidFill>
                      <a:schemeClr val="tx1"/>
                    </a:solidFill>
                    <a:effectLst/>
                    <a:latin typeface="+mn-lt"/>
                    <a:ea typeface="+mn-ea"/>
                    <a:cs typeface="+mn-cs"/>
                  </a:rPr>
                  <a:t> of race.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intercept </a:t>
                </a:r>
                <a:r>
                  <a:rPr lang="en-US" sz="1200" i="0" kern="1200">
                    <a:solidFill>
                      <a:schemeClr val="tx1"/>
                    </a:solidFill>
                    <a:effectLst/>
                    <a:latin typeface="Cambria Math" panose="02040503050406030204" pitchFamily="18" charset="0"/>
                    <a:ea typeface="+mn-ea"/>
                    <a:cs typeface="+mn-cs"/>
                  </a:rPr>
                  <a:t>𝛽_0  </a:t>
                </a:r>
                <a:r>
                  <a:rPr lang="en-US" sz="1200" kern="1200" dirty="0">
                    <a:solidFill>
                      <a:schemeClr val="tx1"/>
                    </a:solidFill>
                    <a:effectLst/>
                    <a:latin typeface="+mn-lt"/>
                    <a:ea typeface="+mn-ea"/>
                    <a:cs typeface="+mn-cs"/>
                  </a:rPr>
                  <a:t>in this equation estimates the </a:t>
                </a:r>
                <a:r>
                  <a:rPr lang="en-US" sz="1200" kern="1200" dirty="0" smtClean="0">
                    <a:solidFill>
                      <a:schemeClr val="tx1"/>
                    </a:solidFill>
                    <a:effectLst/>
                    <a:latin typeface="+mn-lt"/>
                    <a:ea typeface="+mn-ea"/>
                    <a:cs typeface="+mn-cs"/>
                  </a:rPr>
                  <a:t>impact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White race.  The</a:t>
                </a:r>
                <a:r>
                  <a:rPr lang="en-US" sz="1200" kern="1200" baseline="0" dirty="0" smtClean="0">
                    <a:solidFill>
                      <a:schemeClr val="tx1"/>
                    </a:solidFill>
                    <a:effectLst/>
                    <a:latin typeface="+mn-lt"/>
                    <a:ea typeface="+mn-ea"/>
                    <a:cs typeface="+mn-cs"/>
                  </a:rPr>
                  <a:t> slope for other race parameters indicate the impact of black, Asian or other race categories.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21183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Continuous or interval variable can enter regression as they are, without transformation.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96057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Interaction variables are the product of two or more variables. In multiple regression, the main effect refers to impact of the variable by itself and the interaction effect refers to the impact of a combined set of variables. Interaction between two or more variables is modeled by the product of the variables.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2865640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two binary variables, where when the variable is present it is coded as 1 and 0 otherwise. The product of two binary variables is another binary variable which is 1 when both variables are present and 0 otherwise. With two binary variables four situations are possible and the only time the product is 1 is when both variables are present.  If one variable is binary and another continuous, the product of the variable will be 0 when the binary variable or the continuous variable is 0 and otherwise same as the continuous variable. If both variables are continuous then the product of both variables will be continuous and a larger number than the sum of the two variables. Including interaction terms in regression expands our ability to model events.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4270649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data have been prepared, the next step is to run a regression.</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75055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do a regression using Excel.</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86449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use Excel to do regression you must first add in the analysis tool pack. This is done by (1) clicking on Excel logo, (2) clicking on “Add Ins,” from the vertical menu list; (3) selecting “Manage Add Ins,” then (4) clicking on “Go.”  Once the menu for add in comes in then select both the analysis tool packs.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13797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is a general method that relates an outcome variable Y to one or more independent variables X</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n</a:t>
            </a:r>
            <a:r>
              <a:rPr lang="en-US" sz="1200" kern="1200" dirty="0">
                <a:solidFill>
                  <a:schemeClr val="tx1"/>
                </a:solidFill>
                <a:effectLst/>
                <a:latin typeface="+mn-lt"/>
                <a:ea typeface="+mn-ea"/>
                <a:cs typeface="+mn-cs"/>
              </a:rPr>
              <a:t> using an equation. Equations are important. They precisely show how variables affect each other. They are the language of science and allow scientists to express their theories.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6 steps had to do with adding in the tool pack.  Regression is one of the options in data analysis tool pack. The regression menu requires the specification of the input variables.  The dependent or Y range must be specified.  The dependent variable must be numerical with no missing value or text.  A common error in Excel is that one of the values in the dependent variable is entered as text, making it impossible to run the regression.  The range for the independent variables should also be specified.  This range must be as long as the dependent variable.  Up to a maximum of 250 variables can be included in this range.  If the first row contains name of the variable, check the box next to labels.  If there are no intercepts allowed in the regression equation, a rare situation, check the box “Constant is Zero.” The output options must be specified and make sure that you do not designate the output to be the same place where you kept the data, as it will wipe out the data.  Options on residual plots can also be specified.  The normal probability plot tests the assumption of normal distribution of variables.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816889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do a regression using free</a:t>
            </a:r>
            <a:r>
              <a:rPr lang="en-US" sz="1200" kern="1200" baseline="0" dirty="0">
                <a:solidFill>
                  <a:schemeClr val="tx1"/>
                </a:solidFill>
                <a:effectLst/>
                <a:latin typeface="+mn-lt"/>
                <a:ea typeface="+mn-ea"/>
                <a:cs typeface="+mn-cs"/>
              </a:rPr>
              <a:t> software R.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274095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 is an open source free software which can be installed from this</a:t>
            </a:r>
            <a:r>
              <a:rPr lang="en-US" sz="1200" kern="1200" baseline="0" dirty="0">
                <a:solidFill>
                  <a:schemeClr val="tx1"/>
                </a:solidFill>
                <a:effectLst/>
                <a:latin typeface="+mn-lt"/>
                <a:ea typeface="+mn-ea"/>
                <a:cs typeface="+mn-cs"/>
              </a:rPr>
              <a:t> link.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1725041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reading data into R, we need to check that we have set our working directory properly. In R, this can be achieved by using the “</a:t>
            </a:r>
            <a:r>
              <a:rPr lang="en-US" sz="1200" kern="1200" dirty="0" err="1">
                <a:solidFill>
                  <a:schemeClr val="tx1"/>
                </a:solidFill>
                <a:effectLst/>
                <a:latin typeface="+mn-lt"/>
                <a:ea typeface="+mn-ea"/>
                <a:cs typeface="+mn-cs"/>
              </a:rPr>
              <a:t>getwd</a:t>
            </a:r>
            <a:r>
              <a:rPr lang="en-US" sz="1200" kern="1200" dirty="0">
                <a:solidFill>
                  <a:schemeClr val="tx1"/>
                </a:solidFill>
                <a:effectLst/>
                <a:latin typeface="+mn-lt"/>
                <a:ea typeface="+mn-ea"/>
                <a:cs typeface="+mn-cs"/>
              </a:rPr>
              <a:t>()” command.  It provides what is the working directory for R. In 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 it resulted into the result</a:t>
            </a:r>
            <a:r>
              <a:rPr lang="en-US" sz="1200" kern="1200" baseline="0" dirty="0">
                <a:solidFill>
                  <a:schemeClr val="tx1"/>
                </a:solidFill>
                <a:effectLst/>
                <a:latin typeface="+mn-lt"/>
                <a:ea typeface="+mn-ea"/>
                <a:cs typeface="+mn-cs"/>
              </a:rPr>
              <a:t> shown.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this means, is that R is currently setup to look for files in the “Users/HAP” directory on our machine. Let us assume that our data is stored in the “Users/HAP/Documents” directory, and so to change the R working directory, we need to use the “</a:t>
            </a:r>
            <a:r>
              <a:rPr lang="en-US" sz="1200" kern="1200" dirty="0" err="1">
                <a:solidFill>
                  <a:schemeClr val="tx1"/>
                </a:solidFill>
                <a:effectLst/>
                <a:latin typeface="+mn-lt"/>
                <a:ea typeface="+mn-ea"/>
                <a:cs typeface="+mn-cs"/>
              </a:rPr>
              <a:t>setwd</a:t>
            </a:r>
            <a:r>
              <a:rPr lang="en-US" sz="1200" kern="1200" dirty="0">
                <a:solidFill>
                  <a:schemeClr val="tx1"/>
                </a:solidFill>
                <a:effectLst/>
                <a:latin typeface="+mn-lt"/>
                <a:ea typeface="+mn-ea"/>
                <a:cs typeface="+mn-cs"/>
              </a:rPr>
              <a:t>()” command</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1782497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easiest way to read data into R is use Comma Separated Variable, CSV, Files</a:t>
            </a:r>
          </a:p>
          <a:p>
            <a:r>
              <a:rPr lang="en-US" sz="1200" kern="1200" dirty="0">
                <a:solidFill>
                  <a:schemeClr val="tx1"/>
                </a:solidFill>
                <a:effectLst/>
                <a:latin typeface="+mn-lt"/>
                <a:ea typeface="+mn-ea"/>
                <a:cs typeface="+mn-cs"/>
              </a:rPr>
              <a:t>Our data file is titled “</a:t>
            </a:r>
            <a:r>
              <a:rPr lang="en-US" sz="1200" kern="1200" dirty="0" err="1">
                <a:solidFill>
                  <a:schemeClr val="tx1"/>
                </a:solidFill>
                <a:effectLst/>
                <a:latin typeface="+mn-lt"/>
                <a:ea typeface="+mn-ea"/>
                <a:cs typeface="+mn-cs"/>
              </a:rPr>
              <a:t>MFHcleanedup.csv</a:t>
            </a:r>
            <a:r>
              <a:rPr lang="en-US" sz="1200" kern="1200" dirty="0">
                <a:solidFill>
                  <a:schemeClr val="tx1"/>
                </a:solidFill>
                <a:effectLst/>
                <a:latin typeface="+mn-lt"/>
                <a:ea typeface="+mn-ea"/>
                <a:cs typeface="+mn-cs"/>
              </a:rPr>
              <a:t>” and to read this into R we need to use the </a:t>
            </a:r>
            <a:r>
              <a:rPr lang="en-US" sz="1200" kern="1200" dirty="0" err="1">
                <a:solidFill>
                  <a:schemeClr val="tx1"/>
                </a:solidFill>
                <a:effectLst/>
                <a:latin typeface="+mn-lt"/>
                <a:ea typeface="+mn-ea"/>
                <a:cs typeface="+mn-cs"/>
              </a:rPr>
              <a:t>read.csv</a:t>
            </a:r>
            <a:r>
              <a:rPr lang="en-US" sz="1200" kern="1200" dirty="0">
                <a:solidFill>
                  <a:schemeClr val="tx1"/>
                </a:solidFill>
                <a:effectLst/>
                <a:latin typeface="+mn-lt"/>
                <a:ea typeface="+mn-ea"/>
                <a:cs typeface="+mn-cs"/>
              </a:rPr>
              <a:t>() command.   </a:t>
            </a:r>
          </a:p>
          <a:p>
            <a:r>
              <a:rPr lang="en-US" sz="1200" kern="1200" dirty="0">
                <a:solidFill>
                  <a:schemeClr val="tx1"/>
                </a:solidFill>
                <a:effectLst/>
                <a:latin typeface="+mn-lt"/>
                <a:ea typeface="+mn-ea"/>
                <a:cs typeface="+mn-cs"/>
              </a:rPr>
              <a:t>What we have done with the above code is to tell R to read the data into an object called “</a:t>
            </a:r>
            <a:r>
              <a:rPr lang="en-US" sz="1200" kern="1200" dirty="0" err="1">
                <a:solidFill>
                  <a:schemeClr val="tx1"/>
                </a:solidFill>
                <a:effectLst/>
                <a:latin typeface="+mn-lt"/>
                <a:ea typeface="+mn-ea"/>
                <a:cs typeface="+mn-cs"/>
              </a:rPr>
              <a:t>mfh</a:t>
            </a:r>
            <a:r>
              <a:rPr lang="en-US" sz="1200" kern="1200" dirty="0">
                <a:solidFill>
                  <a:schemeClr val="tx1"/>
                </a:solidFill>
                <a:effectLst/>
                <a:latin typeface="+mn-lt"/>
                <a:ea typeface="+mn-ea"/>
                <a:cs typeface="+mn-cs"/>
              </a:rPr>
              <a:t>” in our R workspace. We can check the type of the object “</a:t>
            </a:r>
            <a:r>
              <a:rPr lang="en-US" sz="1200" kern="1200" dirty="0" err="1">
                <a:solidFill>
                  <a:schemeClr val="tx1"/>
                </a:solidFill>
                <a:effectLst/>
                <a:latin typeface="+mn-lt"/>
                <a:ea typeface="+mn-ea"/>
                <a:cs typeface="+mn-cs"/>
              </a:rPr>
              <a:t>mfh</a:t>
            </a:r>
            <a:r>
              <a:rPr lang="en-US" sz="1200" kern="1200" dirty="0">
                <a:solidFill>
                  <a:schemeClr val="tx1"/>
                </a:solidFill>
                <a:effectLst/>
                <a:latin typeface="+mn-lt"/>
                <a:ea typeface="+mn-ea"/>
                <a:cs typeface="+mn-cs"/>
              </a:rPr>
              <a:t>” is through using the class() function. </a:t>
            </a:r>
          </a:p>
          <a:p>
            <a:r>
              <a:rPr lang="en-US" sz="1200" kern="1200" dirty="0">
                <a:solidFill>
                  <a:schemeClr val="tx1"/>
                </a:solidFill>
                <a:effectLst/>
                <a:latin typeface="+mn-lt"/>
                <a:ea typeface="+mn-ea"/>
                <a:cs typeface="+mn-cs"/>
              </a:rPr>
              <a:t>Now we know that we have set up a data frame.  A data frame has all the data needed for analysis in a matrix format with headings and related information.  We are now set to proceed with analysis.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1091003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 code requires us to call a function called lm().  The column listed before the tilde is the response or dependent variable and the column listed after is the independent variable.  The first set of output is the distribution of residuals shown in terms of 5 points: minimum,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quartile, median,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quartile, and the maximum.  One expects to see a normal distribution which is symmetric around median.  The coefficients lists the intercept and age parameters.  The probability that the t-statistic calculated from the observed coefficient is different from zero is also provided</a:t>
            </a:r>
            <a:r>
              <a:rPr lang="en-US" sz="1200" kern="120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1486950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components to the regression output.  The first has to do with coefficients of the regression equation.  The second output has to do with goodness</a:t>
                </a:r>
                <a:r>
                  <a:rPr lang="en-US" sz="1200" kern="1200" baseline="0" dirty="0">
                    <a:solidFill>
                      <a:schemeClr val="tx1"/>
                    </a:solidFill>
                    <a:effectLst/>
                    <a:latin typeface="+mn-lt"/>
                    <a:ea typeface="+mn-ea"/>
                    <a:cs typeface="+mn-cs"/>
                  </a:rPr>
                  <a:t> of fit.  The last set of output are a series of plots and statistics that can be used to test regression assumptions.</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37</a:t>
            </a:fld>
            <a:endParaRPr lang="en-US"/>
          </a:p>
        </p:txBody>
      </p:sp>
    </p:spTree>
    <p:extLst>
      <p:ext uri="{BB962C8B-B14F-4D97-AF65-F5344CB8AC3E}">
        <p14:creationId xmlns:p14="http://schemas.microsoft.com/office/powerpoint/2010/main" val="773712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provides the coefficients for the equation we have specified and their statistical significance.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38</a:t>
            </a:fld>
            <a:endParaRPr lang="en-US"/>
          </a:p>
        </p:txBody>
      </p:sp>
    </p:spTree>
    <p:extLst>
      <p:ext uri="{BB962C8B-B14F-4D97-AF65-F5344CB8AC3E}">
        <p14:creationId xmlns:p14="http://schemas.microsoft.com/office/powerpoint/2010/main" val="3639228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there are no interaction among the independent variables, the slope </a:t>
                </a:r>
                <a14:m>
                  <m:oMath xmlns:m="http://schemas.openxmlformats.org/officeDocument/2006/math">
                    <m:r>
                      <a:rPr lang="en-US" sz="1200" b="0" i="1" kern="1200" smtClean="0">
                        <a:solidFill>
                          <a:schemeClr val="tx1"/>
                        </a:solidFill>
                        <a:effectLst/>
                        <a:latin typeface="Cambria Math" panose="02040503050406030204" pitchFamily="18" charset="0"/>
                        <a:ea typeface="+mn-ea"/>
                        <a:cs typeface="+mn-cs"/>
                      </a:rPr>
                      <m:t>𝑝𝑎𝑟𝑎𝑚𝑒𝑡𝑒𝑟</m:t>
                    </m:r>
                  </m:oMath>
                </a14:m>
                <a:r>
                  <a:rPr lang="en-US" sz="1200" kern="1200" dirty="0">
                    <a:solidFill>
                      <a:schemeClr val="tx1"/>
                    </a:solidFill>
                    <a:effectLst/>
                    <a:latin typeface="+mn-lt"/>
                    <a:ea typeface="+mn-ea"/>
                    <a:cs typeface="+mn-cs"/>
                  </a:rPr>
                  <a:t> estimates the per unit change in dependent variable as a function of 1 unit of increase in independent variable.  The slope is</a:t>
                </a:r>
                <a:r>
                  <a:rPr lang="en-US" sz="1200" kern="1200" baseline="0" dirty="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39</a:t>
            </a:fld>
            <a:endParaRPr lang="en-US"/>
          </a:p>
        </p:txBody>
      </p:sp>
    </p:spTree>
    <p:extLst>
      <p:ext uri="{BB962C8B-B14F-4D97-AF65-F5344CB8AC3E}">
        <p14:creationId xmlns:p14="http://schemas.microsoft.com/office/powerpoint/2010/main" val="1126920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note of warning is necessary about the effect of interactions on interpretation of regression parameters. Interaction terms change the interpretation of the regression parameters. At start of this chapter, we discussed the meaning of regression parameters. We did so with a single predictor or with linear models, where interaction terms are not present. When interaction terms are present, the regression coefficients no longer indicate the rise in outcome for the run in the variable. In fact, the notion of a run in a variable is no longer clear.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40</a:t>
            </a:fld>
            <a:endParaRPr lang="en-US"/>
          </a:p>
        </p:txBody>
      </p:sp>
    </p:spTree>
    <p:extLst>
      <p:ext uri="{BB962C8B-B14F-4D97-AF65-F5344CB8AC3E}">
        <p14:creationId xmlns:p14="http://schemas.microsoft.com/office/powerpoint/2010/main" val="220474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is a procedure for fitting data to an equation. The analyst specifies the equation and the software fits the data to the equation by estimating the parameters of the equation from data. These equation parameters are also referred to as regression coefficients. We use the terms coefficient and parameter interchangeably to break the monotony of a commonly repeated word.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2727041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 we mentioned about interpretation of the coefficient as slope of the line is not valid, if interaction terms are present. In a way, our effort to explain regression in ways that could help create intuitions about it has put us in a pickle. Our explanations do not work when interaction terms are present. So, what is the meaning of the regression coefficients when interaction terms are present? There is no simple answer to this question. The coefficients are the parameters of the equation and they may not have a meaning other than being a number in the best</a:t>
            </a:r>
            <a:r>
              <a:rPr lang="en-US" sz="1200" kern="1200" baseline="0" dirty="0">
                <a:solidFill>
                  <a:schemeClr val="tx1"/>
                </a:solidFill>
                <a:effectLst/>
                <a:latin typeface="+mn-lt"/>
                <a:ea typeface="+mn-ea"/>
                <a:cs typeface="+mn-cs"/>
              </a:rPr>
              <a:t> fitted equation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41</a:t>
            </a:fld>
            <a:endParaRPr lang="en-US"/>
          </a:p>
        </p:txBody>
      </p:sp>
    </p:spTree>
    <p:extLst>
      <p:ext uri="{BB962C8B-B14F-4D97-AF65-F5344CB8AC3E}">
        <p14:creationId xmlns:p14="http://schemas.microsoft.com/office/powerpoint/2010/main" val="141850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also provides the probability of observing the estimated coefficient.  If this probability is small, say smaller than 0.05, then there is a statistically significant relationship between the dependent and the independent variables.</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42</a:t>
            </a:fld>
            <a:endParaRPr lang="en-US"/>
          </a:p>
        </p:txBody>
      </p:sp>
    </p:spTree>
    <p:extLst>
      <p:ext uri="{BB962C8B-B14F-4D97-AF65-F5344CB8AC3E}">
        <p14:creationId xmlns:p14="http://schemas.microsoft.com/office/powerpoint/2010/main" val="1597417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regression parameters are estimated from a sample of data. If multiple samples are taken from the same population the estimates for the parameters will be different for each sample, even though all the samples are taken from the same population. This sampling variability gives rise to standard error associated with each regression. The common way to address the uncertainty with estimates is to develop 95% confidence intervals and p-values. The 95% confidence interval for intercept,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can</a:t>
                </a:r>
                <a:r>
                  <a:rPr lang="en-US" sz="1200" kern="1200" baseline="0" dirty="0">
                    <a:solidFill>
                      <a:schemeClr val="tx1"/>
                    </a:solidFill>
                    <a:effectLst/>
                    <a:latin typeface="+mn-lt"/>
                    <a:ea typeface="+mn-ea"/>
                    <a:cs typeface="+mn-cs"/>
                  </a:rPr>
                  <a:t> be calculated from standard error of the estimates.  </a:t>
                </a:r>
                <a:r>
                  <a:rPr lang="en-US" sz="1200" kern="1200" dirty="0">
                    <a:solidFill>
                      <a:schemeClr val="tx1"/>
                    </a:solidFill>
                    <a:effectLst/>
                    <a:latin typeface="+mn-lt"/>
                    <a:ea typeface="+mn-ea"/>
                    <a:cs typeface="+mn-cs"/>
                  </a:rPr>
                  <a:t>Similarly 95% confidence interval for regression coefficient of an independent variable can be calculated from standard error of the estimates.</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43</a:t>
            </a:fld>
            <a:endParaRPr lang="en-US"/>
          </a:p>
        </p:txBody>
      </p:sp>
    </p:spTree>
    <p:extLst>
      <p:ext uri="{BB962C8B-B14F-4D97-AF65-F5344CB8AC3E}">
        <p14:creationId xmlns:p14="http://schemas.microsoft.com/office/powerpoint/2010/main" val="1570167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coefficients and their associated standard error can be used to test hypotheses. The null hypothesis states that real population level mean difference,</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equal to zero whereas the alternate hypothesis would be that this difference is not zero.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coefficient, assuming null hypothesis to be true, then the standardized t-statistic can be calculated from standard error of the estimate.  The t-statistic calculates the number of standard errors the estimated coefficient is away from 0.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44</a:t>
            </a:fld>
            <a:endParaRPr lang="en-US"/>
          </a:p>
        </p:txBody>
      </p:sp>
    </p:spTree>
    <p:extLst>
      <p:ext uri="{BB962C8B-B14F-4D97-AF65-F5344CB8AC3E}">
        <p14:creationId xmlns:p14="http://schemas.microsoft.com/office/powerpoint/2010/main" val="149666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Testing hypotheses using regression coefficients may lead to findings that are different from direct test of hypothesis covered in chapters 4 and 5. The coefficients of regression equation are affected by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variables in the equation. When certain variables are present, a hypothesis may be rejected but when these variables are absent the same hypothesis may be accepted. In short, regression provides a context specific test of hypotheses.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45</a:t>
            </a:fld>
            <a:endParaRPr lang="en-US"/>
          </a:p>
        </p:txBody>
      </p:sp>
    </p:spTree>
    <p:extLst>
      <p:ext uri="{BB962C8B-B14F-4D97-AF65-F5344CB8AC3E}">
        <p14:creationId xmlns:p14="http://schemas.microsoft.com/office/powerpoint/2010/main" val="1539600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also provide goodness of fit statistics.  These statistics report how well the data fit the regression equation.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46</a:t>
            </a:fld>
            <a:endParaRPr lang="en-US"/>
          </a:p>
        </p:txBody>
      </p:sp>
    </p:spTree>
    <p:extLst>
      <p:ext uri="{BB962C8B-B14F-4D97-AF65-F5344CB8AC3E}">
        <p14:creationId xmlns:p14="http://schemas.microsoft.com/office/powerpoint/2010/main" val="1117614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 squared,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oMath>
                </a14:m>
                <a:r>
                  <a:rPr lang="en-US" sz="1200" kern="1200" dirty="0">
                    <a:solidFill>
                      <a:schemeClr val="tx1"/>
                    </a:solidFill>
                    <a:effectLst/>
                    <a:latin typeface="+mn-lt"/>
                    <a:ea typeface="+mn-ea"/>
                    <a:cs typeface="+mn-cs"/>
                  </a:rPr>
                  <a:t>, is used to measure the goodness of fit between the equation and the data. It reports the strength of association between the outcome variable denoted by Y and the independent variables. The value of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oMath>
                </a14:m>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14:m>
                  <m:oMath xmlns:m="http://schemas.openxmlformats.org/officeDocument/2006/math">
                    <m:r>
                      <a:rPr lang="en-US" sz="1200" i="1" kern="1200">
                        <a:solidFill>
                          <a:schemeClr val="tx1"/>
                        </a:solidFill>
                        <a:effectLst/>
                        <a:latin typeface="Cambria Math"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2 </m:t>
                        </m:r>
                      </m:sup>
                    </m:sSup>
                  </m:oMath>
                </a14:m>
                <a:r>
                  <a:rPr lang="en-US" sz="1200" kern="1200" dirty="0">
                    <a:solidFill>
                      <a:schemeClr val="tx1"/>
                    </a:solidFill>
                    <a:effectLst/>
                    <a:latin typeface="+mn-lt"/>
                    <a:ea typeface="+mn-ea"/>
                    <a:cs typeface="+mn-cs"/>
                  </a:rPr>
                  <a:t>of one indicates that the independent variables perfectly predict the dependent variable. Since this only occurs when the prediction task is over specified (more independent variables than cases in the sample), or tautological (predicting something from itself), one never sees an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r>
                      <a:rPr lang="en-US" sz="1200" i="1"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of 1. The statistic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r>
                      <a:rPr lang="en-US" sz="1200" i="1"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estimates the percent of variability in the outcome variable explained by independent variables. The total sum of squares is a measure of the variability of observations around the mean of the observations. The unexplained sum of squares is the sum of square of the residuals; where residuals are the difference between observed outcome and predicted outcomes. The difference between total sum of squares and sum of squared residuals is the explained sum of squares.  The coefficient of determination is calculated as the ratio of explained to total sum of squares.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 squared,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is used to measure the goodness of fit between the equation and the data. It reports the strength of association between the outcome variable denoted by Y and the independent variables. The value of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r>
                  <a:rPr lang="en-US" sz="1200" i="0" kern="1200">
                    <a:solidFill>
                      <a:schemeClr val="tx1"/>
                    </a:solidFill>
                    <a:effectLst/>
                    <a:latin typeface="+mn-lt"/>
                    <a:ea typeface="+mn-ea"/>
                    <a:cs typeface="+mn-cs"/>
                  </a:rPr>
                  <a:t> 𝑅^(2 )</a:t>
                </a:r>
                <a:r>
                  <a:rPr lang="en-US" sz="1200" kern="1200" dirty="0">
                    <a:solidFill>
                      <a:schemeClr val="tx1"/>
                    </a:solidFill>
                    <a:effectLst/>
                    <a:latin typeface="+mn-lt"/>
                    <a:ea typeface="+mn-ea"/>
                    <a:cs typeface="+mn-cs"/>
                  </a:rPr>
                  <a:t>of one indicates that the independent variables perfectly predict the dependent variable. Since this only occurs when the prediction task is </a:t>
                </a:r>
                <a:r>
                  <a:rPr lang="en-US" sz="1200" kern="1200" dirty="0" smtClean="0">
                    <a:solidFill>
                      <a:schemeClr val="tx1"/>
                    </a:solidFill>
                    <a:effectLst/>
                    <a:latin typeface="+mn-lt"/>
                    <a:ea typeface="+mn-ea"/>
                    <a:cs typeface="+mn-cs"/>
                  </a:rPr>
                  <a:t>over </a:t>
                </a:r>
                <a:r>
                  <a:rPr lang="en-US" sz="1200" kern="1200" dirty="0">
                    <a:solidFill>
                      <a:schemeClr val="tx1"/>
                    </a:solidFill>
                    <a:effectLst/>
                    <a:latin typeface="+mn-lt"/>
                    <a:ea typeface="+mn-ea"/>
                    <a:cs typeface="+mn-cs"/>
                  </a:rPr>
                  <a:t>specified (more independent variables than cases in the sample), or tautological (predicting something from itself), one never sees an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of 1. The statistic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estimates the percent of variability in the outcome variable explained by independent variables. The total sum of squares is a measure of the variability of observations around the mean of the observations. The unexplained sum of squares is the sum of square of the residuals; where residuals are the difference between observed outcome and predicted outcomes. The difference between total sum of squares and sum of squared residuals is the explained sum of </a:t>
                </a:r>
                <a:r>
                  <a:rPr lang="en-US" sz="1200" kern="1200" dirty="0" smtClean="0">
                    <a:solidFill>
                      <a:schemeClr val="tx1"/>
                    </a:solidFill>
                    <a:effectLst/>
                    <a:latin typeface="+mn-lt"/>
                    <a:ea typeface="+mn-ea"/>
                    <a:cs typeface="+mn-cs"/>
                  </a:rPr>
                  <a:t>squares.  The </a:t>
                </a:r>
                <a:r>
                  <a:rPr lang="en-US" sz="1200" kern="1200" dirty="0">
                    <a:solidFill>
                      <a:schemeClr val="tx1"/>
                    </a:solidFill>
                    <a:effectLst/>
                    <a:latin typeface="+mn-lt"/>
                    <a:ea typeface="+mn-ea"/>
                    <a:cs typeface="+mn-cs"/>
                  </a:rPr>
                  <a:t>coefficient of determination is </a:t>
                </a:r>
                <a:r>
                  <a:rPr lang="en-US" sz="1200" kern="1200" dirty="0" smtClean="0">
                    <a:solidFill>
                      <a:schemeClr val="tx1"/>
                    </a:solidFill>
                    <a:effectLst/>
                    <a:latin typeface="+mn-lt"/>
                    <a:ea typeface="+mn-ea"/>
                    <a:cs typeface="+mn-cs"/>
                  </a:rPr>
                  <a:t>calculated as the ratio of explained to total sum of squares.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47</a:t>
            </a:fld>
            <a:endParaRPr lang="en-US"/>
          </a:p>
        </p:txBody>
      </p:sp>
    </p:spTree>
    <p:extLst>
      <p:ext uri="{BB962C8B-B14F-4D97-AF65-F5344CB8AC3E}">
        <p14:creationId xmlns:p14="http://schemas.microsoft.com/office/powerpoint/2010/main" val="2934033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peculiar problem with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corrects the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t>
                </a:r>
                <a:r>
                  <a:rPr lang="en-US" sz="1200" kern="1200" dirty="0">
                    <a:solidFill>
                      <a:schemeClr val="tx1"/>
                    </a:solidFill>
                    <a:effectLst/>
                    <a:latin typeface="+mn-lt"/>
                    <a:ea typeface="+mn-ea"/>
                    <a:cs typeface="+mn-cs"/>
                  </a:rPr>
                  <a:t>peculiar problem with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corrects the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48</a:t>
            </a:fld>
            <a:endParaRPr lang="en-US"/>
          </a:p>
        </p:txBody>
      </p:sp>
    </p:spTree>
    <p:extLst>
      <p:ext uri="{BB962C8B-B14F-4D97-AF65-F5344CB8AC3E}">
        <p14:creationId xmlns:p14="http://schemas.microsoft.com/office/powerpoint/2010/main" val="3383819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 in mind that the statistic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of 25% maybe low in a small but reasonable in a massive database.  In small data there is less variability to explain to begin with.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49</a:t>
            </a:fld>
            <a:endParaRPr lang="en-US"/>
          </a:p>
        </p:txBody>
      </p:sp>
    </p:spTree>
    <p:extLst>
      <p:ext uri="{BB962C8B-B14F-4D97-AF65-F5344CB8AC3E}">
        <p14:creationId xmlns:p14="http://schemas.microsoft.com/office/powerpoint/2010/main" val="1606317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developing regression models it is important to keep in mind two competing considerations.  The first is that one wants a model that accounts for most of the variation of the dependent variable.  In other words, develop a model that maximize the coefficient of determination, the explained proportion of variation in the dependent variable. A larger portion of the variation in outcome can be explained by including more independent variables in the model.  The second consideration is that the regression model should be as parsimonious as possible.  The simplest model that has the highest coefficient of determination should be chosen.  This criterion is maximized by selecting as few independent variable as possible.  The analyst must examine several models and then choose the model that has best predictions with fewest independent variables.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50</a:t>
            </a:fld>
            <a:endParaRPr lang="en-US"/>
          </a:p>
        </p:txBody>
      </p:sp>
    </p:spTree>
    <p:extLst>
      <p:ext uri="{BB962C8B-B14F-4D97-AF65-F5344CB8AC3E}">
        <p14:creationId xmlns:p14="http://schemas.microsoft.com/office/powerpoint/2010/main" val="146641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Regression can be used to predict future stock market values from current</a:t>
            </a:r>
            <a:r>
              <a:rPr lang="en-US" sz="1200" kern="1200" baseline="0" dirty="0">
                <a:solidFill>
                  <a:schemeClr val="tx1"/>
                </a:solidFill>
                <a:effectLst/>
                <a:latin typeface="+mn-lt"/>
                <a:ea typeface="+mn-ea"/>
                <a:cs typeface="+mn-cs"/>
              </a:rPr>
              <a:t> and historical values</a:t>
            </a:r>
            <a:r>
              <a:rPr lang="en-US" sz="1200" kern="1200" dirty="0">
                <a:solidFill>
                  <a:schemeClr val="tx1"/>
                </a:solidFill>
                <a:effectLst/>
                <a:latin typeface="+mn-lt"/>
                <a:ea typeface="+mn-ea"/>
                <a:cs typeface="+mn-cs"/>
              </a:rPr>
              <a:t>. Regression can be used to assess the impact of health promotion and components of media campaign on recruitment of new patients.  It can be used to predict likelihood of a sale or market penetration given the characteristics of the population in the zip code area. Regression can be used to predict likelihood of project success from its characteristics. Regression can be used to assess financial risk from historical patterns. It can be used to assess the likelihood of bad debt from patient’s characteristics. It can be used to check for fraud by comparing amount charged to amount expected based on patient</a:t>
            </a:r>
            <a:r>
              <a:rPr lang="en-US" sz="1200" kern="1200" baseline="0" dirty="0">
                <a:solidFill>
                  <a:schemeClr val="tx1"/>
                </a:solidFill>
                <a:effectLst/>
                <a:latin typeface="+mn-lt"/>
                <a:ea typeface="+mn-ea"/>
                <a:cs typeface="+mn-cs"/>
              </a:rPr>
              <a:t> or provider characteristics</a:t>
            </a:r>
            <a:r>
              <a:rPr lang="en-US" sz="1200" kern="1200" dirty="0">
                <a:solidFill>
                  <a:schemeClr val="tx1"/>
                </a:solidFill>
                <a:effectLst/>
                <a:latin typeface="+mn-lt"/>
                <a:ea typeface="+mn-ea"/>
                <a:cs typeface="+mn-cs"/>
              </a:rPr>
              <a:t>. Regression can be used to assess the effectiveness of medical interventions. It can be used to identify the relevant components of care that lead to cost overruns. Regression can be used to summarize the impact of different surgeons on overall cost of bundled care. It can be used to identify relevant risk factors that increase patients’ risk of illness, patients’ risk of compliance with treatment, or likelihood of adverse outcomes. Regression</a:t>
            </a:r>
            <a:r>
              <a:rPr lang="en-US" sz="1200" kern="1200" baseline="0" dirty="0">
                <a:solidFill>
                  <a:schemeClr val="tx1"/>
                </a:solidFill>
                <a:effectLst/>
                <a:latin typeface="+mn-lt"/>
                <a:ea typeface="+mn-ea"/>
                <a:cs typeface="+mn-cs"/>
              </a:rPr>
              <a:t> is a versatile tool and is widely used in many different application areas.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1684731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hierarchical regression modeling two regressions is done. </a:t>
                </a:r>
                <a:r>
                  <a:rPr lang="en-US" sz="1200" kern="1200" dirty="0">
                    <a:solidFill>
                      <a:schemeClr val="tx1"/>
                    </a:solidFill>
                    <a:effectLst/>
                    <a:latin typeface="+mn-lt"/>
                    <a:ea typeface="+mn-ea"/>
                    <a:cs typeface="+mn-cs"/>
                  </a:rPr>
                  <a:t>Variables known to have a strong relationship with outcome are put into the first regression.  The percent of variation in outcome explained by the regression is noted.  Then an additional independent variable or a set of additional variables are added and a second regression is done.  If the percent of variation in outcome explained by the second regression is significantly higher than the percent explained by the original regression then the new variable(s) are retained in the regression.  Otherwise the variables are discarded.  The process is continued until all new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independent variables are examined.  In this approach the analyst decides on the order with which various sets of variables are entered into the regression.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51</a:t>
            </a:fld>
            <a:endParaRPr lang="en-US"/>
          </a:p>
        </p:txBody>
      </p:sp>
    </p:spTree>
    <p:extLst>
      <p:ext uri="{BB962C8B-B14F-4D97-AF65-F5344CB8AC3E}">
        <p14:creationId xmlns:p14="http://schemas.microsoft.com/office/powerpoint/2010/main" val="342946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order is decided by the software, using the variable with highest percent of variation explained first, and then adding additional variable, the process is called forward step-wise selection of variables. In forward selection, once a variable is entered into the regression equation the variable is not taken out if other variables undermine its influence on the outcome.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52</a:t>
            </a:fld>
            <a:endParaRPr lang="en-US"/>
          </a:p>
        </p:txBody>
      </p:sp>
    </p:spTree>
    <p:extLst>
      <p:ext uri="{BB962C8B-B14F-4D97-AF65-F5344CB8AC3E}">
        <p14:creationId xmlns:p14="http://schemas.microsoft.com/office/powerpoint/2010/main" val="669383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start with all independent variables and progressively drop one variable that does not explain variation in the outcome, then the process is called backward stepwise selection of independent variables.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53</a:t>
            </a:fld>
            <a:endParaRPr lang="en-US"/>
          </a:p>
        </p:txBody>
      </p:sp>
    </p:spTree>
    <p:extLst>
      <p:ext uri="{BB962C8B-B14F-4D97-AF65-F5344CB8AC3E}">
        <p14:creationId xmlns:p14="http://schemas.microsoft.com/office/powerpoint/2010/main" val="1145633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avoid over-fitting the data, where the noise in the data is modeled, it is important that the performance of various models -- whether hierarchical, forward, or backward -- should be checked in new data sets, a concept known as cross-validation.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54</a:t>
            </a:fld>
            <a:endParaRPr lang="en-US"/>
          </a:p>
        </p:txBody>
      </p:sp>
    </p:spTree>
    <p:extLst>
      <p:ext uri="{BB962C8B-B14F-4D97-AF65-F5344CB8AC3E}">
        <p14:creationId xmlns:p14="http://schemas.microsoft.com/office/powerpoint/2010/main" val="2122019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Collinearity refers to strong correlation among some of the independent variables in a regression model. Collinearity affects the variance of regression co-efficient therefore in presence of collinearity the regression coefficients change. A simple view of relationships between two variables assumes that one variable affects another. In regression, this simple view is often proven wrong. The effect of two variables on each other could depend on a yet third variable inside the regression equation.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55</a:t>
            </a:fld>
            <a:endParaRPr lang="en-US"/>
          </a:p>
        </p:txBody>
      </p:sp>
    </p:spTree>
    <p:extLst>
      <p:ext uri="{BB962C8B-B14F-4D97-AF65-F5344CB8AC3E}">
        <p14:creationId xmlns:p14="http://schemas.microsoft.com/office/powerpoint/2010/main" val="546465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in predicting cost of care, the effect of aging on cost could depend on gender, a different variable in the equation. If two independent variables (X</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X</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are correlated then the impact of each on the outcome Y depends on the other. Another way of saying this is that if the two variables have strong correlations, then one of these variables can change a significant relationship of the other variable with the outcome to an insignificant relationship. In short, the impact of variables depends on other variables that are also in the regression equation. In this sense, relationships found in regression are context dependent. With one set of variables, the relationship may exist; and with another, it may vanish. The existence of collinearity can be anticipated by calculating the correlation matrix, the correlation between any two pairs of independent variables. It is not always clear what to do with collinearity. One could drop one of the two correlated variables but that may reduce predictive accuracy and may make models that are sensitive to missing values. One can continue with both variables in the model, assuming that the observed coefficients may be affected.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56</a:t>
            </a:fld>
            <a:endParaRPr lang="en-US"/>
          </a:p>
        </p:txBody>
      </p:sp>
    </p:spTree>
    <p:extLst>
      <p:ext uri="{BB962C8B-B14F-4D97-AF65-F5344CB8AC3E}">
        <p14:creationId xmlns:p14="http://schemas.microsoft.com/office/powerpoint/2010/main" val="1810618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use ordinary regression, verify assumptions, transform data, then interpret the results.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57</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1</m:t>
                        </m:r>
                      </m:sub>
                    </m:sSub>
                    <m:r>
                      <a:rPr lang="en-US" sz="1200"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sub>
                    </m:sSub>
                    <m:r>
                      <a:rPr lang="en-US" sz="1200" kern="1200">
                        <a:solidFill>
                          <a:schemeClr val="tx1"/>
                        </a:solidFill>
                        <a:effectLst/>
                        <a:latin typeface="Cambria Math" charset="0"/>
                        <a:ea typeface="+mn-ea"/>
                        <a:cs typeface="+mn-cs"/>
                      </a:rPr>
                      <m:t>,</m:t>
                    </m:r>
                  </m:oMath>
                </a14:m>
                <a:r>
                  <a:rPr lang="en-US" sz="1200" kern="1200" dirty="0">
                    <a:solidFill>
                      <a:schemeClr val="tx1"/>
                    </a:solidFill>
                    <a:effectLst/>
                    <a:latin typeface="+mn-lt"/>
                    <a:ea typeface="+mn-ea"/>
                    <a:cs typeface="+mn-cs"/>
                  </a:rPr>
                  <a:t> for example age and gender.  There could be also many more independent</a:t>
                </a:r>
                <a:r>
                  <a:rPr lang="en-US" sz="1200" kern="1200" baseline="0" dirty="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r>
                  <a:rPr lang="en-US" sz="1200" i="0" kern="1200">
                    <a:solidFill>
                      <a:schemeClr val="tx1"/>
                    </a:solidFill>
                    <a:effectLst/>
                    <a:latin typeface="+mn-lt"/>
                    <a:ea typeface="+mn-ea"/>
                    <a:cs typeface="+mn-cs"/>
                  </a:rPr>
                  <a:t>X_1, </a:t>
                </a:r>
                <a:r>
                  <a:rPr lang="en-US" sz="1200" kern="1200" dirty="0">
                    <a:solidFill>
                      <a:schemeClr val="tx1"/>
                    </a:solidFill>
                    <a:effectLst/>
                    <a:latin typeface="+mn-lt"/>
                    <a:ea typeface="+mn-ea"/>
                    <a:cs typeface="+mn-cs"/>
                  </a:rPr>
                  <a:t>and </a:t>
                </a:r>
                <a:r>
                  <a:rPr lang="en-US" sz="1200" i="0" kern="1200">
                    <a:solidFill>
                      <a:schemeClr val="tx1"/>
                    </a:solidFill>
                    <a:effectLst/>
                    <a:latin typeface="+mn-lt"/>
                    <a:ea typeface="+mn-ea"/>
                    <a:cs typeface="+mn-cs"/>
                  </a:rPr>
                  <a:t>X_2,</a:t>
                </a:r>
                <a:r>
                  <a:rPr lang="en-US" sz="1200" kern="1200" dirty="0" smtClean="0">
                    <a:solidFill>
                      <a:schemeClr val="tx1"/>
                    </a:solidFill>
                    <a:effectLst/>
                    <a:latin typeface="+mn-lt"/>
                    <a:ea typeface="+mn-ea"/>
                    <a:cs typeface="+mn-cs"/>
                  </a:rPr>
                  <a:t> for example age and gender.  There could be also many more independent</a:t>
                </a:r>
                <a:r>
                  <a:rPr lang="en-US" sz="1200" kern="1200" baseline="0" dirty="0" smtClean="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55581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equation starts with a constant,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b</m:t>
                        </m:r>
                      </m:e>
                      <m:sub>
                        <m:r>
                          <a:rPr lang="en-US" sz="1200" kern="1200">
                            <a:solidFill>
                              <a:schemeClr val="tx1"/>
                            </a:solidFill>
                            <a:effectLst/>
                            <a:latin typeface="Cambria Math" charset="0"/>
                            <a:ea typeface="+mn-ea"/>
                            <a:cs typeface="+mn-cs"/>
                          </a:rPr>
                          <m:t>0</m:t>
                        </m:r>
                      </m:sub>
                    </m:sSub>
                  </m:oMath>
                </a14:m>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THis</a:t>
                </a:r>
                <a:r>
                  <a:rPr lang="en-US" sz="1200" kern="1200" dirty="0">
                    <a:solidFill>
                      <a:schemeClr val="tx1"/>
                    </a:solidFill>
                    <a:effectLst/>
                    <a:latin typeface="+mn-lt"/>
                    <a:ea typeface="+mn-ea"/>
                    <a:cs typeface="+mn-cs"/>
                  </a:rPr>
                  <a:t> is the intercept of</a:t>
                </a:r>
                <a:r>
                  <a:rPr lang="en-US" sz="1200" kern="1200" baseline="0" dirty="0">
                    <a:solidFill>
                      <a:schemeClr val="tx1"/>
                    </a:solidFill>
                    <a:effectLst/>
                    <a:latin typeface="+mn-lt"/>
                    <a:ea typeface="+mn-ea"/>
                    <a:cs typeface="+mn-cs"/>
                  </a:rPr>
                  <a:t> the line when all independent variables are zero.</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equation </a:t>
                </a:r>
                <a:r>
                  <a:rPr lang="en-US" sz="1200" kern="1200" dirty="0" smtClean="0">
                    <a:solidFill>
                      <a:schemeClr val="tx1"/>
                    </a:solidFill>
                    <a:effectLst/>
                    <a:latin typeface="+mn-lt"/>
                    <a:ea typeface="+mn-ea"/>
                    <a:cs typeface="+mn-cs"/>
                  </a:rPr>
                  <a:t>starts with a </a:t>
                </a:r>
                <a:r>
                  <a:rPr lang="en-US" sz="1200" kern="1200" dirty="0">
                    <a:solidFill>
                      <a:schemeClr val="tx1"/>
                    </a:solidFill>
                    <a:effectLst/>
                    <a:latin typeface="+mn-lt"/>
                    <a:ea typeface="+mn-ea"/>
                    <a:cs typeface="+mn-cs"/>
                  </a:rPr>
                  <a:t>constant, </a:t>
                </a:r>
                <a:r>
                  <a:rPr lang="en-US" sz="1200" i="0" kern="1200">
                    <a:solidFill>
                      <a:schemeClr val="tx1"/>
                    </a:solidFill>
                    <a:effectLst/>
                    <a:latin typeface="+mn-lt"/>
                    <a:ea typeface="+mn-ea"/>
                    <a:cs typeface="+mn-cs"/>
                  </a:rPr>
                  <a:t>b_0</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250602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m:rPr>
                        <m:nor/>
                      </m:rPr>
                      <a:rPr lang="en-US" sz="1200" b="0" i="0" kern="1200" dirty="0" smtClean="0">
                        <a:solidFill>
                          <a:schemeClr val="tx1"/>
                        </a:solidFill>
                        <a:effectLst/>
                        <a:latin typeface="+mn-lt"/>
                        <a:ea typeface="+mn-ea"/>
                        <a:cs typeface="+mn-cs"/>
                      </a:rPr>
                      <m:t>The</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main</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effect</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of</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X</m:t>
                    </m:r>
                    <m:r>
                      <m:rPr>
                        <m:nor/>
                      </m:rPr>
                      <a:rPr lang="en-US" sz="1200" b="0" i="0" kern="1200" dirty="0" smtClean="0">
                        <a:solidFill>
                          <a:schemeClr val="tx1"/>
                        </a:solidFill>
                        <a:effectLst/>
                        <a:latin typeface="+mn-lt"/>
                        <a:ea typeface="+mn-ea"/>
                        <a:cs typeface="+mn-cs"/>
                      </a:rPr>
                      <m:t>1 </m:t>
                    </m:r>
                    <m:r>
                      <m:rPr>
                        <m:nor/>
                      </m:rPr>
                      <a:rPr lang="en-US" sz="1200" b="0" i="0" kern="1200" dirty="0" smtClean="0">
                        <a:solidFill>
                          <a:schemeClr val="tx1"/>
                        </a:solidFill>
                        <a:effectLst/>
                        <a:latin typeface="+mn-lt"/>
                        <a:ea typeface="+mn-ea"/>
                        <a:cs typeface="+mn-cs"/>
                      </a:rPr>
                      <m:t>and</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X</m:t>
                    </m:r>
                    <m:r>
                      <m:rPr>
                        <m:nor/>
                      </m:rPr>
                      <a:rPr lang="en-US" sz="1200" b="0" i="0" kern="1200" dirty="0" smtClean="0">
                        <a:solidFill>
                          <a:schemeClr val="tx1"/>
                        </a:solidFill>
                        <a:effectLst/>
                        <a:latin typeface="+mn-lt"/>
                        <a:ea typeface="+mn-ea"/>
                        <a:cs typeface="+mn-cs"/>
                      </a:rPr>
                      <m:t>2 </m:t>
                    </m:r>
                    <m:r>
                      <m:rPr>
                        <m:nor/>
                      </m:rPr>
                      <a:rPr lang="en-US" sz="1200" b="0" i="0" kern="1200" dirty="0" smtClean="0">
                        <a:solidFill>
                          <a:schemeClr val="tx1"/>
                        </a:solidFill>
                        <a:effectLst/>
                        <a:latin typeface="+mn-lt"/>
                        <a:ea typeface="+mn-ea"/>
                        <a:cs typeface="+mn-cs"/>
                      </a:rPr>
                      <m:t>are</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captured</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by</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parameters</m:t>
                    </m:r>
                    <m:r>
                      <m:rPr>
                        <m:nor/>
                      </m:rPr>
                      <a:rPr lang="en-US" sz="1200" b="0" i="0" kern="1200" dirty="0" smtClean="0">
                        <a:solidFill>
                          <a:schemeClr val="tx1"/>
                        </a:solidFill>
                        <a:effectLst/>
                        <a:latin typeface="+mn-lt"/>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b</m:t>
                        </m:r>
                      </m:e>
                      <m:sub>
                        <m:r>
                          <a:rPr lang="en-US" sz="1200" kern="1200">
                            <a:solidFill>
                              <a:schemeClr val="tx1"/>
                            </a:solidFill>
                            <a:effectLst/>
                            <a:latin typeface="Cambria Math" panose="02040503050406030204" pitchFamily="18" charset="0"/>
                            <a:ea typeface="+mn-ea"/>
                            <a:cs typeface="+mn-cs"/>
                          </a:rPr>
                          <m:t>1</m:t>
                        </m:r>
                      </m:sub>
                    </m:sSub>
                    <m:r>
                      <m:rPr>
                        <m:sty m:val="p"/>
                      </m:rPr>
                      <a:rPr lang="en-US" sz="1200" b="0" i="0" kern="1200" smtClean="0">
                        <a:solidFill>
                          <a:schemeClr val="tx1"/>
                        </a:solidFill>
                        <a:effectLst/>
                        <a:latin typeface="Cambria Math" panose="02040503050406030204" pitchFamily="18" charset="0"/>
                        <a:ea typeface="+mn-ea"/>
                        <a:cs typeface="+mn-cs"/>
                      </a:rPr>
                      <m:t>and</m:t>
                    </m:r>
                    <m:r>
                      <a:rPr lang="en-US" sz="1200" b="0" i="0" kern="1200" smtClean="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b</m:t>
                        </m:r>
                      </m:e>
                      <m:sub>
                        <m:r>
                          <a:rPr lang="en-US" sz="1200"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US" sz="1200" b="0" i="0" kern="1200" dirty="0" smtClean="0">
                    <a:solidFill>
                      <a:schemeClr val="tx1"/>
                    </a:solidFill>
                    <a:effectLst/>
                    <a:latin typeface="Cambria Math" panose="02040503050406030204" pitchFamily="18" charset="0"/>
                    <a:ea typeface="+mn-ea"/>
                    <a:cs typeface="+mn-cs"/>
                  </a:rPr>
                  <a:t>"The main effect of X1 and X2 are captured by parameters </a:t>
                </a:r>
                <a:r>
                  <a:rPr lang="en-US" sz="1200" b="0"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Cambria Math" panose="02040503050406030204" pitchFamily="18" charset="0"/>
                    <a:ea typeface="+mn-ea"/>
                    <a:cs typeface="+mn-cs"/>
                  </a:rPr>
                  <a:t>b_1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Cambria Math" panose="02040503050406030204" pitchFamily="18" charset="0"/>
                    <a:ea typeface="+mn-ea"/>
                    <a:cs typeface="+mn-cs"/>
                  </a:rPr>
                  <a:t>b_2</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416661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 of interaction between the two variables, X1</a:t>
                </a:r>
                <a14:m>
                  <m:oMath xmlns:m="http://schemas.openxmlformats.org/officeDocument/2006/math">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and</m:t>
                    </m:r>
                    <m:r>
                      <a:rPr lang="en-US" sz="1200" b="0" i="0" kern="1200" smtClean="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r>
                          <a:rPr lang="en-US" sz="1200" b="0" i="0" kern="1200" smtClean="0">
                            <a:solidFill>
                              <a:schemeClr val="tx1"/>
                            </a:solidFill>
                            <a:effectLst/>
                            <a:latin typeface="Cambria Math" panose="02040503050406030204" pitchFamily="18" charset="0"/>
                            <a:ea typeface="+mn-ea"/>
                            <a:cs typeface="+mn-cs"/>
                          </a:rPr>
                          <m:t> </m:t>
                        </m:r>
                      </m:sub>
                    </m:sSub>
                    <m:r>
                      <a:rPr lang="en-US" sz="1200" b="0" i="1" kern="1200" smtClean="0">
                        <a:solidFill>
                          <a:schemeClr val="tx1"/>
                        </a:solidFill>
                        <a:effectLst/>
                        <a:latin typeface="Cambria Math" panose="02040503050406030204" pitchFamily="18" charset="0"/>
                        <a:ea typeface="+mn-ea"/>
                        <a:cs typeface="+mn-cs"/>
                      </a:rPr>
                      <m:t>𝑖𝑠</m:t>
                    </m:r>
                    <m:r>
                      <a:rPr lang="en-US" sz="1200" b="0" i="1" kern="1200" smtClean="0">
                        <a:solidFill>
                          <a:schemeClr val="tx1"/>
                        </a:solidFill>
                        <a:effectLst/>
                        <a:latin typeface="Cambria Math" panose="02040503050406030204" pitchFamily="18" charset="0"/>
                        <a:ea typeface="+mn-ea"/>
                        <a:cs typeface="+mn-cs"/>
                      </a:rPr>
                      <m:t> </m:t>
                    </m:r>
                    <m:r>
                      <a:rPr lang="en-US" sz="1200" b="0" i="1" kern="1200" smtClean="0">
                        <a:solidFill>
                          <a:schemeClr val="tx1"/>
                        </a:solidFill>
                        <a:effectLst/>
                        <a:latin typeface="Cambria Math" panose="02040503050406030204" pitchFamily="18" charset="0"/>
                        <a:ea typeface="+mn-ea"/>
                        <a:cs typeface="+mn-cs"/>
                      </a:rPr>
                      <m:t>𝑐𝑎𝑝𝑡𝑢𝑟𝑒𝑑</m:t>
                    </m:r>
                    <m:r>
                      <a:rPr lang="en-US" sz="1200" b="0" i="1" kern="1200" smtClean="0">
                        <a:solidFill>
                          <a:schemeClr val="tx1"/>
                        </a:solidFill>
                        <a:effectLst/>
                        <a:latin typeface="Cambria Math" panose="02040503050406030204" pitchFamily="18" charset="0"/>
                        <a:ea typeface="+mn-ea"/>
                        <a:cs typeface="+mn-cs"/>
                      </a:rPr>
                      <m:t> </m:t>
                    </m:r>
                    <m:r>
                      <a:rPr lang="en-US" sz="1200" b="0" i="1" kern="1200" smtClean="0">
                        <a:solidFill>
                          <a:schemeClr val="tx1"/>
                        </a:solidFill>
                        <a:effectLst/>
                        <a:latin typeface="Cambria Math" panose="02040503050406030204" pitchFamily="18" charset="0"/>
                        <a:ea typeface="+mn-ea"/>
                        <a:cs typeface="+mn-cs"/>
                      </a:rPr>
                      <m:t>𝑏𝑦</m:t>
                    </m:r>
                    <m:r>
                      <a:rPr lang="en-US" sz="1200" b="0" i="1"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the</m:t>
                    </m:r>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parameter</m:t>
                    </m:r>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b</m:t>
                    </m:r>
                    <m:r>
                      <a:rPr lang="en-US" sz="1200" b="0" i="0" kern="1200" smtClean="0">
                        <a:solidFill>
                          <a:schemeClr val="tx1"/>
                        </a:solidFill>
                        <a:effectLst/>
                        <a:latin typeface="Cambria Math" panose="02040503050406030204" pitchFamily="18" charset="0"/>
                        <a:ea typeface="+mn-ea"/>
                        <a:cs typeface="+mn-cs"/>
                      </a:rPr>
                      <m:t>3. </m:t>
                    </m:r>
                  </m:oMath>
                </a14:m>
                <a:r>
                  <a:rPr lang="en-US" sz="1200" kern="1200" dirty="0">
                    <a:solidFill>
                      <a:schemeClr val="tx1"/>
                    </a:solidFill>
                    <a:effectLst/>
                    <a:latin typeface="+mn-lt"/>
                    <a:ea typeface="+mn-ea"/>
                    <a:cs typeface="+mn-cs"/>
                  </a:rPr>
                  <a:t>The interaction term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1</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sub>
                    </m:sSub>
                  </m:oMath>
                </a14:m>
                <a:r>
                  <a:rPr lang="en-US" sz="1200" kern="1200" dirty="0">
                    <a:solidFill>
                      <a:schemeClr val="tx1"/>
                    </a:solidFill>
                    <a:effectLst/>
                    <a:latin typeface="+mn-lt"/>
                    <a:ea typeface="+mn-ea"/>
                    <a:cs typeface="+mn-cs"/>
                  </a:rPr>
                  <a:t> is the product of the two variables. The</a:t>
                </a:r>
                <a:r>
                  <a:rPr lang="en-US" sz="1200" kern="1200" baseline="0" dirty="0">
                    <a:solidFill>
                      <a:schemeClr val="tx1"/>
                    </a:solidFill>
                    <a:effectLst/>
                    <a:latin typeface="+mn-lt"/>
                    <a:ea typeface="+mn-ea"/>
                    <a:cs typeface="+mn-cs"/>
                  </a:rPr>
                  <a:t> interaction of two binary variables is present when both variables are present. If one is missing, it takes the value of zero, then the interaction term is zero too.</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57465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bservablehq.com/@yizhe-ang/interactive-visualization-of-linear-regressio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cran.r-project.org/bin/windows/base/old/3.3.1/"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70.png"/></Relationships>
</file>

<file path=ppt/slides/_rels/slide4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Ordinary Regression</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8491940" cy="1200329"/>
          </a:xfrm>
          <a:prstGeom prst="rect">
            <a:avLst/>
          </a:prstGeom>
        </p:spPr>
        <p:txBody>
          <a:bodyPr wrap="none">
            <a:spAutoFit/>
          </a:bodyPr>
          <a:lstStyle/>
          <a:p>
            <a:r>
              <a:rPr lang="en-US" sz="7200" b="1" dirty="0"/>
              <a:t>Parameter Estimation</a:t>
            </a:r>
          </a:p>
        </p:txBody>
      </p:sp>
      <mc:AlternateContent xmlns:mc="http://schemas.openxmlformats.org/markup-compatibility/2006" xmlns:a14="http://schemas.microsoft.com/office/drawing/2010/main">
        <mc:Choice Requires="a14">
          <p:sp>
            <p:nvSpPr>
              <p:cNvPr id="2" name="Rectangle 1"/>
              <p:cNvSpPr/>
              <p:nvPr/>
            </p:nvSpPr>
            <p:spPr>
              <a:xfrm>
                <a:off x="2642062" y="2171458"/>
                <a:ext cx="5932265" cy="1230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7200" i="1">
                              <a:latin typeface="Cambria Math" panose="02040503050406030204" pitchFamily="18" charset="0"/>
                            </a:rPr>
                          </m:ctrlPr>
                        </m:accPr>
                        <m:e>
                          <m:r>
                            <a:rPr lang="en-US" sz="7200" i="1">
                              <a:latin typeface="Cambria Math" panose="02040503050406030204" pitchFamily="18" charset="0"/>
                            </a:rPr>
                            <m:t>𝑌</m:t>
                          </m:r>
                        </m:e>
                      </m:acc>
                      <m:r>
                        <a:rPr lang="en-US" sz="7200" i="0">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0</m:t>
                          </m:r>
                        </m:sub>
                      </m:sSub>
                      <m:r>
                        <a:rPr lang="en-US" sz="7200" i="0">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1</m:t>
                          </m:r>
                        </m:sub>
                      </m:sSub>
                      <m:r>
                        <a:rPr lang="en-US" sz="7200" i="1">
                          <a:latin typeface="Cambria Math" panose="02040503050406030204" pitchFamily="18" charset="0"/>
                        </a:rPr>
                        <m:t>𝑋</m:t>
                      </m:r>
                    </m:oMath>
                  </m:oMathPara>
                </a14:m>
                <a:endParaRPr lang="en-US" sz="7200" dirty="0"/>
              </a:p>
            </p:txBody>
          </p:sp>
        </mc:Choice>
        <mc:Fallback xmlns="">
          <p:sp>
            <p:nvSpPr>
              <p:cNvPr id="2" name="Rectangle 1"/>
              <p:cNvSpPr>
                <a:spLocks noRot="1" noChangeAspect="1" noMove="1" noResize="1" noEditPoints="1" noAdjustHandles="1" noChangeArrowheads="1" noChangeShapeType="1" noTextEdit="1"/>
              </p:cNvSpPr>
              <p:nvPr/>
            </p:nvSpPr>
            <p:spPr>
              <a:xfrm>
                <a:off x="2642062" y="2171458"/>
                <a:ext cx="5932265" cy="123020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735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10048072" cy="1200329"/>
          </a:xfrm>
          <a:prstGeom prst="rect">
            <a:avLst/>
          </a:prstGeom>
        </p:spPr>
        <p:txBody>
          <a:bodyPr wrap="none">
            <a:spAutoFit/>
          </a:bodyPr>
          <a:lstStyle/>
          <a:p>
            <a:r>
              <a:rPr lang="en-US" sz="7200" b="1" dirty="0"/>
              <a:t>Sum of Squared Residuals</a:t>
            </a:r>
          </a:p>
        </p:txBody>
      </p:sp>
      <mc:AlternateContent xmlns:mc="http://schemas.openxmlformats.org/markup-compatibility/2006" xmlns:a14="http://schemas.microsoft.com/office/drawing/2010/main">
        <mc:Choice Requires="a14">
          <p:sp>
            <p:nvSpPr>
              <p:cNvPr id="4" name="Rectangle 3"/>
              <p:cNvSpPr/>
              <p:nvPr/>
            </p:nvSpPr>
            <p:spPr>
              <a:xfrm>
                <a:off x="1426772" y="1871059"/>
                <a:ext cx="8716553" cy="2780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sz="7200" i="1">
                              <a:latin typeface="Cambria Math" panose="02040503050406030204" pitchFamily="18" charset="0"/>
                            </a:rPr>
                          </m:ctrlPr>
                        </m:naryPr>
                        <m:sub>
                          <m:r>
                            <a:rPr lang="en-US" sz="7200" i="1">
                              <a:latin typeface="Cambria Math" panose="02040503050406030204" pitchFamily="18" charset="0"/>
                            </a:rPr>
                            <m:t>𝑖</m:t>
                          </m:r>
                        </m:sub>
                        <m:sup/>
                        <m:e>
                          <m:sSup>
                            <m:sSupPr>
                              <m:ctrlPr>
                                <a:rPr lang="en-US" sz="7200" i="1">
                                  <a:latin typeface="Cambria Math" panose="02040503050406030204" pitchFamily="18" charset="0"/>
                                </a:rPr>
                              </m:ctrlPr>
                            </m:sSupPr>
                            <m:e>
                              <m:d>
                                <m:dPr>
                                  <m:ctrlPr>
                                    <a:rPr lang="en-US" sz="7200" i="1">
                                      <a:latin typeface="Cambria Math" panose="02040503050406030204" pitchFamily="18" charset="0"/>
                                    </a:rPr>
                                  </m:ctrlPr>
                                </m:dPr>
                                <m:e>
                                  <m:sSub>
                                    <m:sSubPr>
                                      <m:ctrlPr>
                                        <a:rPr lang="en-US" sz="7200" i="1">
                                          <a:latin typeface="Cambria Math" panose="02040503050406030204" pitchFamily="18" charset="0"/>
                                        </a:rPr>
                                      </m:ctrlPr>
                                    </m:sSubPr>
                                    <m:e>
                                      <m:r>
                                        <a:rPr lang="en-US" sz="7200" i="1">
                                          <a:latin typeface="Cambria Math" panose="02040503050406030204" pitchFamily="18" charset="0"/>
                                        </a:rPr>
                                        <m:t>𝑌</m:t>
                                      </m:r>
                                    </m:e>
                                    <m:sub>
                                      <m:r>
                                        <a:rPr lang="en-US" sz="7200" i="1">
                                          <a:latin typeface="Cambria Math" panose="02040503050406030204" pitchFamily="18" charset="0"/>
                                        </a:rPr>
                                        <m:t>𝑖</m:t>
                                      </m:r>
                                    </m:sub>
                                  </m:sSub>
                                  <m:r>
                                    <a:rPr lang="en-US" sz="7200" i="0">
                                      <a:latin typeface="Cambria Math" panose="02040503050406030204" pitchFamily="18" charset="0"/>
                                    </a:rPr>
                                    <m:t> –</m:t>
                                  </m:r>
                                  <m:d>
                                    <m:dPr>
                                      <m:ctrlPr>
                                        <a:rPr lang="en-US" sz="7200" i="1">
                                          <a:latin typeface="Cambria Math" panose="02040503050406030204" pitchFamily="18" charset="0"/>
                                        </a:rPr>
                                      </m:ctrlPr>
                                    </m:dPr>
                                    <m:e>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0</m:t>
                                          </m:r>
                                        </m:sub>
                                      </m:sSub>
                                      <m:r>
                                        <a:rPr lang="en-US" sz="7200" i="0">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1</m:t>
                                          </m:r>
                                        </m:sub>
                                      </m:sSub>
                                      <m:r>
                                        <a:rPr lang="en-US" sz="7200" i="1">
                                          <a:latin typeface="Cambria Math" panose="02040503050406030204" pitchFamily="18" charset="0"/>
                                        </a:rPr>
                                        <m:t>𝑋</m:t>
                                      </m:r>
                                    </m:e>
                                  </m:d>
                                </m:e>
                              </m:d>
                            </m:e>
                            <m:sup>
                              <m:r>
                                <a:rPr lang="en-US" sz="7200" i="0">
                                  <a:latin typeface="Cambria Math" panose="02040503050406030204" pitchFamily="18" charset="0"/>
                                </a:rPr>
                                <m:t>2</m:t>
                              </m:r>
                            </m:sup>
                          </m:sSup>
                        </m:e>
                      </m:nary>
                    </m:oMath>
                  </m:oMathPara>
                </a14:m>
                <a:endParaRPr lang="en-US" sz="7200" dirty="0"/>
              </a:p>
            </p:txBody>
          </p:sp>
        </mc:Choice>
        <mc:Fallback xmlns="">
          <p:sp>
            <p:nvSpPr>
              <p:cNvPr id="4" name="Rectangle 3"/>
              <p:cNvSpPr>
                <a:spLocks noRot="1" noChangeAspect="1" noMove="1" noResize="1" noEditPoints="1" noAdjustHandles="1" noChangeArrowheads="1" noChangeShapeType="1" noTextEdit="1"/>
              </p:cNvSpPr>
              <p:nvPr/>
            </p:nvSpPr>
            <p:spPr>
              <a:xfrm>
                <a:off x="1426772" y="1871059"/>
                <a:ext cx="8716553" cy="278082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277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10048072" cy="1200329"/>
          </a:xfrm>
          <a:prstGeom prst="rect">
            <a:avLst/>
          </a:prstGeom>
        </p:spPr>
        <p:txBody>
          <a:bodyPr wrap="none">
            <a:spAutoFit/>
          </a:bodyPr>
          <a:lstStyle/>
          <a:p>
            <a:r>
              <a:rPr lang="en-US" sz="7200" b="1" dirty="0"/>
              <a:t>Sum of Squared Residuals</a:t>
            </a:r>
          </a:p>
        </p:txBody>
      </p:sp>
      <p:graphicFrame>
        <p:nvGraphicFramePr>
          <p:cNvPr id="3" name="Table 2"/>
          <p:cNvGraphicFramePr>
            <a:graphicFrameLocks noGrp="1"/>
          </p:cNvGraphicFramePr>
          <p:nvPr>
            <p:extLst>
              <p:ext uri="{D42A27DB-BD31-4B8C-83A1-F6EECF244321}">
                <p14:modId xmlns:p14="http://schemas.microsoft.com/office/powerpoint/2010/main" val="266320639"/>
              </p:ext>
            </p:extLst>
          </p:nvPr>
        </p:nvGraphicFramePr>
        <p:xfrm>
          <a:off x="960154" y="1695539"/>
          <a:ext cx="9848931" cy="4416552"/>
        </p:xfrm>
        <a:graphic>
          <a:graphicData uri="http://schemas.openxmlformats.org/drawingml/2006/table">
            <a:tbl>
              <a:tblPr firstRow="1" firstCol="1" bandRow="1"/>
              <a:tblGrid>
                <a:gridCol w="1853230">
                  <a:extLst>
                    <a:ext uri="{9D8B030D-6E8A-4147-A177-3AD203B41FA5}">
                      <a16:colId xmlns:a16="http://schemas.microsoft.com/office/drawing/2014/main" val="20000"/>
                    </a:ext>
                  </a:extLst>
                </a:gridCol>
                <a:gridCol w="1851288">
                  <a:extLst>
                    <a:ext uri="{9D8B030D-6E8A-4147-A177-3AD203B41FA5}">
                      <a16:colId xmlns:a16="http://schemas.microsoft.com/office/drawing/2014/main" val="20001"/>
                    </a:ext>
                  </a:extLst>
                </a:gridCol>
                <a:gridCol w="2121309">
                  <a:extLst>
                    <a:ext uri="{9D8B030D-6E8A-4147-A177-3AD203B41FA5}">
                      <a16:colId xmlns:a16="http://schemas.microsoft.com/office/drawing/2014/main" val="20002"/>
                    </a:ext>
                  </a:extLst>
                </a:gridCol>
                <a:gridCol w="1927049">
                  <a:extLst>
                    <a:ext uri="{9D8B030D-6E8A-4147-A177-3AD203B41FA5}">
                      <a16:colId xmlns:a16="http://schemas.microsoft.com/office/drawing/2014/main" val="20003"/>
                    </a:ext>
                  </a:extLst>
                </a:gridCol>
                <a:gridCol w="2096055">
                  <a:extLst>
                    <a:ext uri="{9D8B030D-6E8A-4147-A177-3AD203B41FA5}">
                      <a16:colId xmlns:a16="http://schemas.microsoft.com/office/drawing/2014/main" val="20004"/>
                    </a:ext>
                  </a:extLst>
                </a:gridCol>
              </a:tblGrid>
              <a:tr h="336550">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Predicted 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Residual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Squared Residuals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936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3790718" cy="1200329"/>
          </a:xfrm>
          <a:prstGeom prst="rect">
            <a:avLst/>
          </a:prstGeom>
        </p:spPr>
        <p:txBody>
          <a:bodyPr wrap="none">
            <a:spAutoFit/>
          </a:bodyPr>
          <a:lstStyle/>
          <a:p>
            <a:r>
              <a:rPr lang="en-US" sz="7200" b="1" dirty="0"/>
              <a:t>Residuals</a:t>
            </a:r>
          </a:p>
        </p:txBody>
      </p:sp>
      <p:pic>
        <p:nvPicPr>
          <p:cNvPr id="23" name="Picture 22"/>
          <p:cNvPicPr/>
          <p:nvPr/>
        </p:nvPicPr>
        <p:blipFill>
          <a:blip r:embed="rId3" cstate="print"/>
          <a:srcRect/>
          <a:stretch>
            <a:fillRect/>
          </a:stretch>
        </p:blipFill>
        <p:spPr bwMode="auto">
          <a:xfrm>
            <a:off x="2104571" y="1181101"/>
            <a:ext cx="7649029" cy="4784270"/>
          </a:xfrm>
          <a:prstGeom prst="rect">
            <a:avLst/>
          </a:prstGeom>
          <a:noFill/>
        </p:spPr>
      </p:pic>
    </p:spTree>
    <p:extLst>
      <p:ext uri="{BB962C8B-B14F-4D97-AF65-F5344CB8AC3E}">
        <p14:creationId xmlns:p14="http://schemas.microsoft.com/office/powerpoint/2010/main" val="382226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5330818" cy="1200329"/>
          </a:xfrm>
          <a:prstGeom prst="rect">
            <a:avLst/>
          </a:prstGeom>
        </p:spPr>
        <p:txBody>
          <a:bodyPr wrap="none">
            <a:spAutoFit/>
          </a:bodyPr>
          <a:lstStyle/>
          <a:p>
            <a:r>
              <a:rPr lang="en-US" sz="7200" b="1" dirty="0"/>
              <a:t>Minimize SSR</a:t>
            </a:r>
          </a:p>
        </p:txBody>
      </p:sp>
      <p:pic>
        <p:nvPicPr>
          <p:cNvPr id="22" name="Picture 21"/>
          <p:cNvPicPr/>
          <p:nvPr/>
        </p:nvPicPr>
        <p:blipFill>
          <a:blip r:embed="rId3" cstate="print"/>
          <a:srcRect l="2682" b="7252"/>
          <a:stretch>
            <a:fillRect/>
          </a:stretch>
        </p:blipFill>
        <p:spPr bwMode="auto">
          <a:xfrm>
            <a:off x="761013" y="1695540"/>
            <a:ext cx="9689273" cy="4385946"/>
          </a:xfrm>
          <a:prstGeom prst="rect">
            <a:avLst/>
          </a:prstGeom>
          <a:noFill/>
        </p:spPr>
      </p:pic>
    </p:spTree>
    <p:extLst>
      <p:ext uri="{BB962C8B-B14F-4D97-AF65-F5344CB8AC3E}">
        <p14:creationId xmlns:p14="http://schemas.microsoft.com/office/powerpoint/2010/main" val="154434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241470" y="2125799"/>
            <a:ext cx="7720255" cy="1200329"/>
          </a:xfrm>
          <a:prstGeom prst="rect">
            <a:avLst/>
          </a:prstGeom>
        </p:spPr>
        <p:txBody>
          <a:bodyPr wrap="none">
            <a:spAutoFit/>
          </a:bodyPr>
          <a:lstStyle/>
          <a:p>
            <a:r>
              <a:rPr lang="en-US" sz="7200" b="1" dirty="0"/>
              <a:t>Why Minimize SSR?</a:t>
            </a:r>
          </a:p>
        </p:txBody>
      </p:sp>
    </p:spTree>
    <p:extLst>
      <p:ext uri="{BB962C8B-B14F-4D97-AF65-F5344CB8AC3E}">
        <p14:creationId xmlns:p14="http://schemas.microsoft.com/office/powerpoint/2010/main" val="194391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241470" y="2125799"/>
            <a:ext cx="7797263" cy="2308324"/>
          </a:xfrm>
          <a:prstGeom prst="rect">
            <a:avLst/>
          </a:prstGeom>
        </p:spPr>
        <p:txBody>
          <a:bodyPr wrap="none">
            <a:spAutoFit/>
          </a:bodyPr>
          <a:lstStyle/>
          <a:p>
            <a:r>
              <a:rPr lang="en-US" sz="7200" b="1" dirty="0"/>
              <a:t>Why Minimize SSR?</a:t>
            </a:r>
          </a:p>
          <a:p>
            <a:pPr algn="ctr"/>
            <a:r>
              <a:rPr lang="en-US" sz="7200" b="1" dirty="0">
                <a:solidFill>
                  <a:schemeClr val="tx2"/>
                </a:solidFill>
              </a:rPr>
              <a:t>Because it is easy.</a:t>
            </a:r>
          </a:p>
        </p:txBody>
      </p:sp>
    </p:spTree>
    <p:extLst>
      <p:ext uri="{BB962C8B-B14F-4D97-AF65-F5344CB8AC3E}">
        <p14:creationId xmlns:p14="http://schemas.microsoft.com/office/powerpoint/2010/main" val="399726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41E347DB-29E1-491C-A202-CC9683CA5614}"/>
              </a:ext>
            </a:extLst>
          </p:cNvPr>
          <p:cNvPicPr>
            <a:picLocks noChangeAspect="1"/>
          </p:cNvPicPr>
          <p:nvPr/>
        </p:nvPicPr>
        <p:blipFill rotWithShape="1">
          <a:blip r:embed="rId3"/>
          <a:srcRect l="11306" t="22488" r="21419" b="16617"/>
          <a:stretch/>
        </p:blipFill>
        <p:spPr>
          <a:xfrm>
            <a:off x="1378424" y="1937980"/>
            <a:ext cx="8202304" cy="4176215"/>
          </a:xfrm>
          <a:prstGeom prst="rect">
            <a:avLst/>
          </a:prstGeom>
        </p:spPr>
      </p:pic>
      <p:sp>
        <p:nvSpPr>
          <p:cNvPr id="6" name="Rectangle 5">
            <a:extLst>
              <a:ext uri="{FF2B5EF4-FFF2-40B4-BE49-F238E27FC236}">
                <a16:creationId xmlns:a16="http://schemas.microsoft.com/office/drawing/2014/main" id="{AB07DCEC-A903-488D-AB90-B13903D9F995}"/>
              </a:ext>
            </a:extLst>
          </p:cNvPr>
          <p:cNvSpPr/>
          <p:nvPr/>
        </p:nvSpPr>
        <p:spPr>
          <a:xfrm>
            <a:off x="1289713" y="392534"/>
            <a:ext cx="9623019" cy="1200329"/>
          </a:xfrm>
          <a:prstGeom prst="rect">
            <a:avLst/>
          </a:prstGeom>
        </p:spPr>
        <p:txBody>
          <a:bodyPr wrap="none">
            <a:spAutoFit/>
          </a:bodyPr>
          <a:lstStyle/>
          <a:p>
            <a:r>
              <a:rPr lang="en-US" sz="7200" b="1" dirty="0"/>
              <a:t>Interactive Visualization</a:t>
            </a:r>
            <a:endParaRPr lang="en-US" sz="7200" b="1" dirty="0">
              <a:solidFill>
                <a:schemeClr val="tx2"/>
              </a:solidFill>
            </a:endParaRPr>
          </a:p>
        </p:txBody>
      </p:sp>
    </p:spTree>
    <p:extLst>
      <p:ext uri="{BB962C8B-B14F-4D97-AF65-F5344CB8AC3E}">
        <p14:creationId xmlns:p14="http://schemas.microsoft.com/office/powerpoint/2010/main" val="69362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7622600" cy="2308324"/>
          </a:xfrm>
          <a:prstGeom prst="rect">
            <a:avLst/>
          </a:prstGeom>
        </p:spPr>
        <p:txBody>
          <a:bodyPr wrap="none">
            <a:spAutoFit/>
          </a:bodyPr>
          <a:lstStyle/>
          <a:p>
            <a:r>
              <a:rPr lang="en-US" sz="7200" b="1" dirty="0"/>
              <a:t>Preparing Variables</a:t>
            </a:r>
          </a:p>
          <a:p>
            <a:r>
              <a:rPr lang="en-US" sz="7200" b="1" dirty="0"/>
              <a:t>for Regression</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579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9153981" cy="2308324"/>
          </a:xfrm>
          <a:prstGeom prst="rect">
            <a:avLst/>
          </a:prstGeom>
        </p:spPr>
        <p:txBody>
          <a:bodyPr wrap="none">
            <a:spAutoFit/>
          </a:bodyPr>
          <a:lstStyle/>
          <a:p>
            <a:r>
              <a:rPr lang="en-US" sz="7200" b="1" dirty="0"/>
              <a:t>Preparing Independent</a:t>
            </a:r>
          </a:p>
          <a:p>
            <a:r>
              <a:rPr lang="en-US" sz="7200" b="1" dirty="0"/>
              <a:t>Variables</a:t>
            </a:r>
            <a:endParaRPr lang="en-US" sz="7200" b="1" dirty="0">
              <a:solidFill>
                <a:schemeClr val="tx2"/>
              </a:solidFill>
            </a:endParaRPr>
          </a:p>
        </p:txBody>
      </p:sp>
    </p:spTree>
    <p:extLst>
      <p:ext uri="{BB962C8B-B14F-4D97-AF65-F5344CB8AC3E}">
        <p14:creationId xmlns:p14="http://schemas.microsoft.com/office/powerpoint/2010/main" val="33072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8679940" cy="1200329"/>
          </a:xfrm>
          <a:prstGeom prst="rect">
            <a:avLst/>
          </a:prstGeom>
        </p:spPr>
        <p:txBody>
          <a:bodyPr wrap="none">
            <a:spAutoFit/>
          </a:bodyPr>
          <a:lstStyle/>
          <a:p>
            <a:r>
              <a:rPr lang="en-US" sz="7200" b="1" dirty="0"/>
              <a:t>Purpose of Regression</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49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093661" cy="2308324"/>
          </a:xfrm>
          <a:prstGeom prst="rect">
            <a:avLst/>
          </a:prstGeom>
        </p:spPr>
        <p:txBody>
          <a:bodyPr wrap="none">
            <a:spAutoFit/>
          </a:bodyPr>
          <a:lstStyle/>
          <a:p>
            <a:r>
              <a:rPr lang="en-US" sz="7200" b="1" dirty="0">
                <a:solidFill>
                  <a:srgbClr val="C00000"/>
                </a:solidFill>
              </a:rPr>
              <a:t>Dependent Variable: </a:t>
            </a:r>
          </a:p>
          <a:p>
            <a:r>
              <a:rPr lang="en-US" sz="7200" b="1" dirty="0"/>
              <a:t>Continuous Interval Scale</a:t>
            </a:r>
          </a:p>
        </p:txBody>
      </p:sp>
    </p:spTree>
    <p:extLst>
      <p:ext uri="{BB962C8B-B14F-4D97-AF65-F5344CB8AC3E}">
        <p14:creationId xmlns:p14="http://schemas.microsoft.com/office/powerpoint/2010/main" val="270727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6373283" cy="2308324"/>
          </a:xfrm>
          <a:prstGeom prst="rect">
            <a:avLst/>
          </a:prstGeom>
        </p:spPr>
        <p:txBody>
          <a:bodyPr wrap="none">
            <a:spAutoFit/>
          </a:bodyPr>
          <a:lstStyle/>
          <a:p>
            <a:r>
              <a:rPr lang="en-US" sz="7200" b="1" dirty="0">
                <a:solidFill>
                  <a:srgbClr val="FF0000"/>
                </a:solidFill>
              </a:rPr>
              <a:t>Independent</a:t>
            </a:r>
          </a:p>
          <a:p>
            <a:r>
              <a:rPr lang="en-US" sz="7200" b="1" dirty="0"/>
              <a:t>Binary Variables</a:t>
            </a:r>
            <a:endParaRPr lang="en-US" sz="7200" b="1" dirty="0">
              <a:solidFill>
                <a:schemeClr val="tx2"/>
              </a:solidFill>
            </a:endParaRPr>
          </a:p>
        </p:txBody>
      </p:sp>
    </p:spTree>
    <p:extLst>
      <p:ext uri="{BB962C8B-B14F-4D97-AF65-F5344CB8AC3E}">
        <p14:creationId xmlns:p14="http://schemas.microsoft.com/office/powerpoint/2010/main" val="290068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63004" cy="2308324"/>
          </a:xfrm>
          <a:prstGeom prst="rect">
            <a:avLst/>
          </a:prstGeom>
        </p:spPr>
        <p:txBody>
          <a:bodyPr wrap="none">
            <a:spAutoFit/>
          </a:bodyPr>
          <a:lstStyle/>
          <a:p>
            <a:r>
              <a:rPr lang="en-US" sz="7200" b="1" dirty="0">
                <a:solidFill>
                  <a:srgbClr val="FF0000"/>
                </a:solidFill>
              </a:rPr>
              <a:t>Independent</a:t>
            </a:r>
          </a:p>
          <a:p>
            <a:r>
              <a:rPr lang="en-US" sz="7200" b="1" dirty="0"/>
              <a:t>Categorical Variables</a:t>
            </a:r>
            <a:endParaRPr lang="en-US" sz="7200" b="1" dirty="0">
              <a:solidFill>
                <a:schemeClr val="tx2"/>
              </a:solidFill>
            </a:endParaRPr>
          </a:p>
        </p:txBody>
      </p:sp>
    </p:spTree>
    <p:extLst>
      <p:ext uri="{BB962C8B-B14F-4D97-AF65-F5344CB8AC3E}">
        <p14:creationId xmlns:p14="http://schemas.microsoft.com/office/powerpoint/2010/main" val="253442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555" y="180885"/>
            <a:ext cx="9826408" cy="1200329"/>
          </a:xfrm>
          <a:prstGeom prst="rect">
            <a:avLst/>
          </a:prstGeom>
        </p:spPr>
        <p:txBody>
          <a:bodyPr wrap="none">
            <a:spAutoFit/>
          </a:bodyPr>
          <a:lstStyle/>
          <a:p>
            <a:r>
              <a:rPr lang="en-US" sz="7200" b="1" dirty="0"/>
              <a:t>Categorical Variable Race</a:t>
            </a:r>
            <a:endParaRPr lang="en-US" sz="7200" b="1" dirty="0">
              <a:solidFill>
                <a:schemeClr val="tx2"/>
              </a:solidFill>
            </a:endParaRPr>
          </a:p>
        </p:txBody>
      </p:sp>
      <p:sp>
        <p:nvSpPr>
          <p:cNvPr id="2" name="Rectangle 1"/>
          <p:cNvSpPr/>
          <p:nvPr/>
        </p:nvSpPr>
        <p:spPr>
          <a:xfrm>
            <a:off x="1030515" y="1935593"/>
            <a:ext cx="6096000" cy="2862322"/>
          </a:xfrm>
          <a:prstGeom prst="rect">
            <a:avLst/>
          </a:prstGeom>
        </p:spPr>
        <p:txBody>
          <a:bodyPr>
            <a:spAutoFit/>
          </a:bodyPr>
          <a:lstStyle/>
          <a:p>
            <a:pPr lvl="0"/>
            <a:r>
              <a:rPr lang="en-US" sz="3600" dirty="0"/>
              <a:t>X</a:t>
            </a:r>
            <a:r>
              <a:rPr lang="en-US" sz="3600" baseline="-25000" dirty="0"/>
              <a:t>1</a:t>
            </a:r>
            <a:r>
              <a:rPr lang="en-US" sz="3600" dirty="0"/>
              <a:t>	White=1, Otherwise = 0</a:t>
            </a:r>
          </a:p>
          <a:p>
            <a:pPr lvl="0"/>
            <a:r>
              <a:rPr lang="en-US" sz="3600" dirty="0"/>
              <a:t>X</a:t>
            </a:r>
            <a:r>
              <a:rPr lang="en-US" sz="3600" baseline="-25000" dirty="0"/>
              <a:t>2</a:t>
            </a:r>
            <a:r>
              <a:rPr lang="en-US" sz="3600" dirty="0"/>
              <a:t>	Black=1, Otherwise = 0</a:t>
            </a:r>
          </a:p>
          <a:p>
            <a:pPr lvl="0"/>
            <a:r>
              <a:rPr lang="en-US" sz="3600" dirty="0"/>
              <a:t>X</a:t>
            </a:r>
            <a:r>
              <a:rPr lang="en-US" sz="3600" baseline="-25000" dirty="0"/>
              <a:t>3</a:t>
            </a:r>
            <a:r>
              <a:rPr lang="en-US" sz="3600" dirty="0"/>
              <a:t>	Asian=1, Otherwise = 0</a:t>
            </a:r>
          </a:p>
          <a:p>
            <a:pPr lvl="0"/>
            <a:r>
              <a:rPr lang="en-US" sz="3600" dirty="0"/>
              <a:t>X</a:t>
            </a:r>
            <a:r>
              <a:rPr lang="en-US" sz="3600" baseline="-25000" dirty="0"/>
              <a:t>4</a:t>
            </a:r>
            <a:r>
              <a:rPr lang="en-US" sz="3600" dirty="0"/>
              <a:t>	Other=1, Otherwise = 0</a:t>
            </a:r>
            <a:br>
              <a:rPr lang="en-US" sz="3600" dirty="0"/>
            </a:br>
            <a:endParaRPr lang="en-US" sz="3600" dirty="0"/>
          </a:p>
        </p:txBody>
      </p:sp>
    </p:spTree>
    <p:extLst>
      <p:ext uri="{BB962C8B-B14F-4D97-AF65-F5344CB8AC3E}">
        <p14:creationId xmlns:p14="http://schemas.microsoft.com/office/powerpoint/2010/main" val="167728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555" y="180885"/>
            <a:ext cx="9826408" cy="1200329"/>
          </a:xfrm>
          <a:prstGeom prst="rect">
            <a:avLst/>
          </a:prstGeom>
        </p:spPr>
        <p:txBody>
          <a:bodyPr wrap="none">
            <a:spAutoFit/>
          </a:bodyPr>
          <a:lstStyle/>
          <a:p>
            <a:r>
              <a:rPr lang="en-US" sz="7200" b="1" dirty="0"/>
              <a:t>Categorical Variable Race</a:t>
            </a:r>
            <a:endParaRPr lang="en-US" sz="7200" b="1" dirty="0">
              <a:solidFill>
                <a:schemeClr val="tx2"/>
              </a:solidFill>
            </a:endParaRPr>
          </a:p>
        </p:txBody>
      </p:sp>
      <p:sp>
        <p:nvSpPr>
          <p:cNvPr id="2" name="Rectangle 1"/>
          <p:cNvSpPr/>
          <p:nvPr/>
        </p:nvSpPr>
        <p:spPr>
          <a:xfrm>
            <a:off x="1030515" y="1935593"/>
            <a:ext cx="6096000" cy="2862322"/>
          </a:xfrm>
          <a:prstGeom prst="rect">
            <a:avLst/>
          </a:prstGeom>
        </p:spPr>
        <p:txBody>
          <a:bodyPr>
            <a:spAutoFit/>
          </a:bodyPr>
          <a:lstStyle/>
          <a:p>
            <a:pPr lvl="0"/>
            <a:r>
              <a:rPr lang="en-US" sz="3600" dirty="0"/>
              <a:t>X</a:t>
            </a:r>
            <a:r>
              <a:rPr lang="en-US" sz="3600" baseline="-25000" dirty="0"/>
              <a:t>1</a:t>
            </a:r>
            <a:r>
              <a:rPr lang="en-US" sz="3600" dirty="0"/>
              <a:t>	White=1, Otherwise = 0</a:t>
            </a:r>
          </a:p>
          <a:p>
            <a:pPr lvl="0"/>
            <a:r>
              <a:rPr lang="en-US" sz="3600" dirty="0"/>
              <a:t>X</a:t>
            </a:r>
            <a:r>
              <a:rPr lang="en-US" sz="3600" baseline="-25000" dirty="0"/>
              <a:t>2</a:t>
            </a:r>
            <a:r>
              <a:rPr lang="en-US" sz="3600" dirty="0"/>
              <a:t>	Black=1, Otherwise = 0</a:t>
            </a:r>
          </a:p>
          <a:p>
            <a:pPr lvl="0"/>
            <a:r>
              <a:rPr lang="en-US" sz="3600" dirty="0"/>
              <a:t>X</a:t>
            </a:r>
            <a:r>
              <a:rPr lang="en-US" sz="3600" baseline="-25000" dirty="0"/>
              <a:t>3</a:t>
            </a:r>
            <a:r>
              <a:rPr lang="en-US" sz="3600" dirty="0"/>
              <a:t>	Asian=1, Otherwise = 0</a:t>
            </a:r>
          </a:p>
          <a:p>
            <a:pPr lvl="0"/>
            <a:r>
              <a:rPr lang="en-US" sz="3600" dirty="0"/>
              <a:t>X</a:t>
            </a:r>
            <a:r>
              <a:rPr lang="en-US" sz="3600" baseline="-25000" dirty="0"/>
              <a:t>4</a:t>
            </a:r>
            <a:r>
              <a:rPr lang="en-US" sz="3600" dirty="0"/>
              <a:t>	Other=1, Otherwise = 0</a:t>
            </a:r>
            <a:br>
              <a:rPr lang="en-US" sz="3600" dirty="0"/>
            </a:br>
            <a:endParaRPr lang="en-US" sz="3600" dirty="0"/>
          </a:p>
        </p:txBody>
      </p:sp>
      <p:cxnSp>
        <p:nvCxnSpPr>
          <p:cNvPr id="4" name="Straight Connector 3"/>
          <p:cNvCxnSpPr/>
          <p:nvPr/>
        </p:nvCxnSpPr>
        <p:spPr>
          <a:xfrm flipV="1">
            <a:off x="928914" y="2235200"/>
            <a:ext cx="5878286" cy="14514"/>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Left Arrow 4"/>
          <p:cNvSpPr/>
          <p:nvPr/>
        </p:nvSpPr>
        <p:spPr>
          <a:xfrm>
            <a:off x="7300686" y="1494971"/>
            <a:ext cx="3164114" cy="1480458"/>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Dropped &amp; Reference</a:t>
            </a:r>
          </a:p>
        </p:txBody>
      </p:sp>
    </p:spTree>
    <p:extLst>
      <p:ext uri="{BB962C8B-B14F-4D97-AF65-F5344CB8AC3E}">
        <p14:creationId xmlns:p14="http://schemas.microsoft.com/office/powerpoint/2010/main" val="31818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280024" cy="2308324"/>
          </a:xfrm>
          <a:prstGeom prst="rect">
            <a:avLst/>
          </a:prstGeom>
        </p:spPr>
        <p:txBody>
          <a:bodyPr wrap="none">
            <a:spAutoFit/>
          </a:bodyPr>
          <a:lstStyle/>
          <a:p>
            <a:r>
              <a:rPr lang="en-US" sz="7200" b="1" dirty="0">
                <a:solidFill>
                  <a:srgbClr val="FF0000"/>
                </a:solidFill>
              </a:rPr>
              <a:t>Independent</a:t>
            </a:r>
          </a:p>
          <a:p>
            <a:r>
              <a:rPr lang="en-US" sz="7200" b="1" dirty="0"/>
              <a:t>Continuous Variables</a:t>
            </a:r>
            <a:endParaRPr lang="en-US" sz="7200" b="1" dirty="0">
              <a:solidFill>
                <a:schemeClr val="tx2"/>
              </a:solidFill>
            </a:endParaRPr>
          </a:p>
        </p:txBody>
      </p:sp>
    </p:spTree>
    <p:extLst>
      <p:ext uri="{BB962C8B-B14F-4D97-AF65-F5344CB8AC3E}">
        <p14:creationId xmlns:p14="http://schemas.microsoft.com/office/powerpoint/2010/main" val="5833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6899" cy="2308324"/>
          </a:xfrm>
          <a:prstGeom prst="rect">
            <a:avLst/>
          </a:prstGeom>
        </p:spPr>
        <p:txBody>
          <a:bodyPr wrap="none">
            <a:spAutoFit/>
          </a:bodyPr>
          <a:lstStyle/>
          <a:p>
            <a:r>
              <a:rPr lang="en-US" sz="7200" b="1" dirty="0">
                <a:solidFill>
                  <a:srgbClr val="FF0000"/>
                </a:solidFill>
              </a:rPr>
              <a:t>Independent</a:t>
            </a:r>
          </a:p>
          <a:p>
            <a:r>
              <a:rPr lang="en-US" sz="7200" b="1" dirty="0"/>
              <a:t>Interaction Variables</a:t>
            </a:r>
            <a:endParaRPr lang="en-US" sz="7200" b="1" dirty="0">
              <a:solidFill>
                <a:schemeClr val="tx2"/>
              </a:solidFill>
            </a:endParaRPr>
          </a:p>
        </p:txBody>
      </p:sp>
    </p:spTree>
    <p:extLst>
      <p:ext uri="{BB962C8B-B14F-4D97-AF65-F5344CB8AC3E}">
        <p14:creationId xmlns:p14="http://schemas.microsoft.com/office/powerpoint/2010/main" val="21544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3048000" y="2828836"/>
                <a:ext cx="6096000" cy="230832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3048000" y="2828836"/>
                <a:ext cx="6096000" cy="230832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81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7971798" cy="2308324"/>
          </a:xfrm>
          <a:prstGeom prst="rect">
            <a:avLst/>
          </a:prstGeom>
        </p:spPr>
        <p:txBody>
          <a:bodyPr wrap="none">
            <a:spAutoFit/>
          </a:bodyPr>
          <a:lstStyle/>
          <a:p>
            <a:r>
              <a:rPr lang="en-US" sz="7200" b="1" dirty="0"/>
              <a:t>How to Regress in R </a:t>
            </a:r>
          </a:p>
          <a:p>
            <a:r>
              <a:rPr lang="en-US" sz="7200" b="1" dirty="0"/>
              <a:t>And Excel?</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3911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4795865" cy="2308324"/>
          </a:xfrm>
          <a:prstGeom prst="rect">
            <a:avLst/>
          </a:prstGeom>
        </p:spPr>
        <p:txBody>
          <a:bodyPr wrap="none">
            <a:spAutoFit/>
          </a:bodyPr>
          <a:lstStyle/>
          <a:p>
            <a:r>
              <a:rPr lang="en-US" sz="7200" b="1" dirty="0">
                <a:solidFill>
                  <a:srgbClr val="C00000"/>
                </a:solidFill>
              </a:rPr>
              <a:t>Regression: </a:t>
            </a:r>
          </a:p>
          <a:p>
            <a:r>
              <a:rPr lang="en-US" sz="7200" b="1" dirty="0"/>
              <a:t>Using Excel</a:t>
            </a:r>
          </a:p>
        </p:txBody>
      </p:sp>
    </p:spTree>
    <p:extLst>
      <p:ext uri="{BB962C8B-B14F-4D97-AF65-F5344CB8AC3E}">
        <p14:creationId xmlns:p14="http://schemas.microsoft.com/office/powerpoint/2010/main" val="196149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045438" cy="1200329"/>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p:txBody>
      </p:sp>
    </p:spTree>
    <p:extLst>
      <p:ext uri="{BB962C8B-B14F-4D97-AF65-F5344CB8AC3E}">
        <p14:creationId xmlns:p14="http://schemas.microsoft.com/office/powerpoint/2010/main" val="77253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337393" y="158930"/>
            <a:ext cx="6461128"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a:latin typeface="Arial" pitchFamily="34" charset="0"/>
                <a:cs typeface="Arial" pitchFamily="34" charset="0"/>
              </a:rPr>
              <a:t>First Add-in Analysis Tool Pack</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p:cNvGrpSpPr/>
          <p:nvPr/>
        </p:nvGrpSpPr>
        <p:grpSpPr>
          <a:xfrm>
            <a:off x="2111433" y="1"/>
            <a:ext cx="7880465" cy="6517178"/>
            <a:chOff x="0" y="1"/>
            <a:chExt cx="9144000" cy="6219825"/>
          </a:xfrm>
        </p:grpSpPr>
        <p:grpSp>
          <p:nvGrpSpPr>
            <p:cNvPr id="24" name="Group 23"/>
            <p:cNvGrpSpPr/>
            <p:nvPr/>
          </p:nvGrpSpPr>
          <p:grpSpPr>
            <a:xfrm>
              <a:off x="533400" y="1676401"/>
              <a:ext cx="4038600" cy="4543425"/>
              <a:chOff x="533400" y="1676401"/>
              <a:chExt cx="4038600" cy="4543425"/>
            </a:xfrm>
          </p:grpSpPr>
          <p:sp>
            <p:nvSpPr>
              <p:cNvPr id="34" name="Up Arrow 33"/>
              <p:cNvSpPr/>
              <p:nvPr/>
            </p:nvSpPr>
            <p:spPr>
              <a:xfrm rot="19733981">
                <a:off x="838200" y="5219701"/>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3</a:t>
                </a:r>
                <a:endParaRPr lang="en-US" sz="1200">
                  <a:effectLst/>
                  <a:latin typeface="Times New Roman" charset="0"/>
                  <a:ea typeface="Times New Roman" charset="0"/>
                </a:endParaRPr>
              </a:p>
            </p:txBody>
          </p:sp>
          <p:sp>
            <p:nvSpPr>
              <p:cNvPr id="35" name="Up Arrow 34"/>
              <p:cNvSpPr/>
              <p:nvPr/>
            </p:nvSpPr>
            <p:spPr>
              <a:xfrm rot="19768938">
                <a:off x="3631825" y="3974727"/>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4</a:t>
                </a:r>
                <a:endParaRPr lang="en-US" sz="1200">
                  <a:effectLst/>
                  <a:latin typeface="Times New Roman" charset="0"/>
                  <a:ea typeface="Times New Roman" charset="0"/>
                </a:endParaRPr>
              </a:p>
            </p:txBody>
          </p:sp>
          <p:pic>
            <p:nvPicPr>
              <p:cNvPr id="36" name="Picture 35"/>
              <p:cNvPicPr>
                <a:picLocks noChangeAspect="1" noChangeArrowheads="1"/>
              </p:cNvPicPr>
              <p:nvPr/>
            </p:nvPicPr>
            <p:blipFill>
              <a:blip r:embed="rId3"/>
              <a:srcRect r="74762" b="54571"/>
              <a:stretch>
                <a:fillRect/>
              </a:stretch>
            </p:blipFill>
            <p:spPr bwMode="auto">
              <a:xfrm>
                <a:off x="533400" y="1676401"/>
                <a:ext cx="4038600" cy="4543425"/>
              </a:xfrm>
              <a:prstGeom prst="rect">
                <a:avLst/>
              </a:prstGeom>
              <a:noFill/>
              <a:ln w="9525">
                <a:noFill/>
                <a:miter lim="800000"/>
                <a:headEnd/>
                <a:tailEnd/>
              </a:ln>
            </p:spPr>
          </p:pic>
          <p:sp>
            <p:nvSpPr>
              <p:cNvPr id="37" name="Rectangle 36"/>
              <p:cNvSpPr/>
              <p:nvPr/>
            </p:nvSpPr>
            <p:spPr>
              <a:xfrm>
                <a:off x="1752600" y="2362201"/>
                <a:ext cx="25146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25" name="Picture 24"/>
            <p:cNvPicPr>
              <a:picLocks noChangeAspect="1" noChangeArrowheads="1"/>
            </p:cNvPicPr>
            <p:nvPr/>
          </p:nvPicPr>
          <p:blipFill>
            <a:blip r:embed="rId4"/>
            <a:srcRect t="16000" r="50000" b="18476"/>
            <a:stretch>
              <a:fillRect/>
            </a:stretch>
          </p:blipFill>
          <p:spPr bwMode="auto">
            <a:xfrm>
              <a:off x="3429000" y="1219201"/>
              <a:ext cx="4953000" cy="4056743"/>
            </a:xfrm>
            <a:prstGeom prst="rect">
              <a:avLst/>
            </a:prstGeom>
            <a:noFill/>
            <a:ln w="9525">
              <a:noFill/>
              <a:miter lim="800000"/>
              <a:headEnd/>
              <a:tailEnd/>
            </a:ln>
          </p:spPr>
        </p:pic>
        <p:sp>
          <p:nvSpPr>
            <p:cNvPr id="26" name="Rectangle 25"/>
            <p:cNvSpPr>
              <a:spLocks noChangeArrowheads="1"/>
            </p:cNvSpPr>
            <p:nvPr/>
          </p:nvSpPr>
          <p:spPr bwMode="auto">
            <a:xfrm>
              <a:off x="0" y="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Up Arrow 26"/>
            <p:cNvSpPr/>
            <p:nvPr/>
          </p:nvSpPr>
          <p:spPr>
            <a:xfrm rot="19608249">
              <a:off x="665179" y="2036779"/>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1</a:t>
              </a:r>
              <a:endParaRPr lang="en-US" sz="1200">
                <a:effectLst/>
                <a:latin typeface="Times New Roman" charset="0"/>
                <a:ea typeface="Times New Roman" charset="0"/>
              </a:endParaRPr>
            </a:p>
          </p:txBody>
        </p:sp>
        <p:sp>
          <p:nvSpPr>
            <p:cNvPr id="28" name="Up Arrow 27"/>
            <p:cNvSpPr/>
            <p:nvPr/>
          </p:nvSpPr>
          <p:spPr>
            <a:xfrm rot="19601882">
              <a:off x="3713361" y="2494162"/>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2</a:t>
              </a:r>
              <a:endParaRPr lang="en-US" sz="1200">
                <a:effectLst/>
                <a:latin typeface="Times New Roman" charset="0"/>
                <a:ea typeface="Times New Roman" charset="0"/>
              </a:endParaRPr>
            </a:p>
          </p:txBody>
        </p:sp>
        <p:sp>
          <p:nvSpPr>
            <p:cNvPr id="29" name="Up Arrow 28"/>
            <p:cNvSpPr/>
            <p:nvPr/>
          </p:nvSpPr>
          <p:spPr>
            <a:xfrm rot="20096953">
              <a:off x="4761136" y="49135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3</a:t>
              </a:r>
              <a:endParaRPr lang="en-US" sz="1200">
                <a:effectLst/>
                <a:latin typeface="Times New Roman" charset="0"/>
                <a:ea typeface="Times New Roman" charset="0"/>
              </a:endParaRPr>
            </a:p>
          </p:txBody>
        </p:sp>
        <p:sp>
          <p:nvSpPr>
            <p:cNvPr id="30" name="Up Arrow 29"/>
            <p:cNvSpPr/>
            <p:nvPr/>
          </p:nvSpPr>
          <p:spPr>
            <a:xfrm rot="20096953">
              <a:off x="5751735" y="48373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4</a:t>
              </a:r>
              <a:endParaRPr lang="en-US" sz="1200">
                <a:effectLst/>
                <a:latin typeface="Times New Roman" charset="0"/>
                <a:ea typeface="Times New Roman" charset="0"/>
              </a:endParaRPr>
            </a:p>
          </p:txBody>
        </p:sp>
        <p:pic>
          <p:nvPicPr>
            <p:cNvPr id="31" name="Picture 30"/>
            <p:cNvPicPr>
              <a:picLocks noChangeAspect="1" noChangeArrowheads="1"/>
            </p:cNvPicPr>
            <p:nvPr/>
          </p:nvPicPr>
          <p:blipFill>
            <a:blip r:embed="rId5"/>
            <a:srcRect l="72857" t="12190" r="9524" b="52000"/>
            <a:stretch>
              <a:fillRect/>
            </a:stretch>
          </p:blipFill>
          <p:spPr bwMode="auto">
            <a:xfrm>
              <a:off x="5943600" y="228601"/>
              <a:ext cx="2819400" cy="3581400"/>
            </a:xfrm>
            <a:prstGeom prst="rect">
              <a:avLst/>
            </a:prstGeom>
            <a:noFill/>
            <a:ln w="9525">
              <a:noFill/>
              <a:miter lim="800000"/>
              <a:headEnd/>
              <a:tailEnd/>
            </a:ln>
          </p:spPr>
        </p:pic>
        <p:sp>
          <p:nvSpPr>
            <p:cNvPr id="32" name="Up Arrow 31"/>
            <p:cNvSpPr/>
            <p:nvPr/>
          </p:nvSpPr>
          <p:spPr>
            <a:xfrm rot="20096953">
              <a:off x="6132736" y="951137"/>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5</a:t>
              </a:r>
              <a:endParaRPr lang="en-US" sz="1200">
                <a:effectLst/>
                <a:latin typeface="Times New Roman" charset="0"/>
                <a:ea typeface="Times New Roman" charset="0"/>
              </a:endParaRPr>
            </a:p>
          </p:txBody>
        </p:sp>
        <p:sp>
          <p:nvSpPr>
            <p:cNvPr id="33" name="Up Arrow 32"/>
            <p:cNvSpPr/>
            <p:nvPr/>
          </p:nvSpPr>
          <p:spPr>
            <a:xfrm rot="20096953">
              <a:off x="8345264" y="8749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6</a:t>
              </a:r>
              <a:endParaRPr lang="en-US" sz="1200">
                <a:effectLst/>
                <a:latin typeface="Times New Roman" charset="0"/>
                <a:ea typeface="Times New Roman" charset="0"/>
              </a:endParaRPr>
            </a:p>
          </p:txBody>
        </p:sp>
      </p:grpSp>
      <p:sp>
        <p:nvSpPr>
          <p:cNvPr id="3" name="Rectangle 2"/>
          <p:cNvSpPr/>
          <p:nvPr/>
        </p:nvSpPr>
        <p:spPr>
          <a:xfrm>
            <a:off x="4681638" y="3244334"/>
            <a:ext cx="2828723" cy="369332"/>
          </a:xfrm>
          <a:prstGeom prst="rect">
            <a:avLst/>
          </a:prstGeom>
        </p:spPr>
        <p:txBody>
          <a:bodyPr wrap="none">
            <a:spAutoFit/>
          </a:bodyPr>
          <a:lstStyle/>
          <a:p>
            <a:r>
              <a:rPr lang="en-US" dirty="0"/>
              <a:t>add in the analysis tool pack</a:t>
            </a:r>
          </a:p>
        </p:txBody>
      </p:sp>
    </p:spTree>
    <p:extLst>
      <p:ext uri="{BB962C8B-B14F-4D97-AF65-F5344CB8AC3E}">
        <p14:creationId xmlns:p14="http://schemas.microsoft.com/office/powerpoint/2010/main" val="191910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361492" y="599984"/>
            <a:ext cx="3082895"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dirty="0">
                <a:latin typeface="Arial" pitchFamily="34" charset="0"/>
                <a:cs typeface="Arial" pitchFamily="34" charset="0"/>
              </a:rPr>
              <a:t>Regression</a:t>
            </a:r>
            <a:br>
              <a:rPr lang="en-US" sz="3600" dirty="0">
                <a:latin typeface="Arial" pitchFamily="34" charset="0"/>
                <a:cs typeface="Arial" pitchFamily="34" charset="0"/>
              </a:rPr>
            </a:br>
            <a:r>
              <a:rPr lang="en-US" sz="3600" dirty="0">
                <a:latin typeface="Arial" pitchFamily="34" charset="0"/>
                <a:cs typeface="Arial" pitchFamily="34" charset="0"/>
              </a:rPr>
              <a:t>Menu in Excel</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4655122" y="0"/>
            <a:ext cx="7298573" cy="6858000"/>
            <a:chOff x="-1" y="1905000"/>
            <a:chExt cx="9144001" cy="5753100"/>
          </a:xfrm>
        </p:grpSpPr>
        <p:sp>
          <p:nvSpPr>
            <p:cNvPr id="39" name="Rectangle 38"/>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 name="Picture 39"/>
            <p:cNvPicPr/>
            <p:nvPr/>
          </p:nvPicPr>
          <p:blipFill>
            <a:blip r:embed="rId3"/>
            <a:srcRect l="69228" t="12557" r="5712" b="51795"/>
            <a:stretch>
              <a:fillRect/>
            </a:stretch>
          </p:blipFill>
          <p:spPr bwMode="auto">
            <a:xfrm>
              <a:off x="4114800" y="3657600"/>
              <a:ext cx="4495800" cy="4000500"/>
            </a:xfrm>
            <a:prstGeom prst="rect">
              <a:avLst/>
            </a:prstGeom>
            <a:noFill/>
            <a:ln w="9525">
              <a:noFill/>
              <a:miter lim="800000"/>
              <a:headEnd/>
              <a:tailEnd/>
            </a:ln>
          </p:spPr>
        </p:pic>
        <p:pic>
          <p:nvPicPr>
            <p:cNvPr id="41" name="Picture 40"/>
            <p:cNvPicPr>
              <a:picLocks noChangeAspect="1" noChangeArrowheads="1"/>
            </p:cNvPicPr>
            <p:nvPr/>
          </p:nvPicPr>
          <p:blipFill>
            <a:blip r:embed="rId4"/>
            <a:srcRect r="23810" b="86286"/>
            <a:stretch>
              <a:fillRect/>
            </a:stretch>
          </p:blipFill>
          <p:spPr bwMode="auto">
            <a:xfrm>
              <a:off x="-1" y="2385060"/>
              <a:ext cx="8602133" cy="967740"/>
            </a:xfrm>
            <a:prstGeom prst="rect">
              <a:avLst/>
            </a:prstGeom>
            <a:noFill/>
            <a:ln w="9525">
              <a:noFill/>
              <a:miter lim="800000"/>
              <a:headEnd/>
              <a:tailEnd/>
            </a:ln>
          </p:spPr>
        </p:pic>
        <p:pic>
          <p:nvPicPr>
            <p:cNvPr id="42" name="Picture 41"/>
            <p:cNvPicPr>
              <a:picLocks noChangeAspect="1" noChangeArrowheads="1"/>
            </p:cNvPicPr>
            <p:nvPr/>
          </p:nvPicPr>
          <p:blipFill>
            <a:blip r:embed="rId5"/>
            <a:srcRect l="69999" t="20572" r="6191" b="60381"/>
            <a:stretch>
              <a:fillRect/>
            </a:stretch>
          </p:blipFill>
          <p:spPr bwMode="auto">
            <a:xfrm>
              <a:off x="152400" y="3657600"/>
              <a:ext cx="3810000" cy="1905000"/>
            </a:xfrm>
            <a:prstGeom prst="rect">
              <a:avLst/>
            </a:prstGeom>
            <a:noFill/>
            <a:ln w="9525">
              <a:noFill/>
              <a:miter lim="800000"/>
              <a:headEnd/>
              <a:tailEnd/>
            </a:ln>
          </p:spPr>
        </p:pic>
        <p:sp>
          <p:nvSpPr>
            <p:cNvPr id="43" name="Up Arrow 42"/>
            <p:cNvSpPr/>
            <p:nvPr/>
          </p:nvSpPr>
          <p:spPr>
            <a:xfrm>
              <a:off x="2057400" y="2743200"/>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7</a:t>
              </a:r>
              <a:endParaRPr lang="en-US" sz="1200">
                <a:effectLst/>
                <a:latin typeface="Times New Roman" charset="0"/>
                <a:ea typeface="Times New Roman" charset="0"/>
              </a:endParaRPr>
            </a:p>
          </p:txBody>
        </p:sp>
        <p:sp>
          <p:nvSpPr>
            <p:cNvPr id="44" name="Up Arrow 43"/>
            <p:cNvSpPr/>
            <p:nvPr/>
          </p:nvSpPr>
          <p:spPr>
            <a:xfrm>
              <a:off x="7924800" y="2895600"/>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8</a:t>
              </a:r>
              <a:endParaRPr lang="en-US" sz="1200">
                <a:effectLst/>
                <a:latin typeface="Times New Roman" charset="0"/>
                <a:ea typeface="Times New Roman" charset="0"/>
              </a:endParaRPr>
            </a:p>
          </p:txBody>
        </p:sp>
        <p:sp>
          <p:nvSpPr>
            <p:cNvPr id="45" name="Up Arrow 44"/>
            <p:cNvSpPr/>
            <p:nvPr/>
          </p:nvSpPr>
          <p:spPr>
            <a:xfrm rot="20096953">
              <a:off x="8113936" y="4303935"/>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9</a:t>
              </a:r>
              <a:endParaRPr lang="en-US" sz="1200">
                <a:effectLst/>
                <a:latin typeface="Times New Roman" charset="0"/>
                <a:ea typeface="Times New Roman" charset="0"/>
              </a:endParaRPr>
            </a:p>
          </p:txBody>
        </p:sp>
        <p:sp>
          <p:nvSpPr>
            <p:cNvPr id="46" name="Up Arrow 45"/>
            <p:cNvSpPr/>
            <p:nvPr/>
          </p:nvSpPr>
          <p:spPr>
            <a:xfrm rot="18689304">
              <a:off x="903124" y="5246524"/>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8</a:t>
              </a:r>
              <a:endParaRPr lang="en-US" sz="1200">
                <a:effectLst/>
                <a:latin typeface="Times New Roman" charset="0"/>
                <a:ea typeface="Times New Roman" charset="0"/>
              </a:endParaRPr>
            </a:p>
          </p:txBody>
        </p:sp>
      </p:grpSp>
    </p:spTree>
    <p:extLst>
      <p:ext uri="{BB962C8B-B14F-4D97-AF65-F5344CB8AC3E}">
        <p14:creationId xmlns:p14="http://schemas.microsoft.com/office/powerpoint/2010/main" val="194526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4795865" cy="2308324"/>
          </a:xfrm>
          <a:prstGeom prst="rect">
            <a:avLst/>
          </a:prstGeom>
        </p:spPr>
        <p:txBody>
          <a:bodyPr wrap="none">
            <a:spAutoFit/>
          </a:bodyPr>
          <a:lstStyle/>
          <a:p>
            <a:r>
              <a:rPr lang="en-US" sz="7200" b="1" dirty="0">
                <a:solidFill>
                  <a:srgbClr val="C00000"/>
                </a:solidFill>
              </a:rPr>
              <a:t>Regression: </a:t>
            </a:r>
          </a:p>
          <a:p>
            <a:r>
              <a:rPr lang="en-US" sz="7200" b="1" dirty="0"/>
              <a:t>Using R</a:t>
            </a:r>
          </a:p>
        </p:txBody>
      </p:sp>
    </p:spTree>
    <p:extLst>
      <p:ext uri="{BB962C8B-B14F-4D97-AF65-F5344CB8AC3E}">
        <p14:creationId xmlns:p14="http://schemas.microsoft.com/office/powerpoint/2010/main" val="186473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5770234" cy="2308324"/>
          </a:xfrm>
          <a:prstGeom prst="rect">
            <a:avLst/>
          </a:prstGeom>
        </p:spPr>
        <p:txBody>
          <a:bodyPr wrap="none">
            <a:spAutoFit/>
          </a:bodyPr>
          <a:lstStyle/>
          <a:p>
            <a:r>
              <a:rPr lang="en-US" sz="7200" b="1" dirty="0"/>
              <a:t>Using R </a:t>
            </a:r>
          </a:p>
          <a:p>
            <a:r>
              <a:rPr lang="en-US" sz="7200" b="1" dirty="0"/>
              <a:t>1. Download R</a:t>
            </a:r>
          </a:p>
        </p:txBody>
      </p:sp>
      <p:sp>
        <p:nvSpPr>
          <p:cNvPr id="13" name="Rectangle 12"/>
          <p:cNvSpPr/>
          <p:nvPr/>
        </p:nvSpPr>
        <p:spPr>
          <a:xfrm>
            <a:off x="577608" y="2998963"/>
            <a:ext cx="10629064" cy="646331"/>
          </a:xfrm>
          <a:prstGeom prst="rect">
            <a:avLst/>
          </a:prstGeom>
        </p:spPr>
        <p:txBody>
          <a:bodyPr wrap="none">
            <a:spAutoFit/>
          </a:bodyPr>
          <a:lstStyle/>
          <a:p>
            <a:r>
              <a:rPr lang="en-US" sz="3600" dirty="0">
                <a:hlinkClick r:id="rId3"/>
              </a:rPr>
              <a:t>https://cran.r-project.org/bin/windows/base/old/3.3.1/</a:t>
            </a:r>
            <a:endParaRPr lang="en-US" sz="3600" dirty="0"/>
          </a:p>
        </p:txBody>
      </p:sp>
    </p:spTree>
    <p:extLst>
      <p:ext uri="{BB962C8B-B14F-4D97-AF65-F5344CB8AC3E}">
        <p14:creationId xmlns:p14="http://schemas.microsoft.com/office/powerpoint/2010/main" val="66017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9525172" cy="2308324"/>
          </a:xfrm>
          <a:prstGeom prst="rect">
            <a:avLst/>
          </a:prstGeom>
        </p:spPr>
        <p:txBody>
          <a:bodyPr wrap="none">
            <a:spAutoFit/>
          </a:bodyPr>
          <a:lstStyle/>
          <a:p>
            <a:r>
              <a:rPr lang="en-US" sz="7200" b="1" dirty="0"/>
              <a:t>Using R </a:t>
            </a:r>
          </a:p>
          <a:p>
            <a:r>
              <a:rPr lang="en-US" sz="7200" b="1" dirty="0"/>
              <a:t>2. Set Working Directory</a:t>
            </a: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t="18750" b="38750"/>
          <a:stretch>
            <a:fillRect/>
          </a:stretch>
        </p:blipFill>
        <p:spPr bwMode="auto">
          <a:xfrm>
            <a:off x="714895" y="2903029"/>
            <a:ext cx="5225912" cy="103720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p:cNvPicPr>
            <a:picLocks noChangeAspect="1" noChangeArrowheads="1"/>
          </p:cNvPicPr>
          <p:nvPr/>
        </p:nvPicPr>
        <p:blipFill>
          <a:blip r:embed="rId4">
            <a:extLst>
              <a:ext uri="{28A0092B-C50C-407E-A947-70E740481C1C}">
                <a14:useLocalDpi xmlns:a14="http://schemas.microsoft.com/office/drawing/2010/main" val="0"/>
              </a:ext>
            </a:extLst>
          </a:blip>
          <a:srcRect t="29546" b="38637"/>
          <a:stretch>
            <a:fillRect/>
          </a:stretch>
        </p:blipFill>
        <p:spPr bwMode="auto">
          <a:xfrm>
            <a:off x="714894" y="4093653"/>
            <a:ext cx="11036435" cy="5780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1384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35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5034583" cy="2308324"/>
          </a:xfrm>
          <a:prstGeom prst="rect">
            <a:avLst/>
          </a:prstGeom>
        </p:spPr>
        <p:txBody>
          <a:bodyPr wrap="none">
            <a:spAutoFit/>
          </a:bodyPr>
          <a:lstStyle/>
          <a:p>
            <a:r>
              <a:rPr lang="en-US" sz="7200" b="1" dirty="0"/>
              <a:t>Using R </a:t>
            </a:r>
          </a:p>
          <a:p>
            <a:r>
              <a:rPr lang="en-US" sz="7200" b="1" dirty="0"/>
              <a:t>3. Read Data</a:t>
            </a:r>
          </a:p>
        </p:txBody>
      </p:sp>
      <p:pic>
        <p:nvPicPr>
          <p:cNvPr id="24" name="Picture 23"/>
          <p:cNvPicPr>
            <a:picLocks noChangeAspect="1"/>
          </p:cNvPicPr>
          <p:nvPr/>
        </p:nvPicPr>
        <p:blipFill>
          <a:blip r:embed="rId3" cstate="print"/>
          <a:srcRect t="25532" b="34043"/>
          <a:stretch>
            <a:fillRect/>
          </a:stretch>
        </p:blipFill>
        <p:spPr>
          <a:xfrm>
            <a:off x="198739" y="3338512"/>
            <a:ext cx="11724573" cy="755142"/>
          </a:xfrm>
          <a:prstGeom prst="rect">
            <a:avLst/>
          </a:prstGeom>
        </p:spPr>
      </p:pic>
      <p:pic>
        <p:nvPicPr>
          <p:cNvPr id="25" name="Picture 24"/>
          <p:cNvPicPr>
            <a:picLocks noChangeAspect="1"/>
          </p:cNvPicPr>
          <p:nvPr/>
        </p:nvPicPr>
        <p:blipFill>
          <a:blip r:embed="rId4" cstate="print"/>
          <a:srcRect t="17188" b="25000"/>
          <a:stretch>
            <a:fillRect/>
          </a:stretch>
        </p:blipFill>
        <p:spPr>
          <a:xfrm>
            <a:off x="496482" y="4117308"/>
            <a:ext cx="5869598" cy="1585220"/>
          </a:xfrm>
          <a:prstGeom prst="rect">
            <a:avLst/>
          </a:prstGeom>
        </p:spPr>
      </p:pic>
    </p:spTree>
    <p:extLst>
      <p:ext uri="{BB962C8B-B14F-4D97-AF65-F5344CB8AC3E}">
        <p14:creationId xmlns:p14="http://schemas.microsoft.com/office/powerpoint/2010/main" val="1471628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8330486" cy="1200329"/>
          </a:xfrm>
          <a:prstGeom prst="rect">
            <a:avLst/>
          </a:prstGeom>
        </p:spPr>
        <p:txBody>
          <a:bodyPr wrap="none">
            <a:spAutoFit/>
          </a:bodyPr>
          <a:lstStyle/>
          <a:p>
            <a:r>
              <a:rPr lang="en-US" sz="7200" b="1" dirty="0"/>
              <a:t>Using R: 4 Regression</a:t>
            </a:r>
          </a:p>
        </p:txBody>
      </p:sp>
      <p:pic>
        <p:nvPicPr>
          <p:cNvPr id="23" name="Picture 22"/>
          <p:cNvPicPr/>
          <p:nvPr/>
        </p:nvPicPr>
        <p:blipFill>
          <a:blip r:embed="rId3" cstate="print"/>
          <a:stretch>
            <a:fillRect/>
          </a:stretch>
        </p:blipFill>
        <p:spPr>
          <a:xfrm>
            <a:off x="2876204" y="1521227"/>
            <a:ext cx="6749934" cy="4447311"/>
          </a:xfrm>
          <a:prstGeom prst="rect">
            <a:avLst/>
          </a:prstGeom>
        </p:spPr>
      </p:pic>
    </p:spTree>
    <p:extLst>
      <p:ext uri="{BB962C8B-B14F-4D97-AF65-F5344CB8AC3E}">
        <p14:creationId xmlns:p14="http://schemas.microsoft.com/office/powerpoint/2010/main" val="186506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317932" y="311728"/>
            <a:ext cx="9127179" cy="2308324"/>
          </a:xfrm>
          <a:prstGeom prst="rect">
            <a:avLst/>
          </a:prstGeom>
        </p:spPr>
        <p:txBody>
          <a:bodyPr wrap="none">
            <a:spAutoFit/>
          </a:bodyPr>
          <a:lstStyle/>
          <a:p>
            <a:r>
              <a:rPr lang="en-US" sz="7200" b="1" dirty="0"/>
              <a:t>Meaning of Regression </a:t>
            </a:r>
          </a:p>
          <a:p>
            <a:r>
              <a:rPr lang="en-US" sz="7200" b="1" dirty="0"/>
              <a:t>Output</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24" name="Picture 23"/>
          <p:cNvPicPr/>
          <p:nvPr/>
        </p:nvPicPr>
        <p:blipFill>
          <a:blip r:embed="rId3" cstate="print">
            <a:extLst>
              <a:ext uri="{28A0092B-C50C-407E-A947-70E740481C1C}">
                <a14:useLocalDpi xmlns:a14="http://schemas.microsoft.com/office/drawing/2010/main" val="0"/>
              </a:ext>
            </a:extLst>
          </a:blip>
          <a:stretch>
            <a:fillRect/>
          </a:stretch>
        </p:blipFill>
        <p:spPr bwMode="auto">
          <a:xfrm>
            <a:off x="2826327" y="3135929"/>
            <a:ext cx="8369531" cy="3289678"/>
          </a:xfrm>
          <a:prstGeom prst="rect">
            <a:avLst/>
          </a:prstGeom>
          <a:noFill/>
          <a:ln>
            <a:noFill/>
          </a:ln>
        </p:spPr>
      </p:pic>
      <p:sp>
        <p:nvSpPr>
          <p:cNvPr id="7" name="Left Arrow 6"/>
          <p:cNvSpPr/>
          <p:nvPr/>
        </p:nvSpPr>
        <p:spPr>
          <a:xfrm>
            <a:off x="5303520" y="3251079"/>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Fit Statistics</a:t>
            </a:r>
          </a:p>
        </p:txBody>
      </p:sp>
      <p:sp>
        <p:nvSpPr>
          <p:cNvPr id="29" name="Left Arrow 28"/>
          <p:cNvSpPr/>
          <p:nvPr/>
        </p:nvSpPr>
        <p:spPr>
          <a:xfrm>
            <a:off x="8947265" y="4567261"/>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Fit Statistics</a:t>
            </a:r>
          </a:p>
        </p:txBody>
      </p:sp>
      <p:sp>
        <p:nvSpPr>
          <p:cNvPr id="30" name="Left Arrow 29"/>
          <p:cNvSpPr/>
          <p:nvPr/>
        </p:nvSpPr>
        <p:spPr>
          <a:xfrm>
            <a:off x="9200803" y="5774904"/>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Coefficients</a:t>
            </a:r>
          </a:p>
        </p:txBody>
      </p:sp>
    </p:spTree>
    <p:extLst>
      <p:ext uri="{BB962C8B-B14F-4D97-AF65-F5344CB8AC3E}">
        <p14:creationId xmlns:p14="http://schemas.microsoft.com/office/powerpoint/2010/main" val="1728689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048246" cy="2308324"/>
          </a:xfrm>
          <a:prstGeom prst="rect">
            <a:avLst/>
          </a:prstGeom>
        </p:spPr>
        <p:txBody>
          <a:bodyPr wrap="none">
            <a:spAutoFit/>
          </a:bodyPr>
          <a:lstStyle/>
          <a:p>
            <a:r>
              <a:rPr lang="en-US" sz="7200" b="1" dirty="0"/>
              <a:t>Meaning of </a:t>
            </a:r>
          </a:p>
          <a:p>
            <a:r>
              <a:rPr lang="en-US" sz="7200" b="1" dirty="0"/>
              <a:t>Regression Coefficients</a:t>
            </a:r>
            <a:endParaRPr lang="en-US" sz="7200" b="1" dirty="0">
              <a:solidFill>
                <a:schemeClr val="tx2"/>
              </a:solidFill>
            </a:endParaRPr>
          </a:p>
        </p:txBody>
      </p:sp>
    </p:spTree>
    <p:extLst>
      <p:ext uri="{BB962C8B-B14F-4D97-AF65-F5344CB8AC3E}">
        <p14:creationId xmlns:p14="http://schemas.microsoft.com/office/powerpoint/2010/main" val="398992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450361" cy="1200329"/>
          </a:xfrm>
          <a:prstGeom prst="rect">
            <a:avLst/>
          </a:prstGeom>
        </p:spPr>
        <p:txBody>
          <a:bodyPr wrap="none">
            <a:spAutoFit/>
          </a:bodyPr>
          <a:lstStyle/>
          <a:p>
            <a:r>
              <a:rPr lang="en-US" sz="7200" b="1" dirty="0"/>
              <a:t>Increase in Y for 1 unit of X</a:t>
            </a:r>
            <a:endParaRPr lang="en-US" sz="7200" b="1" dirty="0">
              <a:solidFill>
                <a:schemeClr val="tx2"/>
              </a:solidFill>
            </a:endParaRPr>
          </a:p>
        </p:txBody>
      </p:sp>
      <p:grpSp>
        <p:nvGrpSpPr>
          <p:cNvPr id="2" name="Group 1"/>
          <p:cNvGrpSpPr/>
          <p:nvPr/>
        </p:nvGrpSpPr>
        <p:grpSpPr>
          <a:xfrm>
            <a:off x="2409371" y="1628953"/>
            <a:ext cx="6749143" cy="4292876"/>
            <a:chOff x="3810000" y="2057400"/>
            <a:chExt cx="4572000" cy="2743200"/>
          </a:xfrm>
        </p:grpSpPr>
        <p:graphicFrame>
          <p:nvGraphicFramePr>
            <p:cNvPr id="22" name="Chart 21"/>
            <p:cNvGraphicFramePr>
              <a:graphicFrameLocks/>
            </p:cNvGraphicFramePr>
            <p:nvPr>
              <p:extLst>
                <p:ext uri="{D42A27DB-BD31-4B8C-83A1-F6EECF244321}">
                  <p14:modId xmlns:p14="http://schemas.microsoft.com/office/powerpoint/2010/main" val="2766358697"/>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ight Brace 22"/>
            <p:cNvSpPr/>
            <p:nvPr/>
          </p:nvSpPr>
          <p:spPr>
            <a:xfrm>
              <a:off x="7515225" y="2628900"/>
              <a:ext cx="114300" cy="828675"/>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4" name="Right Brace 23"/>
            <p:cNvSpPr/>
            <p:nvPr/>
          </p:nvSpPr>
          <p:spPr>
            <a:xfrm rot="5400000">
              <a:off x="5891211" y="2205040"/>
              <a:ext cx="266701" cy="2733676"/>
            </a:xfrm>
            <a:prstGeom prst="rightBrace">
              <a:avLst>
                <a:gd name="adj1" fmla="val 8333"/>
                <a:gd name="adj2" fmla="val 49655"/>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5" name="Rectangle 24"/>
            <p:cNvSpPr/>
            <p:nvPr/>
          </p:nvSpPr>
          <p:spPr>
            <a:xfrm>
              <a:off x="7696200" y="2876550"/>
              <a:ext cx="51435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a:solidFill>
                    <a:srgbClr val="C00000"/>
                  </a:solidFill>
                </a:rPr>
                <a:t>Rise</a:t>
              </a:r>
            </a:p>
          </p:txBody>
        </p:sp>
        <p:sp>
          <p:nvSpPr>
            <p:cNvPr id="26" name="Rectangle 25"/>
            <p:cNvSpPr/>
            <p:nvPr/>
          </p:nvSpPr>
          <p:spPr>
            <a:xfrm>
              <a:off x="5800725" y="3743325"/>
              <a:ext cx="51435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a:solidFill>
                    <a:srgbClr val="C00000"/>
                  </a:solidFill>
                </a:rPr>
                <a:t>Run</a:t>
              </a:r>
            </a:p>
          </p:txBody>
        </p:sp>
      </p:grpSp>
    </p:spTree>
    <p:extLst>
      <p:ext uri="{BB962C8B-B14F-4D97-AF65-F5344CB8AC3E}">
        <p14:creationId xmlns:p14="http://schemas.microsoft.com/office/powerpoint/2010/main" val="5773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1752600"/>
            <a:ext cx="8491940" cy="1200329"/>
          </a:xfrm>
          <a:prstGeom prst="rect">
            <a:avLst/>
          </a:prstGeom>
        </p:spPr>
        <p:txBody>
          <a:bodyPr wrap="none">
            <a:spAutoFit/>
          </a:bodyPr>
          <a:lstStyle/>
          <a:p>
            <a:r>
              <a:rPr lang="en-US" sz="7200" b="1" dirty="0"/>
              <a:t>Parameter Estimation</a:t>
            </a:r>
          </a:p>
        </p:txBody>
      </p:sp>
    </p:spTree>
    <p:extLst>
      <p:ext uri="{BB962C8B-B14F-4D97-AF65-F5344CB8AC3E}">
        <p14:creationId xmlns:p14="http://schemas.microsoft.com/office/powerpoint/2010/main" val="339876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p:sp>
        <p:nvSpPr>
          <p:cNvPr id="3" name="Rectangle 2"/>
          <p:cNvSpPr/>
          <p:nvPr/>
        </p:nvSpPr>
        <p:spPr>
          <a:xfrm>
            <a:off x="1957932" y="2551884"/>
            <a:ext cx="6969857" cy="2308324"/>
          </a:xfrm>
          <a:prstGeom prst="rect">
            <a:avLst/>
          </a:prstGeom>
        </p:spPr>
        <p:txBody>
          <a:bodyPr wrap="none">
            <a:spAutoFit/>
          </a:bodyPr>
          <a:lstStyle/>
          <a:p>
            <a:r>
              <a:rPr lang="en-US" sz="7200" b="1" dirty="0">
                <a:solidFill>
                  <a:srgbClr val="C00000"/>
                </a:solidFill>
              </a:rPr>
              <a:t>Warning:</a:t>
            </a:r>
          </a:p>
          <a:p>
            <a:r>
              <a:rPr lang="en-US" sz="7200" b="1" dirty="0">
                <a:solidFill>
                  <a:srgbClr val="C00000"/>
                </a:solidFill>
              </a:rPr>
              <a:t>Changes Meaning</a:t>
            </a:r>
          </a:p>
        </p:txBody>
      </p:sp>
    </p:spTree>
    <p:extLst>
      <p:ext uri="{BB962C8B-B14F-4D97-AF65-F5344CB8AC3E}">
        <p14:creationId xmlns:p14="http://schemas.microsoft.com/office/powerpoint/2010/main" val="243593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p:sp>
        <p:nvSpPr>
          <p:cNvPr id="22" name="Rectangle 21"/>
          <p:cNvSpPr/>
          <p:nvPr/>
        </p:nvSpPr>
        <p:spPr>
          <a:xfrm>
            <a:off x="1957932" y="2551884"/>
            <a:ext cx="8726428" cy="2308324"/>
          </a:xfrm>
          <a:prstGeom prst="rect">
            <a:avLst/>
          </a:prstGeom>
        </p:spPr>
        <p:txBody>
          <a:bodyPr wrap="none">
            <a:spAutoFit/>
          </a:bodyPr>
          <a:lstStyle/>
          <a:p>
            <a:r>
              <a:rPr lang="en-US" sz="7200" b="1" dirty="0">
                <a:solidFill>
                  <a:srgbClr val="C00000"/>
                </a:solidFill>
              </a:rPr>
              <a:t>Not how much Y</a:t>
            </a:r>
          </a:p>
          <a:p>
            <a:r>
              <a:rPr lang="en-US" sz="7200" b="1" dirty="0">
                <a:solidFill>
                  <a:srgbClr val="C00000"/>
                </a:solidFill>
              </a:rPr>
              <a:t>changes for 1 unit of X</a:t>
            </a:r>
          </a:p>
        </p:txBody>
      </p:sp>
    </p:spTree>
    <p:extLst>
      <p:ext uri="{BB962C8B-B14F-4D97-AF65-F5344CB8AC3E}">
        <p14:creationId xmlns:p14="http://schemas.microsoft.com/office/powerpoint/2010/main" val="2934863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780306" cy="2308324"/>
          </a:xfrm>
          <a:prstGeom prst="rect">
            <a:avLst/>
          </a:prstGeom>
        </p:spPr>
        <p:txBody>
          <a:bodyPr wrap="none">
            <a:spAutoFit/>
          </a:bodyPr>
          <a:lstStyle/>
          <a:p>
            <a:r>
              <a:rPr lang="en-US" sz="7200" b="1" dirty="0"/>
              <a:t>Meaning of Probability </a:t>
            </a:r>
          </a:p>
          <a:p>
            <a:r>
              <a:rPr lang="en-US" sz="7200" b="1" dirty="0"/>
              <a:t>of Observing Coefficients</a:t>
            </a:r>
            <a:endParaRPr lang="en-US" sz="7200" b="1" dirty="0">
              <a:solidFill>
                <a:schemeClr val="tx2"/>
              </a:solidFill>
            </a:endParaRPr>
          </a:p>
        </p:txBody>
      </p:sp>
    </p:spTree>
    <p:extLst>
      <p:ext uri="{BB962C8B-B14F-4D97-AF65-F5344CB8AC3E}">
        <p14:creationId xmlns:p14="http://schemas.microsoft.com/office/powerpoint/2010/main" val="537892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11494557" cy="1200329"/>
          </a:xfrm>
          <a:prstGeom prst="rect">
            <a:avLst/>
          </a:prstGeom>
        </p:spPr>
        <p:txBody>
          <a:bodyPr wrap="none">
            <a:spAutoFit/>
          </a:bodyPr>
          <a:lstStyle/>
          <a:p>
            <a:r>
              <a:rPr lang="en-US" sz="7200" b="1" dirty="0"/>
              <a:t>Meaning of the Probabilities</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2945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0</m:t>
                          </m:r>
                        </m:sub>
                      </m:sSub>
                      <m:r>
                        <a:rPr lang="en-US" sz="3600" i="1">
                          <a:latin typeface="Cambria Math" charset="0"/>
                        </a:rPr>
                        <m:t>±1.96∗</m:t>
                      </m:r>
                      <m:r>
                        <a:rPr lang="en-US" sz="3600" i="1">
                          <a:latin typeface="Cambria Math" charset="0"/>
                        </a:rPr>
                        <m:t>𝑆𝑡𝑎𝑛𝑑𝑎𝑟𝑑</m:t>
                      </m:r>
                      <m:r>
                        <a:rPr lang="en-US" sz="3600" i="1">
                          <a:latin typeface="Cambria Math" charset="0"/>
                        </a:rPr>
                        <m:t> </m:t>
                      </m:r>
                      <m:r>
                        <a:rPr lang="en-US" sz="3600" i="1">
                          <a:latin typeface="Cambria Math" charset="0"/>
                        </a:rPr>
                        <m:t>𝐸𝑟𝑟𝑜𝑟</m:t>
                      </m:r>
                      <m:r>
                        <a:rPr lang="en-US" sz="3600" i="1">
                          <a:latin typeface="Cambria Math" charset="0"/>
                        </a:rPr>
                        <m:t> </m:t>
                      </m:r>
                      <m:r>
                        <a:rPr lang="en-US" sz="3600" i="1">
                          <a:latin typeface="Cambria Math" charset="0"/>
                        </a:rPr>
                        <m:t>𝑜𝑓</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0</m:t>
                          </m:r>
                        </m:sub>
                      </m:sSub>
                    </m:oMath>
                  </m:oMathPara>
                </a14:m>
                <a:endParaRPr lang="en-US" sz="3600" dirty="0"/>
              </a:p>
              <a:p>
                <a:r>
                  <a:rPr lang="en-US" sz="3600" dirty="0"/>
                  <a:t> </a:t>
                </a:r>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1</m:t>
                          </m:r>
                        </m:sub>
                      </m:sSub>
                      <m:r>
                        <a:rPr lang="en-US" sz="3600" i="1">
                          <a:latin typeface="Cambria Math" charset="0"/>
                        </a:rPr>
                        <m:t>±1.96∗</m:t>
                      </m:r>
                      <m:r>
                        <a:rPr lang="en-US" sz="3600" i="1">
                          <a:latin typeface="Cambria Math" charset="0"/>
                        </a:rPr>
                        <m:t>𝑆𝑡𝑎𝑛𝑑𝑎𝑟𝑑</m:t>
                      </m:r>
                      <m:r>
                        <a:rPr lang="en-US" sz="3600" i="1">
                          <a:latin typeface="Cambria Math" charset="0"/>
                        </a:rPr>
                        <m:t> </m:t>
                      </m:r>
                      <m:r>
                        <a:rPr lang="en-US" sz="3600" i="1">
                          <a:latin typeface="Cambria Math" charset="0"/>
                        </a:rPr>
                        <m:t>𝐸𝑟𝑟𝑜𝑟</m:t>
                      </m:r>
                      <m:r>
                        <a:rPr lang="en-US" sz="3600" i="1">
                          <a:latin typeface="Cambria Math" charset="0"/>
                        </a:rPr>
                        <m:t> </m:t>
                      </m:r>
                      <m:r>
                        <a:rPr lang="en-US" sz="3600" i="1">
                          <a:latin typeface="Cambria Math" charset="0"/>
                        </a:rPr>
                        <m:t>𝑜𝑓</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1</m:t>
                          </m:r>
                        </m:sub>
                      </m:sSub>
                    </m:oMath>
                  </m:oMathPara>
                </a14:m>
                <a:endParaRPr lang="en-US" sz="3600" dirty="0"/>
              </a:p>
              <a:p>
                <a:r>
                  <a:rPr lang="en-US" sz="3600" dirty="0"/>
                  <a:t> </a:t>
                </a:r>
                <a:endParaRPr lang="en-US" sz="3600" dirty="0">
                  <a:effectLst/>
                  <a:latin typeface="Calibri" charset="0"/>
                  <a:ea typeface="Calibri" charset="0"/>
                  <a:cs typeface="Times New Roman" charset="0"/>
                </a:endParaRPr>
              </a:p>
              <a:p>
                <a:pPr algn="just">
                  <a:lnSpc>
                    <a:spcPct val="115000"/>
                  </a:lnSpc>
                  <a:spcAft>
                    <a:spcPts val="1000"/>
                  </a:spcAft>
                </a:pPr>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294542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10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7329507" cy="1200329"/>
          </a:xfrm>
          <a:prstGeom prst="rect">
            <a:avLst/>
          </a:prstGeom>
        </p:spPr>
        <p:txBody>
          <a:bodyPr wrap="none">
            <a:spAutoFit/>
          </a:bodyPr>
          <a:lstStyle/>
          <a:p>
            <a:r>
              <a:rPr lang="en-US" sz="7200" b="1" dirty="0"/>
              <a:t>Hypothesis Testing</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3072829"/>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𝑁𝑢𝑙𝑙</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𝑎𝑙𝑡𝑒𝑟𝑛𝑎𝑡𝑖𝑣𝑒</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3600" i="1">
                          <a:effectLst/>
                          <a:latin typeface="Cambria Math" charset="0"/>
                          <a:ea typeface="Times New Roman" charset="0"/>
                          <a:cs typeface="Times New Roman" charset="0"/>
                        </a:rPr>
                        <m:t>𝑡</m:t>
                      </m:r>
                      <m:r>
                        <a:rPr lang="en-US" sz="3600" i="1">
                          <a:effectLst/>
                          <a:latin typeface="Cambria Math" charset="0"/>
                          <a:ea typeface="Times New Roman" charset="0"/>
                          <a:cs typeface="Times New Roman" charset="0"/>
                        </a:rPr>
                        <m:t>=</m:t>
                      </m:r>
                      <m:f>
                        <m:fPr>
                          <m:ctrlPr>
                            <a:rPr lang="en-US" sz="3600" i="1">
                              <a:effectLst/>
                              <a:latin typeface="Cambria Math" panose="02040503050406030204" pitchFamily="18" charset="0"/>
                              <a:ea typeface="Times New Roman" charset="0"/>
                              <a:cs typeface="Times New Roman" charset="0"/>
                            </a:rPr>
                          </m:ctrlPr>
                        </m:fPr>
                        <m:num>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num>
                        <m:den>
                          <m:r>
                            <a:rPr lang="en-US" sz="3600" i="1">
                              <a:effectLst/>
                              <a:latin typeface="Cambria Math" charset="0"/>
                              <a:ea typeface="Times New Roman" charset="0"/>
                              <a:cs typeface="Times New Roman" charset="0"/>
                            </a:rPr>
                            <m:t>𝑆𝑡𝑎𝑛𝑑𝑎𝑟𝑑</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𝐸𝑟𝑟𝑜𝑟</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𝑜𝑓</m:t>
                          </m:r>
                          <m:r>
                            <a:rPr lang="en-US" sz="3600" i="1">
                              <a:effectLst/>
                              <a:latin typeface="Cambria Math" charset="0"/>
                              <a:ea typeface="Times New Roman" charset="0"/>
                              <a:cs typeface="Times New Roman" charset="0"/>
                            </a:rPr>
                            <m:t> </m:t>
                          </m:r>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den>
                      </m:f>
                    </m:oMath>
                  </m:oMathPara>
                </a14:m>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307282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18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7329507" cy="1200329"/>
          </a:xfrm>
          <a:prstGeom prst="rect">
            <a:avLst/>
          </a:prstGeom>
        </p:spPr>
        <p:txBody>
          <a:bodyPr wrap="none">
            <a:spAutoFit/>
          </a:bodyPr>
          <a:lstStyle/>
          <a:p>
            <a:r>
              <a:rPr lang="en-US" sz="7200" b="1" dirty="0"/>
              <a:t>Hypothesis Testing</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3072829"/>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𝑁𝑢𝑙𝑙</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𝑎𝑙𝑡𝑒𝑟𝑛𝑎𝑡𝑖𝑣𝑒</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3600" i="1">
                          <a:effectLst/>
                          <a:latin typeface="Cambria Math" charset="0"/>
                          <a:ea typeface="Times New Roman" charset="0"/>
                          <a:cs typeface="Times New Roman" charset="0"/>
                        </a:rPr>
                        <m:t>𝑡</m:t>
                      </m:r>
                      <m:r>
                        <a:rPr lang="en-US" sz="3600" i="1">
                          <a:effectLst/>
                          <a:latin typeface="Cambria Math" charset="0"/>
                          <a:ea typeface="Times New Roman" charset="0"/>
                          <a:cs typeface="Times New Roman" charset="0"/>
                        </a:rPr>
                        <m:t>=</m:t>
                      </m:r>
                      <m:f>
                        <m:fPr>
                          <m:ctrlPr>
                            <a:rPr lang="en-US" sz="3600" i="1">
                              <a:effectLst/>
                              <a:latin typeface="Cambria Math" panose="02040503050406030204" pitchFamily="18" charset="0"/>
                              <a:ea typeface="Times New Roman" charset="0"/>
                              <a:cs typeface="Times New Roman" charset="0"/>
                            </a:rPr>
                          </m:ctrlPr>
                        </m:fPr>
                        <m:num>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num>
                        <m:den>
                          <m:r>
                            <a:rPr lang="en-US" sz="3600" i="1">
                              <a:effectLst/>
                              <a:latin typeface="Cambria Math" charset="0"/>
                              <a:ea typeface="Times New Roman" charset="0"/>
                              <a:cs typeface="Times New Roman" charset="0"/>
                            </a:rPr>
                            <m:t>𝑆𝑡𝑎𝑛𝑑𝑎𝑟𝑑</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𝐸𝑟𝑟𝑜𝑟</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𝑜𝑓</m:t>
                          </m:r>
                          <m:r>
                            <a:rPr lang="en-US" sz="3600" i="1">
                              <a:effectLst/>
                              <a:latin typeface="Cambria Math" charset="0"/>
                              <a:ea typeface="Times New Roman" charset="0"/>
                              <a:cs typeface="Times New Roman" charset="0"/>
                            </a:rPr>
                            <m:t> </m:t>
                          </m:r>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den>
                      </m:f>
                    </m:oMath>
                  </m:oMathPara>
                </a14:m>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3072829"/>
              </a:xfrm>
              <a:prstGeom prst="rect">
                <a:avLst/>
              </a:prstGeom>
              <a:blipFill rotWithShape="0">
                <a:blip r:embed="rId3"/>
                <a:stretch>
                  <a:fillRect/>
                </a:stretch>
              </a:blipFill>
            </p:spPr>
            <p:txBody>
              <a:bodyPr/>
              <a:lstStyle/>
              <a:p>
                <a:r>
                  <a:rPr lang="en-US">
                    <a:noFill/>
                  </a:rPr>
                  <a:t> </a:t>
                </a:r>
              </a:p>
            </p:txBody>
          </p:sp>
        </mc:Fallback>
      </mc:AlternateContent>
      <p:sp>
        <p:nvSpPr>
          <p:cNvPr id="20" name="Rectangle 19"/>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Context Dependent</a:t>
            </a:r>
            <a:endParaRPr lang="en-US" sz="7200" b="1" baseline="30000" dirty="0">
              <a:solidFill>
                <a:srgbClr val="C00000"/>
              </a:solidFill>
            </a:endParaRPr>
          </a:p>
        </p:txBody>
      </p:sp>
    </p:spTree>
    <p:extLst>
      <p:ext uri="{BB962C8B-B14F-4D97-AF65-F5344CB8AC3E}">
        <p14:creationId xmlns:p14="http://schemas.microsoft.com/office/powerpoint/2010/main" val="1878996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351086" cy="1200329"/>
          </a:xfrm>
          <a:prstGeom prst="rect">
            <a:avLst/>
          </a:prstGeom>
        </p:spPr>
        <p:txBody>
          <a:bodyPr wrap="none">
            <a:spAutoFit/>
          </a:bodyPr>
          <a:lstStyle/>
          <a:p>
            <a:r>
              <a:rPr lang="en-US" sz="7200" b="1" dirty="0"/>
              <a:t>Meaning of Fit Statistics</a:t>
            </a:r>
            <a:endParaRPr lang="en-US" sz="7200" b="1" dirty="0">
              <a:solidFill>
                <a:schemeClr val="tx2"/>
              </a:solidFill>
            </a:endParaRPr>
          </a:p>
        </p:txBody>
      </p:sp>
    </p:spTree>
    <p:extLst>
      <p:ext uri="{BB962C8B-B14F-4D97-AF65-F5344CB8AC3E}">
        <p14:creationId xmlns:p14="http://schemas.microsoft.com/office/powerpoint/2010/main" val="853463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SSR</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820640" y="2150288"/>
                <a:ext cx="2094102" cy="2493568"/>
              </a:xfrm>
              <a:prstGeom prst="rect">
                <a:avLst/>
              </a:prstGeom>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𝑆𝑆𝑇</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e>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acc>
                                </m:e>
                              </m:d>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𝑆𝑆𝑅</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e>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e>
                                  </m:acc>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acc>
                                </m:e>
                              </m:d>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14:m>
                  <m:oMathPara xmlns:m="http://schemas.openxmlformats.org/officeDocument/2006/math">
                    <m:oMathParaPr>
                      <m:jc m:val="centerGroup"/>
                    </m:oMathParaPr>
                    <m:oMath xmlns:m="http://schemas.openxmlformats.org/officeDocument/2006/math">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𝑆𝑆𝑅</m:t>
                          </m:r>
                        </m:num>
                        <m:den>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𝑆𝑆𝑇</m:t>
                          </m:r>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820640" y="2150288"/>
                <a:ext cx="2094102" cy="249356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573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More Variables Higher R</a:t>
            </a:r>
            <a:r>
              <a:rPr lang="en-US" sz="7200" b="1" baseline="30000" dirty="0">
                <a:solidFill>
                  <a:srgbClr val="C00000"/>
                </a:solidFill>
              </a:rPr>
              <a:t>2</a:t>
            </a:r>
          </a:p>
        </p:txBody>
      </p:sp>
    </p:spTree>
    <p:extLst>
      <p:ext uri="{BB962C8B-B14F-4D97-AF65-F5344CB8AC3E}">
        <p14:creationId xmlns:p14="http://schemas.microsoft.com/office/powerpoint/2010/main" val="2432346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Massive Data Lower R</a:t>
            </a:r>
            <a:r>
              <a:rPr lang="en-US" sz="7200" b="1" baseline="30000" dirty="0">
                <a:solidFill>
                  <a:srgbClr val="C00000"/>
                </a:solidFill>
              </a:rPr>
              <a:t>2</a:t>
            </a:r>
          </a:p>
        </p:txBody>
      </p:sp>
    </p:spTree>
    <p:extLst>
      <p:ext uri="{BB962C8B-B14F-4D97-AF65-F5344CB8AC3E}">
        <p14:creationId xmlns:p14="http://schemas.microsoft.com/office/powerpoint/2010/main" val="298343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5364097" cy="2308324"/>
          </a:xfrm>
          <a:prstGeom prst="rect">
            <a:avLst/>
          </a:prstGeom>
        </p:spPr>
        <p:txBody>
          <a:bodyPr wrap="none">
            <a:spAutoFit/>
          </a:bodyPr>
          <a:lstStyle/>
          <a:p>
            <a:r>
              <a:rPr lang="en-US" sz="7200" b="1" dirty="0"/>
              <a:t>Regression Is </a:t>
            </a:r>
          </a:p>
          <a:p>
            <a:r>
              <a:rPr lang="en-US" sz="7200" b="1" dirty="0"/>
              <a:t>Everywhere</a:t>
            </a:r>
          </a:p>
        </p:txBody>
      </p:sp>
    </p:spTree>
    <p:extLst>
      <p:ext uri="{BB962C8B-B14F-4D97-AF65-F5344CB8AC3E}">
        <p14:creationId xmlns:p14="http://schemas.microsoft.com/office/powerpoint/2010/main" val="2082246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95932" y="1957647"/>
            <a:ext cx="6490046" cy="4154984"/>
          </a:xfrm>
          <a:prstGeom prst="rect">
            <a:avLst/>
          </a:prstGeom>
        </p:spPr>
        <p:txBody>
          <a:bodyPr wrap="none">
            <a:spAutoFit/>
          </a:bodyPr>
          <a:lstStyle/>
          <a:p>
            <a:r>
              <a:rPr lang="en-US" sz="7200" b="1" dirty="0"/>
              <a:t>Models that are </a:t>
            </a:r>
          </a:p>
          <a:p>
            <a:r>
              <a:rPr lang="en-US" sz="7200" b="1" dirty="0"/>
              <a:t>predictive &amp;</a:t>
            </a:r>
          </a:p>
          <a:p>
            <a:r>
              <a:rPr lang="en-US" sz="7200" b="1" dirty="0"/>
              <a:t>parsimonious </a:t>
            </a:r>
          </a:p>
          <a:p>
            <a:endParaRPr lang="en-US" sz="7200" b="1" baseline="30000" dirty="0">
              <a:solidFill>
                <a:schemeClr val="tx2"/>
              </a:solidFill>
            </a:endParaRPr>
          </a:p>
        </p:txBody>
      </p:sp>
    </p:spTree>
    <p:extLst>
      <p:ext uri="{BB962C8B-B14F-4D97-AF65-F5344CB8AC3E}">
        <p14:creationId xmlns:p14="http://schemas.microsoft.com/office/powerpoint/2010/main" val="65249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319474" cy="3046988"/>
          </a:xfrm>
          <a:prstGeom prst="rect">
            <a:avLst/>
          </a:prstGeom>
        </p:spPr>
        <p:txBody>
          <a:bodyPr wrap="none">
            <a:spAutoFit/>
          </a:bodyPr>
          <a:lstStyle/>
          <a:p>
            <a:r>
              <a:rPr lang="en-US" sz="7200" b="1" dirty="0"/>
              <a:t>Hierarchical Regression:</a:t>
            </a:r>
          </a:p>
          <a:p>
            <a:r>
              <a:rPr lang="en-US" sz="7200" b="1" dirty="0">
                <a:solidFill>
                  <a:srgbClr val="C00000"/>
                </a:solidFill>
              </a:rPr>
              <a:t>Add &amp; Re-Test</a:t>
            </a:r>
          </a:p>
          <a:p>
            <a:endParaRPr lang="en-US" sz="7200" b="1" baseline="30000" dirty="0">
              <a:solidFill>
                <a:schemeClr val="tx2"/>
              </a:solidFill>
            </a:endParaRPr>
          </a:p>
        </p:txBody>
      </p:sp>
    </p:spTree>
    <p:extLst>
      <p:ext uri="{BB962C8B-B14F-4D97-AF65-F5344CB8AC3E}">
        <p14:creationId xmlns:p14="http://schemas.microsoft.com/office/powerpoint/2010/main" val="1603062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7353744" cy="3046988"/>
          </a:xfrm>
          <a:prstGeom prst="rect">
            <a:avLst/>
          </a:prstGeom>
        </p:spPr>
        <p:txBody>
          <a:bodyPr wrap="none">
            <a:spAutoFit/>
          </a:bodyPr>
          <a:lstStyle/>
          <a:p>
            <a:r>
              <a:rPr lang="en-US" sz="7200" b="1" dirty="0">
                <a:solidFill>
                  <a:srgbClr val="C00000"/>
                </a:solidFill>
              </a:rPr>
              <a:t>Forward Selection:</a:t>
            </a:r>
          </a:p>
          <a:p>
            <a:r>
              <a:rPr lang="en-US" sz="7200" b="1" dirty="0"/>
              <a:t>Add &amp; Re-Test</a:t>
            </a:r>
          </a:p>
          <a:p>
            <a:endParaRPr lang="en-US" sz="7200" b="1" baseline="30000" dirty="0">
              <a:solidFill>
                <a:schemeClr val="tx2"/>
              </a:solidFill>
            </a:endParaRPr>
          </a:p>
        </p:txBody>
      </p:sp>
    </p:spTree>
    <p:extLst>
      <p:ext uri="{BB962C8B-B14F-4D97-AF65-F5344CB8AC3E}">
        <p14:creationId xmlns:p14="http://schemas.microsoft.com/office/powerpoint/2010/main" val="155107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7913257" cy="3046988"/>
          </a:xfrm>
          <a:prstGeom prst="rect">
            <a:avLst/>
          </a:prstGeom>
        </p:spPr>
        <p:txBody>
          <a:bodyPr wrap="none">
            <a:spAutoFit/>
          </a:bodyPr>
          <a:lstStyle/>
          <a:p>
            <a:r>
              <a:rPr lang="en-US" sz="7200" b="1" dirty="0">
                <a:solidFill>
                  <a:srgbClr val="C00000"/>
                </a:solidFill>
              </a:rPr>
              <a:t>Backward Selection:</a:t>
            </a:r>
          </a:p>
          <a:p>
            <a:r>
              <a:rPr lang="en-US" sz="7200" b="1" dirty="0"/>
              <a:t>Remove &amp; Re-Test</a:t>
            </a:r>
          </a:p>
          <a:p>
            <a:endParaRPr lang="en-US" sz="7200" b="1" baseline="30000" dirty="0">
              <a:solidFill>
                <a:schemeClr val="tx2"/>
              </a:solidFill>
            </a:endParaRPr>
          </a:p>
        </p:txBody>
      </p:sp>
    </p:spTree>
    <p:extLst>
      <p:ext uri="{BB962C8B-B14F-4D97-AF65-F5344CB8AC3E}">
        <p14:creationId xmlns:p14="http://schemas.microsoft.com/office/powerpoint/2010/main" val="438457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8737007" cy="3046988"/>
          </a:xfrm>
          <a:prstGeom prst="rect">
            <a:avLst/>
          </a:prstGeom>
        </p:spPr>
        <p:txBody>
          <a:bodyPr wrap="none">
            <a:spAutoFit/>
          </a:bodyPr>
          <a:lstStyle/>
          <a:p>
            <a:r>
              <a:rPr lang="en-US" sz="7200" b="1" dirty="0">
                <a:solidFill>
                  <a:srgbClr val="C00000"/>
                </a:solidFill>
              </a:rPr>
              <a:t>Cross Validation:</a:t>
            </a:r>
          </a:p>
          <a:p>
            <a:r>
              <a:rPr lang="en-US" sz="7200" b="1" dirty="0"/>
              <a:t>Report R</a:t>
            </a:r>
            <a:r>
              <a:rPr lang="en-US" sz="7200" b="1" baseline="30000" dirty="0"/>
              <a:t>2</a:t>
            </a:r>
            <a:r>
              <a:rPr lang="en-US" sz="7200" b="1" dirty="0"/>
              <a:t> in New Data</a:t>
            </a:r>
          </a:p>
          <a:p>
            <a:endParaRPr lang="en-US" sz="7200" b="1" baseline="30000" dirty="0">
              <a:solidFill>
                <a:schemeClr val="tx2"/>
              </a:solidFill>
            </a:endParaRPr>
          </a:p>
        </p:txBody>
      </p:sp>
    </p:spTree>
    <p:extLst>
      <p:ext uri="{BB962C8B-B14F-4D97-AF65-F5344CB8AC3E}">
        <p14:creationId xmlns:p14="http://schemas.microsoft.com/office/powerpoint/2010/main" val="919326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456781" cy="2308324"/>
          </a:xfrm>
          <a:prstGeom prst="rect">
            <a:avLst/>
          </a:prstGeom>
        </p:spPr>
        <p:txBody>
          <a:bodyPr wrap="square">
            <a:spAutoFit/>
          </a:bodyPr>
          <a:lstStyle/>
          <a:p>
            <a:r>
              <a:rPr lang="en-US" sz="7200" b="1" dirty="0">
                <a:solidFill>
                  <a:srgbClr val="C00000"/>
                </a:solidFill>
              </a:rPr>
              <a:t>Co-linearity:</a:t>
            </a:r>
          </a:p>
          <a:p>
            <a:r>
              <a:rPr lang="en-US" sz="7200" b="1" dirty="0"/>
              <a:t>Can Change Significance</a:t>
            </a:r>
            <a:endParaRPr lang="en-US" sz="7200" b="1" baseline="30000" dirty="0">
              <a:solidFill>
                <a:schemeClr val="tx2"/>
              </a:solidFill>
            </a:endParaRPr>
          </a:p>
        </p:txBody>
      </p:sp>
    </p:spTree>
    <p:extLst>
      <p:ext uri="{BB962C8B-B14F-4D97-AF65-F5344CB8AC3E}">
        <p14:creationId xmlns:p14="http://schemas.microsoft.com/office/powerpoint/2010/main" val="1058505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456781" cy="1200329"/>
          </a:xfrm>
          <a:prstGeom prst="rect">
            <a:avLst/>
          </a:prstGeom>
        </p:spPr>
        <p:txBody>
          <a:bodyPr wrap="square">
            <a:spAutoFit/>
          </a:bodyPr>
          <a:lstStyle/>
          <a:p>
            <a:r>
              <a:rPr lang="en-US" sz="7200" b="1" dirty="0">
                <a:solidFill>
                  <a:srgbClr val="C00000"/>
                </a:solidFill>
              </a:rPr>
              <a:t>Co-linearity:</a:t>
            </a:r>
          </a:p>
        </p:txBody>
      </p:sp>
      <p:sp>
        <p:nvSpPr>
          <p:cNvPr id="3" name="Oval 2"/>
          <p:cNvSpPr/>
          <p:nvPr/>
        </p:nvSpPr>
        <p:spPr>
          <a:xfrm>
            <a:off x="2294313" y="3258589"/>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Age</a:t>
            </a:r>
          </a:p>
        </p:txBody>
      </p:sp>
      <p:sp>
        <p:nvSpPr>
          <p:cNvPr id="23" name="Oval 22"/>
          <p:cNvSpPr/>
          <p:nvPr/>
        </p:nvSpPr>
        <p:spPr>
          <a:xfrm>
            <a:off x="5289665" y="3258588"/>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Sex</a:t>
            </a:r>
          </a:p>
        </p:txBody>
      </p:sp>
      <p:sp>
        <p:nvSpPr>
          <p:cNvPr id="24" name="Oval 23"/>
          <p:cNvSpPr/>
          <p:nvPr/>
        </p:nvSpPr>
        <p:spPr>
          <a:xfrm>
            <a:off x="3969328" y="5023995"/>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Cost</a:t>
            </a:r>
          </a:p>
        </p:txBody>
      </p:sp>
      <p:cxnSp>
        <p:nvCxnSpPr>
          <p:cNvPr id="9" name="Straight Arrow Connector 8"/>
          <p:cNvCxnSpPr>
            <a:stCxn id="3" idx="4"/>
            <a:endCxn id="24" idx="1"/>
          </p:cNvCxnSpPr>
          <p:nvPr/>
        </p:nvCxnSpPr>
        <p:spPr>
          <a:xfrm>
            <a:off x="3325091" y="4256116"/>
            <a:ext cx="946145" cy="913963"/>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4"/>
            <a:endCxn id="24" idx="7"/>
          </p:cNvCxnSpPr>
          <p:nvPr/>
        </p:nvCxnSpPr>
        <p:spPr>
          <a:xfrm flipH="1">
            <a:off x="5728976" y="4256115"/>
            <a:ext cx="591467" cy="913964"/>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 idx="6"/>
            <a:endCxn id="23" idx="2"/>
          </p:cNvCxnSpPr>
          <p:nvPr/>
        </p:nvCxnSpPr>
        <p:spPr>
          <a:xfrm flipV="1">
            <a:off x="4355869" y="3757352"/>
            <a:ext cx="933796" cy="1"/>
          </a:xfrm>
          <a:prstGeom prst="straightConnector1">
            <a:avLst/>
          </a:prstGeom>
          <a:ln w="73025">
            <a:solidFill>
              <a:schemeClr val="accent1">
                <a:satMod val="1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 idx="6"/>
          </p:cNvCxnSpPr>
          <p:nvPr/>
        </p:nvCxnSpPr>
        <p:spPr>
          <a:xfrm flipH="1">
            <a:off x="4355869" y="3757351"/>
            <a:ext cx="814647" cy="2"/>
          </a:xfrm>
          <a:prstGeom prst="straightConnector1">
            <a:avLst/>
          </a:prstGeom>
          <a:ln w="73025">
            <a:solidFill>
              <a:schemeClr val="accent1">
                <a:satMod val="1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49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Ordinary Regression assumptions must be verified and output correctly interpreted</a:t>
            </a:r>
          </a:p>
        </p:txBody>
      </p:sp>
    </p:spTree>
    <p:extLst>
      <p:ext uri="{BB962C8B-B14F-4D97-AF65-F5344CB8AC3E}">
        <p14:creationId xmlns:p14="http://schemas.microsoft.com/office/powerpoint/2010/main" val="25642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384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3" name="Up Arrow 2"/>
          <p:cNvSpPr/>
          <p:nvPr/>
        </p:nvSpPr>
        <p:spPr>
          <a:xfrm>
            <a:off x="2481942"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41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24" name="Up Arrow 23"/>
          <p:cNvSpPr/>
          <p:nvPr/>
        </p:nvSpPr>
        <p:spPr>
          <a:xfrm>
            <a:off x="3701143"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5471886"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78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24" name="Up Arrow 23"/>
          <p:cNvSpPr/>
          <p:nvPr/>
        </p:nvSpPr>
        <p:spPr>
          <a:xfrm>
            <a:off x="7184573"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4611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9606</TotalTime>
  <Words>5061</Words>
  <Application>Microsoft Office PowerPoint</Application>
  <PresentationFormat>Widescreen</PresentationFormat>
  <Paragraphs>311</Paragraphs>
  <Slides>57</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Cambria Math</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Ordinary Regression assumptions must be verified and output correctly interpreted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255</cp:revision>
  <dcterms:created xsi:type="dcterms:W3CDTF">2017-05-23T16:09:18Z</dcterms:created>
  <dcterms:modified xsi:type="dcterms:W3CDTF">2023-10-13T19:43:15Z</dcterms:modified>
</cp:coreProperties>
</file>