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gif" ContentType="image/gif"/>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39"/>
  </p:notesMasterIdLst>
  <p:sldIdLst>
    <p:sldId id="256" r:id="rId2"/>
    <p:sldId id="334" r:id="rId3"/>
    <p:sldId id="282" r:id="rId4"/>
    <p:sldId id="359" r:id="rId5"/>
    <p:sldId id="313" r:id="rId6"/>
    <p:sldId id="284" r:id="rId7"/>
    <p:sldId id="316" r:id="rId8"/>
    <p:sldId id="285" r:id="rId9"/>
    <p:sldId id="335" r:id="rId10"/>
    <p:sldId id="351" r:id="rId11"/>
    <p:sldId id="350" r:id="rId12"/>
    <p:sldId id="352" r:id="rId13"/>
    <p:sldId id="353" r:id="rId14"/>
    <p:sldId id="318" r:id="rId15"/>
    <p:sldId id="286" r:id="rId16"/>
    <p:sldId id="287" r:id="rId17"/>
    <p:sldId id="347" r:id="rId18"/>
    <p:sldId id="337" r:id="rId19"/>
    <p:sldId id="338" r:id="rId20"/>
    <p:sldId id="339" r:id="rId21"/>
    <p:sldId id="340" r:id="rId22"/>
    <p:sldId id="341" r:id="rId23"/>
    <p:sldId id="342" r:id="rId24"/>
    <p:sldId id="343" r:id="rId25"/>
    <p:sldId id="344" r:id="rId26"/>
    <p:sldId id="345" r:id="rId27"/>
    <p:sldId id="346" r:id="rId28"/>
    <p:sldId id="289" r:id="rId29"/>
    <p:sldId id="357" r:id="rId30"/>
    <p:sldId id="358" r:id="rId31"/>
    <p:sldId id="354" r:id="rId32"/>
    <p:sldId id="355" r:id="rId33"/>
    <p:sldId id="356" r:id="rId34"/>
    <p:sldId id="360" r:id="rId35"/>
    <p:sldId id="361" r:id="rId36"/>
    <p:sldId id="348" r:id="rId37"/>
    <p:sldId id="349" r:id="rId3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clrMru>
    <a:srgbClr val="E22202"/>
    <a:srgbClr val="FFFF66"/>
    <a:srgbClr val="FFFFCC"/>
    <a:srgbClr val="66CCFF"/>
    <a:srgbClr val="CCECFF"/>
    <a:srgbClr val="C0C0C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912" autoAdjust="0"/>
  </p:normalViewPr>
  <p:slideViewPr>
    <p:cSldViewPr>
      <p:cViewPr varScale="1">
        <p:scale>
          <a:sx n="77" d="100"/>
          <a:sy n="77" d="100"/>
        </p:scale>
        <p:origin x="-196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112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112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12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2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112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FE64716F-2663-4FB8-9ABC-1D4563182E3A}"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lecture was organized by Farrokh Alemi.  It is part of an</a:t>
            </a:r>
            <a:r>
              <a:rPr lang="en-US" baseline="0" dirty="0" smtClean="0"/>
              <a:t> open online course on managerial statistics.  </a:t>
            </a:r>
            <a:endParaRPr lang="en-US" dirty="0"/>
          </a:p>
        </p:txBody>
      </p:sp>
      <p:sp>
        <p:nvSpPr>
          <p:cNvPr id="4" name="Slide Number Placeholder 3"/>
          <p:cNvSpPr>
            <a:spLocks noGrp="1"/>
          </p:cNvSpPr>
          <p:nvPr>
            <p:ph type="sldNum" sz="quarter" idx="10"/>
          </p:nvPr>
        </p:nvSpPr>
        <p:spPr/>
        <p:txBody>
          <a:bodyPr/>
          <a:lstStyle/>
          <a:p>
            <a:fld id="{FE64716F-2663-4FB8-9ABC-1D4563182E3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Disjoint or mutually exclusive events</a:t>
            </a:r>
            <a:r>
              <a:rPr lang="en-US" baseline="0" dirty="0" smtClean="0"/>
              <a:t> do not share any elements.  Here we see a Venn diagram of two disjoint events.  </a:t>
            </a:r>
            <a:endParaRPr lang="en-US" dirty="0"/>
          </a:p>
        </p:txBody>
      </p:sp>
      <p:sp>
        <p:nvSpPr>
          <p:cNvPr id="4" name="Slide Number Placeholder 3"/>
          <p:cNvSpPr>
            <a:spLocks noGrp="1"/>
          </p:cNvSpPr>
          <p:nvPr>
            <p:ph type="sldNum" sz="quarter" idx="10"/>
          </p:nvPr>
        </p:nvSpPr>
        <p:spPr/>
        <p:txBody>
          <a:bodyPr/>
          <a:lstStyle/>
          <a:p>
            <a:fld id="{FE64716F-2663-4FB8-9ABC-1D4563182E3A}"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Since there are no shared elements, then the probability of both events occurring is zero and therefore the probability of either event occurring is the sum of the probability</a:t>
            </a:r>
            <a:r>
              <a:rPr lang="en-US" baseline="0" dirty="0" smtClean="0"/>
              <a:t> of each event.  </a:t>
            </a:r>
            <a:endParaRPr lang="en-US" dirty="0"/>
          </a:p>
        </p:txBody>
      </p:sp>
      <p:sp>
        <p:nvSpPr>
          <p:cNvPr id="4" name="Slide Number Placeholder 3"/>
          <p:cNvSpPr>
            <a:spLocks noGrp="1"/>
          </p:cNvSpPr>
          <p:nvPr>
            <p:ph type="sldNum" sz="quarter" idx="10"/>
          </p:nvPr>
        </p:nvSpPr>
        <p:spPr/>
        <p:txBody>
          <a:bodyPr/>
          <a:lstStyle/>
          <a:p>
            <a:fld id="{FE64716F-2663-4FB8-9ABC-1D4563182E3A}"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Probability of one of several disjoint events occurring   </a:t>
            </a:r>
            <a:endParaRPr lang="en-US" dirty="0"/>
          </a:p>
        </p:txBody>
      </p:sp>
      <p:sp>
        <p:nvSpPr>
          <p:cNvPr id="4" name="Slide Number Placeholder 3"/>
          <p:cNvSpPr>
            <a:spLocks noGrp="1"/>
          </p:cNvSpPr>
          <p:nvPr>
            <p:ph type="sldNum" sz="quarter" idx="10"/>
          </p:nvPr>
        </p:nvSpPr>
        <p:spPr/>
        <p:txBody>
          <a:bodyPr/>
          <a:lstStyle/>
          <a:p>
            <a:fld id="{FE64716F-2663-4FB8-9ABC-1D4563182E3A}"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is the sum of the probability of each occurring.  </a:t>
            </a:r>
            <a:endParaRPr lang="en-US" dirty="0"/>
          </a:p>
        </p:txBody>
      </p:sp>
      <p:sp>
        <p:nvSpPr>
          <p:cNvPr id="4" name="Slide Number Placeholder 3"/>
          <p:cNvSpPr>
            <a:spLocks noGrp="1"/>
          </p:cNvSpPr>
          <p:nvPr>
            <p:ph type="sldNum" sz="quarter" idx="10"/>
          </p:nvPr>
        </p:nvSpPr>
        <p:spPr/>
        <p:txBody>
          <a:bodyPr/>
          <a:lstStyle/>
          <a:p>
            <a:fld id="{FE64716F-2663-4FB8-9ABC-1D4563182E3A}"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238F30-2E12-4BEA-B3A1-321C5193A778}" type="slidenum">
              <a:rPr lang="en-US"/>
              <a:pPr/>
              <a:t>14</a:t>
            </a:fld>
            <a:endParaRPr lang="en-US"/>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r>
              <a:rPr lang="en-US" dirty="0"/>
              <a:t>Given the Venn Diagram indicated, what are the elements of this Venn diagram?  What are the events?  What is the probability of each event?  What is the probability of either event occurring? </a:t>
            </a:r>
            <a:r>
              <a:rPr lang="en-US" dirty="0" smtClean="0"/>
              <a:t> What is the probability of one or the other event occurring? </a:t>
            </a:r>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A6DA1D-DE09-4055-A1E0-FEB61877DD50}" type="slidenum">
              <a:rPr lang="en-US"/>
              <a:pPr/>
              <a:t>15</a:t>
            </a:fld>
            <a:endParaRPr lang="en-US"/>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p:txBody>
          <a:bodyPr/>
          <a:lstStyle/>
          <a:p>
            <a:r>
              <a:rPr lang="en-US" dirty="0" smtClean="0"/>
              <a:t>Let us now examine what is the probability of both events co-occurring.  The </a:t>
            </a:r>
            <a:r>
              <a:rPr lang="en-US" dirty="0"/>
              <a:t>probability of A and B occurring together, corresponds to the overlap between A and B and can be shown graphically as the red area divided by all possible events (the rectangular blue area).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DCEDF1-E243-40CC-83AF-E4457EECFDB2}" type="slidenum">
              <a:rPr lang="en-US"/>
              <a:pPr/>
              <a:t>16</a:t>
            </a:fld>
            <a:endParaRPr lang="en-US"/>
          </a:p>
        </p:txBody>
      </p:sp>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p:txBody>
          <a:bodyPr/>
          <a:lstStyle/>
          <a:p>
            <a:r>
              <a:rPr lang="en-US" dirty="0" smtClean="0"/>
              <a:t>Often</a:t>
            </a:r>
            <a:r>
              <a:rPr lang="en-US" baseline="0" dirty="0" smtClean="0"/>
              <a:t> we want to calculate the probability of an event given other situations. </a:t>
            </a:r>
            <a:r>
              <a:rPr lang="en-US" dirty="0" smtClean="0"/>
              <a:t>Probability of B given A is shown as the letter B, followed by a straight line, and followed by symbol letter A.    The</a:t>
            </a:r>
            <a:r>
              <a:rPr lang="en-US" baseline="0" dirty="0" smtClean="0"/>
              <a:t> straight line designates that event A has occurred and we are interested in if event B will occur.  </a:t>
            </a:r>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DCEDF1-E243-40CC-83AF-E4457EECFDB2}" type="slidenum">
              <a:rPr lang="en-US"/>
              <a:pPr/>
              <a:t>17</a:t>
            </a:fld>
            <a:endParaRPr lang="en-US"/>
          </a:p>
        </p:txBody>
      </p:sp>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p:txBody>
          <a:bodyPr/>
          <a:lstStyle/>
          <a:p>
            <a:r>
              <a:rPr lang="en-US" dirty="0" smtClean="0"/>
              <a:t>We can get a good intuition</a:t>
            </a:r>
            <a:r>
              <a:rPr lang="en-US" baseline="0" dirty="0" smtClean="0"/>
              <a:t> about conditional probability by examining the Venn diagram and shrinking the possible events to only situation where A occurs.  </a:t>
            </a:r>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DCEDF1-E243-40CC-83AF-E4457EECFDB2}" type="slidenum">
              <a:rPr lang="en-US"/>
              <a:pPr/>
              <a:t>18</a:t>
            </a:fld>
            <a:endParaRPr lang="en-US"/>
          </a:p>
        </p:txBody>
      </p:sp>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p:txBody>
          <a:bodyPr/>
          <a:lstStyle/>
          <a:p>
            <a:r>
              <a:rPr lang="en-US" dirty="0" smtClean="0"/>
              <a:t>Then we can </a:t>
            </a:r>
            <a:r>
              <a:rPr lang="en-US" dirty="0"/>
              <a:t>use our definition of probabilities to calculate conditional </a:t>
            </a:r>
            <a:r>
              <a:rPr lang="en-US" dirty="0" smtClean="0"/>
              <a:t>probabilities.  Recall that we had defined probability to be number of times an event occurs divided by all possible events.  So let</a:t>
            </a:r>
            <a:r>
              <a:rPr lang="en-US" baseline="0" dirty="0" smtClean="0"/>
              <a:t> us begin by shrinking the universe of possibilities.  </a:t>
            </a:r>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DCEDF1-E243-40CC-83AF-E4457EECFDB2}" type="slidenum">
              <a:rPr lang="en-US"/>
              <a:pPr/>
              <a:t>19</a:t>
            </a:fld>
            <a:endParaRPr lang="en-US"/>
          </a:p>
        </p:txBody>
      </p:sp>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0A63DC-4D21-489D-A837-9F0DD47BAC06}" type="slidenum">
              <a:rPr lang="en-US"/>
              <a:pPr/>
              <a:t>2</a:t>
            </a:fld>
            <a:endParaRPr lang="en-US"/>
          </a:p>
        </p:txBody>
      </p:sp>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p:txBody>
          <a:bodyPr/>
          <a:lstStyle/>
          <a:p>
            <a:pPr marL="228600" indent="-228600"/>
            <a:r>
              <a:rPr lang="en-US" dirty="0" smtClean="0"/>
              <a:t>In this lecture,</a:t>
            </a:r>
            <a:r>
              <a:rPr lang="en-US" baseline="0" dirty="0" smtClean="0"/>
              <a:t> we describe how to calculate some common probabilities.  In particular we talk about how to calculate the probability of two events co-occurring, or one of two events occurring or one event occurring after another.</a:t>
            </a:r>
            <a:endParaRPr lang="en-US" dirty="0"/>
          </a:p>
          <a:p>
            <a:pPr marL="685800" lvl="1" indent="-228600">
              <a:buFont typeface="Wingdings" pitchFamily="2" charset="2"/>
              <a:buNone/>
            </a:pPr>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DCEDF1-E243-40CC-83AF-E4457EECFDB2}" type="slidenum">
              <a:rPr lang="en-US"/>
              <a:pPr/>
              <a:t>20</a:t>
            </a:fld>
            <a:endParaRPr lang="en-US"/>
          </a:p>
        </p:txBody>
      </p:sp>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DCEDF1-E243-40CC-83AF-E4457EECFDB2}" type="slidenum">
              <a:rPr lang="en-US"/>
              <a:pPr/>
              <a:t>21</a:t>
            </a:fld>
            <a:endParaRPr lang="en-US"/>
          </a:p>
        </p:txBody>
      </p:sp>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DCEDF1-E243-40CC-83AF-E4457EECFDB2}" type="slidenum">
              <a:rPr lang="en-US"/>
              <a:pPr/>
              <a:t>22</a:t>
            </a:fld>
            <a:endParaRPr lang="en-US"/>
          </a:p>
        </p:txBody>
      </p:sp>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DCEDF1-E243-40CC-83AF-E4457EECFDB2}" type="slidenum">
              <a:rPr lang="en-US"/>
              <a:pPr/>
              <a:t>23</a:t>
            </a:fld>
            <a:endParaRPr lang="en-US"/>
          </a:p>
        </p:txBody>
      </p:sp>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DCEDF1-E243-40CC-83AF-E4457EECFDB2}" type="slidenum">
              <a:rPr lang="en-US"/>
              <a:pPr/>
              <a:t>24</a:t>
            </a:fld>
            <a:endParaRPr lang="en-US"/>
          </a:p>
        </p:txBody>
      </p:sp>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p:txBody>
          <a:bodyPr/>
          <a:lstStyle/>
          <a:p>
            <a:r>
              <a:rPr lang="en-US" dirty="0" smtClean="0"/>
              <a:t>Now the only event possible is A.  All the blue area is gone.  The event</a:t>
            </a:r>
            <a:r>
              <a:rPr lang="en-US" baseline="0" dirty="0" smtClean="0"/>
              <a:t> B alone, without A, is gone.  A shrinking universe of possibilities helps you think through calculation of the conditional probability of the event.  </a:t>
            </a:r>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DCEDF1-E243-40CC-83AF-E4457EECFDB2}" type="slidenum">
              <a:rPr lang="en-US"/>
              <a:pPr/>
              <a:t>25</a:t>
            </a:fld>
            <a:endParaRPr lang="en-US"/>
          </a:p>
        </p:txBody>
      </p:sp>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p:txBody>
          <a:bodyPr/>
          <a:lstStyle/>
          <a:p>
            <a:r>
              <a:rPr lang="en-US" baseline="0" dirty="0" smtClean="0"/>
              <a:t>To calculate the probability of B given that A has occurred, we start with the number of times B occurs in the reduced sample space.  Since the universe of possible events are just events where A has occurred, this is the red area where B and A co-occur.  </a:t>
            </a:r>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DCEDF1-E243-40CC-83AF-E4457EECFDB2}" type="slidenum">
              <a:rPr lang="en-US"/>
              <a:pPr/>
              <a:t>26</a:t>
            </a:fld>
            <a:endParaRPr lang="en-US"/>
          </a:p>
        </p:txBody>
      </p:sp>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p:txBody>
          <a:bodyPr/>
          <a:lstStyle/>
          <a:p>
            <a:r>
              <a:rPr lang="en-US" baseline="0" dirty="0" smtClean="0"/>
              <a:t>We divide the red area by number of all possible events.  Since the only thing possible is A, this is given by the yellow circle of A.  </a:t>
            </a:r>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DCEDF1-E243-40CC-83AF-E4457EECFDB2}" type="slidenum">
              <a:rPr lang="en-US"/>
              <a:pPr/>
              <a:t>27</a:t>
            </a:fld>
            <a:endParaRPr lang="en-US"/>
          </a:p>
        </p:txBody>
      </p:sp>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p:txBody>
          <a:bodyPr/>
          <a:lstStyle/>
          <a:p>
            <a:r>
              <a:rPr lang="en-US" baseline="0" dirty="0" smtClean="0"/>
              <a:t>As before we are calculating the probability of an event as the ratio of occurrence of the event by the possible events but now event A has occurred and the universe has shrunk.  This notion of shrinking universe of possibilities is important in giving you intuitions about the meaning of conditional probabilities.  </a:t>
            </a:r>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00E7C9-6805-45EF-9005-1226B965531F}" type="slidenum">
              <a:rPr lang="en-US"/>
              <a:pPr/>
              <a:t>28</a:t>
            </a:fld>
            <a:endParaRPr lang="en-US"/>
          </a:p>
        </p:txBody>
      </p:sp>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p:txBody>
          <a:bodyPr/>
          <a:lstStyle/>
          <a:p>
            <a:r>
              <a:rPr lang="en-US" dirty="0"/>
              <a:t>In this example we see how the conditional probability of hospitalization in a frail </a:t>
            </a:r>
            <a:r>
              <a:rPr lang="en-US" dirty="0" smtClean="0"/>
              <a:t>patients is </a:t>
            </a:r>
            <a:r>
              <a:rPr lang="en-US" dirty="0"/>
              <a:t>calculated from the probability of each event.  The probability of hospitalization given that the patient is </a:t>
            </a:r>
            <a:r>
              <a:rPr lang="en-US" dirty="0" smtClean="0"/>
              <a:t>frail is </a:t>
            </a:r>
            <a:r>
              <a:rPr lang="en-US" dirty="0"/>
              <a:t>the ratio of probability of the joint events, shown as red, divided by the probability of being frail.  Again this example shows how the universe of possibilities shrinks to only frail elderly and among these we look for percent of patients who have been hospitalized.</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that we have defined conditional probability, we can use it to calculate joint probabilities.  The probability of two events occurring together,</a:t>
            </a:r>
            <a:r>
              <a:rPr lang="en-US" baseline="0" dirty="0" smtClean="0"/>
              <a:t> that is the joint probability of two events, is the product of probability of the event times the conditional probability of the other event.  </a:t>
            </a:r>
            <a:endParaRPr lang="en-US" dirty="0"/>
          </a:p>
        </p:txBody>
      </p:sp>
      <p:sp>
        <p:nvSpPr>
          <p:cNvPr id="4" name="Slide Number Placeholder 3"/>
          <p:cNvSpPr>
            <a:spLocks noGrp="1"/>
          </p:cNvSpPr>
          <p:nvPr>
            <p:ph type="sldNum" sz="quarter" idx="10"/>
          </p:nvPr>
        </p:nvSpPr>
        <p:spPr/>
        <p:txBody>
          <a:bodyPr/>
          <a:lstStyle/>
          <a:p>
            <a:fld id="{FE64716F-2663-4FB8-9ABC-1D4563182E3A}"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F31C78-8382-4E56-B3BD-9C99D8CAE61E}" type="slidenum">
              <a:rPr lang="en-US"/>
              <a:pPr/>
              <a:t>3</a:t>
            </a:fld>
            <a:endParaRPr lang="en-US"/>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r>
              <a:rPr lang="en-US" dirty="0" smtClean="0"/>
              <a:t>Recall that a Venn</a:t>
            </a:r>
            <a:r>
              <a:rPr lang="en-US" baseline="0" dirty="0" smtClean="0"/>
              <a:t> diagram could be used to visually calculate the probability of an event.  To calculate the probability of an event, we divide the number of occurrences of event A by number of occurrences of all possible events</a:t>
            </a:r>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joint probability of being male</a:t>
            </a:r>
            <a:r>
              <a:rPr lang="en-US" baseline="0" dirty="0" smtClean="0"/>
              <a:t> and frail is the product of probability of being male and the conditional probability of being frail given that you are male.  </a:t>
            </a:r>
            <a:endParaRPr lang="en-US" dirty="0"/>
          </a:p>
        </p:txBody>
      </p:sp>
      <p:sp>
        <p:nvSpPr>
          <p:cNvPr id="4" name="Slide Number Placeholder 3"/>
          <p:cNvSpPr>
            <a:spLocks noGrp="1"/>
          </p:cNvSpPr>
          <p:nvPr>
            <p:ph type="sldNum" sz="quarter" idx="10"/>
          </p:nvPr>
        </p:nvSpPr>
        <p:spPr/>
        <p:txBody>
          <a:bodyPr/>
          <a:lstStyle/>
          <a:p>
            <a:fld id="{FE64716F-2663-4FB8-9ABC-1D4563182E3A}"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Two events are independent if knowing one provides no useful information about the other.  Remember that conditional probability shows the</a:t>
            </a:r>
            <a:r>
              <a:rPr lang="en-US" baseline="0" dirty="0" smtClean="0"/>
              <a:t> probability of event B given that A has occurred.  If A does not add any information to our estimate of probability of B, then the conditional probability of B is the same as the probability of B.  </a:t>
            </a:r>
            <a:endParaRPr lang="en-US" dirty="0"/>
          </a:p>
        </p:txBody>
      </p:sp>
      <p:sp>
        <p:nvSpPr>
          <p:cNvPr id="4" name="Slide Number Placeholder 3"/>
          <p:cNvSpPr>
            <a:spLocks noGrp="1"/>
          </p:cNvSpPr>
          <p:nvPr>
            <p:ph type="sldNum" sz="quarter" idx="10"/>
          </p:nvPr>
        </p:nvSpPr>
        <p:spPr/>
        <p:txBody>
          <a:bodyPr/>
          <a:lstStyle/>
          <a:p>
            <a:fld id="{FE64716F-2663-4FB8-9ABC-1D4563182E3A}"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a:t>
            </a:r>
            <a:r>
              <a:rPr lang="en-US" baseline="0" dirty="0" smtClean="0"/>
              <a:t> we think that the diabetes of Joe is not related to Jim, we show this as probability of Jim’s diabetes is the same whether or not we know that Joe is also diabetic.  </a:t>
            </a:r>
            <a:endParaRPr lang="en-US" dirty="0"/>
          </a:p>
        </p:txBody>
      </p:sp>
      <p:sp>
        <p:nvSpPr>
          <p:cNvPr id="4" name="Slide Number Placeholder 3"/>
          <p:cNvSpPr>
            <a:spLocks noGrp="1"/>
          </p:cNvSpPr>
          <p:nvPr>
            <p:ph type="sldNum" sz="quarter" idx="10"/>
          </p:nvPr>
        </p:nvSpPr>
        <p:spPr/>
        <p:txBody>
          <a:bodyPr/>
          <a:lstStyle/>
          <a:p>
            <a:fld id="{FE64716F-2663-4FB8-9ABC-1D4563182E3A}"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not always the case.  For example, if</a:t>
            </a:r>
            <a:r>
              <a:rPr lang="en-US" baseline="0" dirty="0" smtClean="0"/>
              <a:t> we know that Jim has an infectious disease then Joe is more likely to be infected.  Therefore, knowledge of Joe’s condition tells us about Jim’s condition.  </a:t>
            </a:r>
            <a:endParaRPr lang="en-US" dirty="0"/>
          </a:p>
        </p:txBody>
      </p:sp>
      <p:sp>
        <p:nvSpPr>
          <p:cNvPr id="4" name="Slide Number Placeholder 3"/>
          <p:cNvSpPr>
            <a:spLocks noGrp="1"/>
          </p:cNvSpPr>
          <p:nvPr>
            <p:ph type="sldNum" sz="quarter" idx="10"/>
          </p:nvPr>
        </p:nvSpPr>
        <p:spPr/>
        <p:txBody>
          <a:bodyPr/>
          <a:lstStyle/>
          <a:p>
            <a:fld id="{FE64716F-2663-4FB8-9ABC-1D4563182E3A}"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Under assumption</a:t>
            </a:r>
            <a:r>
              <a:rPr lang="en-US" baseline="0" dirty="0" smtClean="0"/>
              <a:t> of independence, the general m</a:t>
            </a:r>
            <a:r>
              <a:rPr lang="en-US" dirty="0" smtClean="0"/>
              <a:t>ultiplication rule is simplified so that probability of both events occurring is the product of the probability of each event.  </a:t>
            </a:r>
            <a:endParaRPr lang="en-US" dirty="0"/>
          </a:p>
        </p:txBody>
      </p:sp>
      <p:sp>
        <p:nvSpPr>
          <p:cNvPr id="4" name="Slide Number Placeholder 3"/>
          <p:cNvSpPr>
            <a:spLocks noGrp="1"/>
          </p:cNvSpPr>
          <p:nvPr>
            <p:ph type="sldNum" sz="quarter" idx="10"/>
          </p:nvPr>
        </p:nvSpPr>
        <p:spPr/>
        <p:txBody>
          <a:bodyPr/>
          <a:lstStyle/>
          <a:p>
            <a:fld id="{FE64716F-2663-4FB8-9ABC-1D4563182E3A}"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the probability that both Joe and Jim are diabetic is the product of probability</a:t>
            </a:r>
            <a:r>
              <a:rPr lang="en-US" baseline="0" dirty="0" smtClean="0"/>
              <a:t> of Joe being diabetic and probability of Jim being diabetic.  </a:t>
            </a:r>
            <a:endParaRPr lang="en-US" dirty="0"/>
          </a:p>
        </p:txBody>
      </p:sp>
      <p:sp>
        <p:nvSpPr>
          <p:cNvPr id="4" name="Slide Number Placeholder 3"/>
          <p:cNvSpPr>
            <a:spLocks noGrp="1"/>
          </p:cNvSpPr>
          <p:nvPr>
            <p:ph type="sldNum" sz="quarter" idx="10"/>
          </p:nvPr>
        </p:nvSpPr>
        <p:spPr/>
        <p:txBody>
          <a:bodyPr/>
          <a:lstStyle/>
          <a:p>
            <a:fld id="{FE64716F-2663-4FB8-9ABC-1D4563182E3A}"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dirty="0" smtClean="0"/>
              <a:t>Conditional probability can be measured by applying the definition of probability to the reduced sample space</a:t>
            </a:r>
          </a:p>
          <a:p>
            <a:endParaRPr lang="en-US" dirty="0"/>
          </a:p>
        </p:txBody>
      </p:sp>
      <p:sp>
        <p:nvSpPr>
          <p:cNvPr id="4" name="Slide Number Placeholder 3"/>
          <p:cNvSpPr>
            <a:spLocks noGrp="1"/>
          </p:cNvSpPr>
          <p:nvPr>
            <p:ph type="sldNum" sz="quarter" idx="10"/>
          </p:nvPr>
        </p:nvSpPr>
        <p:spPr/>
        <p:txBody>
          <a:bodyPr/>
          <a:lstStyle/>
          <a:p>
            <a:fld id="{FE64716F-2663-4FB8-9ABC-1D4563182E3A}"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See if</a:t>
            </a:r>
            <a:r>
              <a:rPr lang="en-US" baseline="0" dirty="0" smtClean="0"/>
              <a:t> you can answer these simple questions from the Venn diagram given.  </a:t>
            </a:r>
            <a:endParaRPr lang="en-US" dirty="0"/>
          </a:p>
        </p:txBody>
      </p:sp>
      <p:sp>
        <p:nvSpPr>
          <p:cNvPr id="4" name="Slide Number Placeholder 3"/>
          <p:cNvSpPr>
            <a:spLocks noGrp="1"/>
          </p:cNvSpPr>
          <p:nvPr>
            <p:ph type="sldNum" sz="quarter" idx="10"/>
          </p:nvPr>
        </p:nvSpPr>
        <p:spPr/>
        <p:txBody>
          <a:bodyPr/>
          <a:lstStyle/>
          <a:p>
            <a:fld id="{FE64716F-2663-4FB8-9ABC-1D4563182E3A}" type="slidenum">
              <a:rPr lang="en-US" smtClean="0"/>
              <a:pPr/>
              <a:t>37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a probability is based on a single event, it is a marginal probability. The probability of two or more events is called a joint probability.</a:t>
            </a:r>
            <a:endParaRPr lang="en-US" dirty="0"/>
          </a:p>
        </p:txBody>
      </p:sp>
      <p:sp>
        <p:nvSpPr>
          <p:cNvPr id="4" name="Slide Number Placeholder 3"/>
          <p:cNvSpPr>
            <a:spLocks noGrp="1"/>
          </p:cNvSpPr>
          <p:nvPr>
            <p:ph type="sldNum" sz="quarter" idx="10"/>
          </p:nvPr>
        </p:nvSpPr>
        <p:spPr/>
        <p:txBody>
          <a:bodyPr/>
          <a:lstStyle/>
          <a:p>
            <a:fld id="{FE64716F-2663-4FB8-9ABC-1D4563182E3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34F695-4684-4FA4-9AFC-5BB94A7BAE57}" type="slidenum">
              <a:rPr lang="en-US"/>
              <a:pPr/>
              <a:t>5</a:t>
            </a:fld>
            <a:endParaRPr lang="en-US"/>
          </a:p>
        </p:txBody>
      </p:sp>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p:txBody>
          <a:bodyPr/>
          <a:lstStyle/>
          <a:p>
            <a:r>
              <a:rPr lang="en-US" dirty="0"/>
              <a:t>This </a:t>
            </a:r>
            <a:r>
              <a:rPr lang="en-US" dirty="0" smtClean="0"/>
              <a:t>Venn diagram shows </a:t>
            </a:r>
            <a:r>
              <a:rPr lang="en-US" dirty="0"/>
              <a:t>the probability of two events occurring.  The red area shows the situations where both events co-occur.  The yellow area marked with letter A shows the frequency of event A occurring without event B.  Similarly the yellow area with letter B in it shows the events in which only event B occurs.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1E3793-217E-411D-8BB2-950E2B0A42E0}" type="slidenum">
              <a:rPr lang="en-US"/>
              <a:pPr/>
              <a:t>6</a:t>
            </a:fld>
            <a:endParaRPr lang="en-US"/>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p:txBody>
          <a:bodyPr/>
          <a:lstStyle/>
          <a:p>
            <a:r>
              <a:rPr lang="en-US" dirty="0" smtClean="0"/>
              <a:t>The </a:t>
            </a:r>
            <a:r>
              <a:rPr lang="en-US" dirty="0"/>
              <a:t>probability of </a:t>
            </a:r>
            <a:r>
              <a:rPr lang="en-US" dirty="0" smtClean="0"/>
              <a:t>either of two </a:t>
            </a:r>
            <a:r>
              <a:rPr lang="en-US" dirty="0"/>
              <a:t>events A and B </a:t>
            </a:r>
            <a:r>
              <a:rPr lang="en-US" dirty="0" smtClean="0"/>
              <a:t>occurring, </a:t>
            </a:r>
            <a:r>
              <a:rPr lang="en-US" dirty="0"/>
              <a:t>is calculated by first summing all the possible ways in which event A will occur plus all the ways in which event B will occur, minus all the possible ways in which both event A and B will </a:t>
            </a:r>
            <a:r>
              <a:rPr lang="en-US" dirty="0" smtClean="0"/>
              <a:t>occur.</a:t>
            </a:r>
            <a:r>
              <a:rPr lang="en-US" dirty="0"/>
              <a:t>   </a:t>
            </a:r>
            <a:r>
              <a:rPr lang="en-US" dirty="0" smtClean="0"/>
              <a:t>We </a:t>
            </a:r>
            <a:r>
              <a:rPr lang="en-US" dirty="0"/>
              <a:t>have to </a:t>
            </a:r>
            <a:r>
              <a:rPr lang="en-US" dirty="0" smtClean="0"/>
              <a:t>subtract </a:t>
            </a:r>
            <a:r>
              <a:rPr lang="en-US" dirty="0"/>
              <a:t>the intersection of the two events because it is double counted, once in the event A and another time in event B.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95E284-6910-493A-9467-2E60ADFFAC80}" type="slidenum">
              <a:rPr lang="en-US"/>
              <a:pPr/>
              <a:t>7</a:t>
            </a:fld>
            <a:endParaRPr lang="en-US"/>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p:txBody>
          <a:bodyPr/>
          <a:lstStyle/>
          <a:p>
            <a:r>
              <a:rPr lang="en-US" dirty="0" smtClean="0"/>
              <a:t>In mathematical terms we say that Probability of A or B occurring is equal to Probability of A plus probability of B minus the probability of the intersection of A and B </a:t>
            </a:r>
            <a:r>
              <a:rPr lang="en-US" dirty="0" smtClean="0"/>
              <a:t>occurring </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0E9850-0C7B-43AC-9255-07D148B2BA9D}" type="slidenum">
              <a:rPr lang="en-US"/>
              <a:pPr/>
              <a:t>8</a:t>
            </a:fld>
            <a:endParaRPr lang="en-US"/>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p:txBody>
          <a:bodyPr/>
          <a:lstStyle/>
          <a:p>
            <a:r>
              <a:rPr lang="en-US" dirty="0" smtClean="0"/>
              <a:t>Let us look at an example.  We</a:t>
            </a:r>
            <a:r>
              <a:rPr lang="en-US" baseline="0" dirty="0" smtClean="0"/>
              <a:t> want to understand who will join our accountable care organization.  This kind of information is very important in calculating market penetration of our organization and the selection bias we may face if we attract patients who are more likely to use health services.  </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0E9850-0C7B-43AC-9255-07D148B2BA9D}" type="slidenum">
              <a:rPr lang="en-US"/>
              <a:pPr/>
              <a:t>9</a:t>
            </a:fld>
            <a:endParaRPr lang="en-US"/>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p:txBody>
          <a:bodyPr/>
          <a:lstStyle/>
          <a:p>
            <a:r>
              <a:rPr lang="en-US" dirty="0"/>
              <a:t>Supposed we want to calculate the probability of a frail or male elderly joining our HMO. </a:t>
            </a:r>
            <a:r>
              <a:rPr lang="en-US" dirty="0" smtClean="0"/>
              <a:t>This </a:t>
            </a:r>
            <a:r>
              <a:rPr lang="en-US" dirty="0"/>
              <a:t>is calculated by the sum of the probability of frail elderly joining the HMO plus the probability of a male person joining minus the probability of a male frail elderly joining.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1BCACD0-C427-402E-B385-BD1505FAF68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med">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14EA5B-3573-4747-8E2C-85FDDAFBFB1D}" type="slidenum">
              <a:rPr lang="en-US" smtClean="0"/>
              <a:pPr/>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513E023B-3686-488B-81EC-98B62DE29A5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med">
    <p:fade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FE11767-5BC8-4B2B-AED7-F15BF868A249}"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B5B8969-3D71-4CC3-B41B-7848FFB82634}"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transition spd="med">
    <p:fade thruBlk="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endParaRPr lang="en-US"/>
          </a:p>
        </p:txBody>
      </p:sp>
      <p:sp>
        <p:nvSpPr>
          <p:cNvPr id="10" name="Slide Number Placeholder 9"/>
          <p:cNvSpPr>
            <a:spLocks noGrp="1"/>
          </p:cNvSpPr>
          <p:nvPr>
            <p:ph type="sldNum" sz="quarter" idx="16"/>
          </p:nvPr>
        </p:nvSpPr>
        <p:spPr/>
        <p:txBody>
          <a:bodyPr rtlCol="0"/>
          <a:lstStyle/>
          <a:p>
            <a:fld id="{4B35ED76-F287-4EB3-ACD2-76F069AD746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transition spd="med">
    <p:fade thruBlk="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endParaRPr lang="en-US"/>
          </a:p>
        </p:txBody>
      </p:sp>
      <p:sp>
        <p:nvSpPr>
          <p:cNvPr id="12" name="Slide Number Placeholder 11"/>
          <p:cNvSpPr>
            <a:spLocks noGrp="1"/>
          </p:cNvSpPr>
          <p:nvPr>
            <p:ph type="sldNum" sz="quarter" idx="16"/>
          </p:nvPr>
        </p:nvSpPr>
        <p:spPr/>
        <p:txBody>
          <a:bodyPr rtlCol="0"/>
          <a:lstStyle/>
          <a:p>
            <a:fld id="{FC2F2435-BD1B-4C4E-AE9F-63D25FD0F653}"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spd="med">
    <p:fade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9657A341-10D1-46FD-B748-91BCE6CC6B0E}" type="slidenum">
              <a:rPr lang="en-US" smtClean="0"/>
              <a:pPr/>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82FE79BE-4280-433C-93EB-92891FB78BF7}" type="slidenum">
              <a:rPr lang="en-US" smtClean="0"/>
              <a:pPr/>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A7371FFD-3BFC-431B-BC0F-A13518CB8C14}"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fade thruBlk="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F635496C-AA2B-4BB4-A0DA-E706EC13267F}"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transition spd="med">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ED4C30B4-2E38-44B4-AAC7-6D337066281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ransition spd="med">
    <p:fade thruBlk="1"/>
  </p:transition>
  <p:timing>
    <p:tnLst>
      <p:par>
        <p:cTn id="1" dur="indefinite" restart="never" nodeType="tmRoot"/>
      </p:par>
    </p:tnLst>
  </p:timing>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3.xml"/><Relationship Id="rId5" Type="http://schemas.openxmlformats.org/officeDocument/2006/relationships/image" Target="../media/image12.gif"/><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image" Target="../media/image17.jpeg"/></Relationships>
</file>

<file path=ppt/slides/_rels/slide1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7.xml"/><Relationship Id="rId1" Type="http://schemas.openxmlformats.org/officeDocument/2006/relationships/slideLayout" Target="../slideLayouts/slideLayout3.xml"/><Relationship Id="rId5" Type="http://schemas.openxmlformats.org/officeDocument/2006/relationships/image" Target="../media/image20.gif"/><Relationship Id="rId4" Type="http://schemas.openxmlformats.org/officeDocument/2006/relationships/image" Target="../media/image19.gif"/></Relationships>
</file>

<file path=ppt/slides/_rels/slide1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8.xml"/><Relationship Id="rId1" Type="http://schemas.openxmlformats.org/officeDocument/2006/relationships/slideLayout" Target="../slideLayouts/slideLayout3.xml"/><Relationship Id="rId5" Type="http://schemas.openxmlformats.org/officeDocument/2006/relationships/image" Target="../media/image20.gif"/><Relationship Id="rId4" Type="http://schemas.openxmlformats.org/officeDocument/2006/relationships/image" Target="../media/image19.gif"/></Relationships>
</file>

<file path=ppt/slides/_rels/slide1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9.xml"/><Relationship Id="rId1" Type="http://schemas.openxmlformats.org/officeDocument/2006/relationships/slideLayout" Target="../slideLayouts/slideLayout3.xml"/><Relationship Id="rId5" Type="http://schemas.openxmlformats.org/officeDocument/2006/relationships/image" Target="../media/image20.gif"/><Relationship Id="rId4" Type="http://schemas.openxmlformats.org/officeDocument/2006/relationships/image" Target="../media/image19.gi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0.xml"/><Relationship Id="rId1" Type="http://schemas.openxmlformats.org/officeDocument/2006/relationships/slideLayout" Target="../slideLayouts/slideLayout3.xml"/><Relationship Id="rId5" Type="http://schemas.openxmlformats.org/officeDocument/2006/relationships/image" Target="../media/image20.gif"/><Relationship Id="rId4" Type="http://schemas.openxmlformats.org/officeDocument/2006/relationships/image" Target="../media/image19.gif"/></Relationships>
</file>

<file path=ppt/slides/_rels/slide2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1.xml"/><Relationship Id="rId1" Type="http://schemas.openxmlformats.org/officeDocument/2006/relationships/slideLayout" Target="../slideLayouts/slideLayout3.xml"/><Relationship Id="rId5" Type="http://schemas.openxmlformats.org/officeDocument/2006/relationships/image" Target="../media/image20.gif"/><Relationship Id="rId4" Type="http://schemas.openxmlformats.org/officeDocument/2006/relationships/image" Target="../media/image19.gif"/></Relationships>
</file>

<file path=ppt/slides/_rels/slide2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2.xml"/><Relationship Id="rId1" Type="http://schemas.openxmlformats.org/officeDocument/2006/relationships/slideLayout" Target="../slideLayouts/slideLayout3.xml"/><Relationship Id="rId5" Type="http://schemas.openxmlformats.org/officeDocument/2006/relationships/image" Target="../media/image20.gif"/><Relationship Id="rId4" Type="http://schemas.openxmlformats.org/officeDocument/2006/relationships/image" Target="../media/image19.gif"/></Relationships>
</file>

<file path=ppt/slides/_rels/slide2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3.xml"/><Relationship Id="rId1" Type="http://schemas.openxmlformats.org/officeDocument/2006/relationships/slideLayout" Target="../slideLayouts/slideLayout3.xml"/><Relationship Id="rId5" Type="http://schemas.openxmlformats.org/officeDocument/2006/relationships/image" Target="../media/image20.gif"/><Relationship Id="rId4" Type="http://schemas.openxmlformats.org/officeDocument/2006/relationships/image" Target="../media/image19.gif"/></Relationships>
</file>

<file path=ppt/slides/_rels/slide24.xml.rels><?xml version="1.0" encoding="UTF-8" standalone="yes"?>
<Relationships xmlns="http://schemas.openxmlformats.org/package/2006/relationships"><Relationship Id="rId3" Type="http://schemas.openxmlformats.org/officeDocument/2006/relationships/image" Target="../media/image19.gif"/><Relationship Id="rId2" Type="http://schemas.openxmlformats.org/officeDocument/2006/relationships/notesSlide" Target="../notesSlides/notesSlide24.xml"/><Relationship Id="rId1" Type="http://schemas.openxmlformats.org/officeDocument/2006/relationships/slideLayout" Target="../slideLayouts/slideLayout3.xml"/><Relationship Id="rId4" Type="http://schemas.openxmlformats.org/officeDocument/2006/relationships/image" Target="../media/image20.gif"/></Relationships>
</file>

<file path=ppt/slides/_rels/slide2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29.xml"/><Relationship Id="rId1" Type="http://schemas.openxmlformats.org/officeDocument/2006/relationships/slideLayout" Target="../slideLayouts/slideLayout3.xml"/><Relationship Id="rId4" Type="http://schemas.openxmlformats.org/officeDocument/2006/relationships/image" Target="../media/image16.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5.jpeg"/><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a:ln/>
        </p:spPr>
        <p:txBody>
          <a:bodyPr/>
          <a:lstStyle/>
          <a:p>
            <a:r>
              <a:rPr lang="en-US" dirty="0" smtClean="0"/>
              <a:t>Probability Calculus</a:t>
            </a:r>
            <a:endParaRPr lang="en-US" dirty="0"/>
          </a:p>
        </p:txBody>
      </p:sp>
      <p:sp>
        <p:nvSpPr>
          <p:cNvPr id="2053" name="Rectangle 5"/>
          <p:cNvSpPr>
            <a:spLocks noGrp="1" noChangeArrowheads="1"/>
          </p:cNvSpPr>
          <p:nvPr>
            <p:ph type="subTitle" idx="1"/>
          </p:nvPr>
        </p:nvSpPr>
        <p:spPr>
          <a:ln/>
        </p:spPr>
        <p:txBody>
          <a:bodyPr>
            <a:normAutofit/>
          </a:bodyPr>
          <a:lstStyle/>
          <a:p>
            <a:pPr>
              <a:lnSpc>
                <a:spcPct val="80000"/>
              </a:lnSpc>
            </a:pPr>
            <a:r>
              <a:rPr lang="en-US" sz="3200" dirty="0"/>
              <a:t>Farrokh Alemi Ph.D</a:t>
            </a:r>
            <a:r>
              <a:rPr lang="en-US" sz="3200" dirty="0" smtClean="0"/>
              <a:t>.</a:t>
            </a:r>
            <a:endParaRPr lang="en-US" sz="3200" dirty="0"/>
          </a:p>
        </p:txBody>
      </p:sp>
    </p:spTree>
  </p:cSld>
  <p:clrMapOvr>
    <a:masterClrMapping/>
  </p:clrMapOvr>
  <p:transition spd="med" advTm="10160">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1371600" y="2819400"/>
            <a:ext cx="5905500" cy="3086100"/>
          </a:xfrm>
          <a:prstGeom prst="rect">
            <a:avLst/>
          </a:prstGeom>
          <a:noFill/>
          <a:ln w="9525">
            <a:noFill/>
            <a:miter lim="800000"/>
            <a:headEnd/>
            <a:tailEnd/>
          </a:ln>
          <a:effectLst/>
        </p:spPr>
      </p:pic>
      <p:sp>
        <p:nvSpPr>
          <p:cNvPr id="3" name="Title 2"/>
          <p:cNvSpPr>
            <a:spLocks noGrp="1"/>
          </p:cNvSpPr>
          <p:nvPr>
            <p:ph type="title"/>
          </p:nvPr>
        </p:nvSpPr>
        <p:spPr/>
        <p:txBody>
          <a:bodyPr>
            <a:normAutofit/>
          </a:bodyPr>
          <a:lstStyle/>
          <a:p>
            <a:r>
              <a:rPr lang="en-US" dirty="0" smtClean="0"/>
              <a:t>M</a:t>
            </a:r>
            <a:r>
              <a:rPr lang="en-US" dirty="0" smtClean="0"/>
              <a:t>utually Exclusive Outcomes</a:t>
            </a:r>
            <a:endParaRPr lang="en-US" dirty="0"/>
          </a:p>
        </p:txBody>
      </p:sp>
    </p:spTree>
  </p:cSld>
  <p:clrMapOvr>
    <a:masterClrMapping/>
  </p:clrMapOvr>
  <p:transition spd="med" advTm="14760">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M</a:t>
            </a:r>
            <a:r>
              <a:rPr lang="en-US" dirty="0" smtClean="0"/>
              <a:t>utually Exclusive Outcomes</a:t>
            </a:r>
            <a:endParaRPr lang="en-US" dirty="0"/>
          </a:p>
        </p:txBody>
      </p:sp>
      <p:grpSp>
        <p:nvGrpSpPr>
          <p:cNvPr id="10" name="Group 9"/>
          <p:cNvGrpSpPr/>
          <p:nvPr/>
        </p:nvGrpSpPr>
        <p:grpSpPr>
          <a:xfrm>
            <a:off x="1066800" y="2819400"/>
            <a:ext cx="7589837" cy="4038600"/>
            <a:chOff x="1066800" y="2819400"/>
            <a:chExt cx="7589837" cy="4038600"/>
          </a:xfrm>
        </p:grpSpPr>
        <p:pic>
          <p:nvPicPr>
            <p:cNvPr id="1026" name="Picture 2"/>
            <p:cNvPicPr>
              <a:picLocks noChangeAspect="1" noChangeArrowheads="1"/>
            </p:cNvPicPr>
            <p:nvPr/>
          </p:nvPicPr>
          <p:blipFill>
            <a:blip r:embed="rId3" cstate="print"/>
            <a:srcRect b="18519"/>
            <a:stretch>
              <a:fillRect/>
            </a:stretch>
          </p:blipFill>
          <p:spPr bwMode="auto">
            <a:xfrm>
              <a:off x="1371600" y="2819400"/>
              <a:ext cx="5905500" cy="2514600"/>
            </a:xfrm>
            <a:prstGeom prst="rect">
              <a:avLst/>
            </a:prstGeom>
            <a:noFill/>
            <a:ln w="9525">
              <a:noFill/>
              <a:miter lim="800000"/>
              <a:headEnd/>
              <a:tailEnd/>
            </a:ln>
            <a:effectLst/>
          </p:spPr>
        </p:pic>
        <p:grpSp>
          <p:nvGrpSpPr>
            <p:cNvPr id="9" name="Group 8"/>
            <p:cNvGrpSpPr/>
            <p:nvPr/>
          </p:nvGrpSpPr>
          <p:grpSpPr>
            <a:xfrm>
              <a:off x="1066800" y="5334000"/>
              <a:ext cx="7589837" cy="1524000"/>
              <a:chOff x="838200" y="5105400"/>
              <a:chExt cx="7589837" cy="1524000"/>
            </a:xfrm>
            <a:solidFill>
              <a:schemeClr val="bg1"/>
            </a:solidFill>
          </p:grpSpPr>
          <p:pic>
            <p:nvPicPr>
              <p:cNvPr id="5" name="Picture 1"/>
              <p:cNvPicPr>
                <a:picLocks noChangeAspect="1" noChangeArrowheads="1"/>
              </p:cNvPicPr>
              <p:nvPr/>
            </p:nvPicPr>
            <p:blipFill>
              <a:blip r:embed="rId4" cstate="print"/>
              <a:srcRect r="8287" b="60104"/>
              <a:stretch>
                <a:fillRect/>
              </a:stretch>
            </p:blipFill>
            <p:spPr bwMode="auto">
              <a:xfrm>
                <a:off x="838200" y="5410200"/>
                <a:ext cx="7589837" cy="1219200"/>
              </a:xfrm>
              <a:prstGeom prst="rect">
                <a:avLst/>
              </a:prstGeom>
              <a:grpFill/>
              <a:ln w="9525">
                <a:noFill/>
                <a:miter lim="800000"/>
                <a:headEnd/>
                <a:tailEnd/>
              </a:ln>
              <a:effectLst/>
            </p:spPr>
          </p:pic>
          <p:sp>
            <p:nvSpPr>
              <p:cNvPr id="8" name="Rectangle 7"/>
              <p:cNvSpPr/>
              <p:nvPr/>
            </p:nvSpPr>
            <p:spPr>
              <a:xfrm>
                <a:off x="6858000" y="5105400"/>
                <a:ext cx="914400" cy="381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FF0000"/>
                    </a:solidFill>
                  </a:rPr>
                  <a:t>=0</a:t>
                </a:r>
                <a:endParaRPr lang="en-US" sz="3200" b="1" dirty="0">
                  <a:solidFill>
                    <a:srgbClr val="FF0000"/>
                  </a:solidFill>
                </a:endParaRPr>
              </a:p>
            </p:txBody>
          </p:sp>
          <p:pic>
            <p:nvPicPr>
              <p:cNvPr id="2050" name="Picture 2"/>
              <p:cNvPicPr>
                <a:picLocks noChangeAspect="1" noChangeArrowheads="1"/>
              </p:cNvPicPr>
              <p:nvPr/>
            </p:nvPicPr>
            <p:blipFill>
              <a:blip r:embed="rId5" cstate="print"/>
              <a:srcRect/>
              <a:stretch>
                <a:fillRect/>
              </a:stretch>
            </p:blipFill>
            <p:spPr bwMode="auto">
              <a:xfrm>
                <a:off x="6248400" y="5426223"/>
                <a:ext cx="1981200" cy="364978"/>
              </a:xfrm>
              <a:prstGeom prst="rect">
                <a:avLst/>
              </a:prstGeom>
              <a:grpFill/>
              <a:ln w="9525">
                <a:noFill/>
                <a:miter lim="800000"/>
                <a:headEnd/>
                <a:tailEnd/>
              </a:ln>
              <a:effectLst/>
            </p:spPr>
          </p:pic>
        </p:grpSp>
      </p:grpSp>
    </p:spTree>
  </p:cSld>
  <p:clrMapOvr>
    <a:masterClrMapping/>
  </p:clrMapOvr>
  <p:transition spd="med" advTm="14850">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Addition Rule</a:t>
            </a:r>
            <a:endParaRPr lang="en-US" dirty="0"/>
          </a:p>
        </p:txBody>
      </p:sp>
      <p:pic>
        <p:nvPicPr>
          <p:cNvPr id="4098" name="Picture 2" descr="http://upload.wikimedia.org/wikibooks/en/4/46/Set_Partition.png"/>
          <p:cNvPicPr>
            <a:picLocks noChangeAspect="1" noChangeArrowheads="1"/>
          </p:cNvPicPr>
          <p:nvPr/>
        </p:nvPicPr>
        <p:blipFill>
          <a:blip r:embed="rId3" cstate="print"/>
          <a:srcRect/>
          <a:stretch>
            <a:fillRect/>
          </a:stretch>
        </p:blipFill>
        <p:spPr bwMode="auto">
          <a:xfrm>
            <a:off x="1523999" y="3124200"/>
            <a:ext cx="6176249" cy="2895600"/>
          </a:xfrm>
          <a:prstGeom prst="rect">
            <a:avLst/>
          </a:prstGeom>
          <a:noFill/>
        </p:spPr>
      </p:pic>
    </p:spTree>
  </p:cSld>
  <p:clrMapOvr>
    <a:masterClrMapping/>
  </p:clrMapOvr>
  <p:transition spd="med" advTm="6350">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Addition Rule</a:t>
            </a:r>
            <a:endParaRPr lang="en-US" dirty="0"/>
          </a:p>
        </p:txBody>
      </p:sp>
      <p:sp>
        <p:nvSpPr>
          <p:cNvPr id="4" name="Rectangle 3"/>
          <p:cNvSpPr/>
          <p:nvPr/>
        </p:nvSpPr>
        <p:spPr>
          <a:xfrm>
            <a:off x="1447800" y="3276600"/>
            <a:ext cx="60960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solidFill>
                  <a:schemeClr val="tx1"/>
                </a:solidFill>
              </a:rPr>
              <a:t>P(A, B, …, or Z) = P(A)+P(B)+ … + P(Z)</a:t>
            </a:r>
            <a:endParaRPr lang="en-US" sz="4400" b="1" dirty="0">
              <a:solidFill>
                <a:schemeClr val="tx1"/>
              </a:solidFill>
            </a:endParaRPr>
          </a:p>
        </p:txBody>
      </p:sp>
      <p:pic>
        <p:nvPicPr>
          <p:cNvPr id="5" name="Picture 2" descr="http://upload.wikimedia.org/wikibooks/en/4/46/Set_Partition.png"/>
          <p:cNvPicPr>
            <a:picLocks noChangeAspect="1" noChangeArrowheads="1"/>
          </p:cNvPicPr>
          <p:nvPr/>
        </p:nvPicPr>
        <p:blipFill>
          <a:blip r:embed="rId3" cstate="print"/>
          <a:srcRect/>
          <a:stretch>
            <a:fillRect/>
          </a:stretch>
        </p:blipFill>
        <p:spPr bwMode="auto">
          <a:xfrm>
            <a:off x="0" y="5143214"/>
            <a:ext cx="3657600" cy="1714786"/>
          </a:xfrm>
          <a:prstGeom prst="rect">
            <a:avLst/>
          </a:prstGeom>
          <a:noFill/>
        </p:spPr>
      </p:pic>
    </p:spTree>
  </p:cSld>
  <p:clrMapOvr>
    <a:masterClrMapping/>
  </p:clrMapOvr>
  <p:transition spd="med" advTm="8410">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en-US" dirty="0" smtClean="0"/>
              <a:t>Do One: Computers Infected</a:t>
            </a:r>
            <a:endParaRPr lang="en-US" dirty="0"/>
          </a:p>
        </p:txBody>
      </p:sp>
      <p:pic>
        <p:nvPicPr>
          <p:cNvPr id="136193" name="Picture 1"/>
          <p:cNvPicPr>
            <a:picLocks noChangeAspect="1" noChangeArrowheads="1"/>
          </p:cNvPicPr>
          <p:nvPr/>
        </p:nvPicPr>
        <p:blipFill>
          <a:blip r:embed="rId3" cstate="print"/>
          <a:srcRect l="11415" t="12344"/>
          <a:stretch>
            <a:fillRect/>
          </a:stretch>
        </p:blipFill>
        <p:spPr bwMode="auto">
          <a:xfrm>
            <a:off x="1371600" y="2590800"/>
            <a:ext cx="6122988" cy="3900488"/>
          </a:xfrm>
          <a:prstGeom prst="rect">
            <a:avLst/>
          </a:prstGeom>
          <a:noFill/>
          <a:ln w="9525">
            <a:noFill/>
            <a:miter lim="800000"/>
            <a:headEnd/>
            <a:tailEnd/>
          </a:ln>
          <a:effectLst/>
        </p:spPr>
      </p:pic>
    </p:spTree>
  </p:cSld>
  <p:clrMapOvr>
    <a:masterClrMapping/>
  </p:clrMapOvr>
  <p:transition spd="med" advTm="22350">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normAutofit/>
          </a:bodyPr>
          <a:lstStyle/>
          <a:p>
            <a:r>
              <a:rPr lang="en-US" dirty="0" smtClean="0"/>
              <a:t>Events Co-Occurring</a:t>
            </a:r>
            <a:endParaRPr lang="en-US" dirty="0"/>
          </a:p>
        </p:txBody>
      </p:sp>
      <p:pic>
        <p:nvPicPr>
          <p:cNvPr id="134145" name="Picture 1"/>
          <p:cNvPicPr>
            <a:picLocks noChangeAspect="1" noChangeArrowheads="1"/>
          </p:cNvPicPr>
          <p:nvPr/>
        </p:nvPicPr>
        <p:blipFill>
          <a:blip r:embed="rId3" cstate="print"/>
          <a:srcRect/>
          <a:stretch>
            <a:fillRect/>
          </a:stretch>
        </p:blipFill>
        <p:spPr bwMode="auto">
          <a:xfrm>
            <a:off x="1219200" y="2667000"/>
            <a:ext cx="6645275" cy="3825875"/>
          </a:xfrm>
          <a:prstGeom prst="rect">
            <a:avLst/>
          </a:prstGeom>
          <a:noFill/>
          <a:ln w="9525">
            <a:noFill/>
            <a:miter lim="800000"/>
            <a:headEnd/>
            <a:tailEnd/>
          </a:ln>
          <a:effectLst/>
        </p:spPr>
      </p:pic>
    </p:spTree>
  </p:cSld>
  <p:clrMapOvr>
    <a:masterClrMapping/>
  </p:clrMapOvr>
  <p:transition spd="med" advTm="23800">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dirty="0" smtClean="0"/>
              <a:t>Conditional Probabilities</a:t>
            </a:r>
            <a:endParaRPr lang="en-US" dirty="0"/>
          </a:p>
        </p:txBody>
      </p:sp>
      <p:pic>
        <p:nvPicPr>
          <p:cNvPr id="23" name="Picture 3"/>
          <p:cNvPicPr>
            <a:picLocks noChangeAspect="1" noChangeArrowheads="1"/>
          </p:cNvPicPr>
          <p:nvPr/>
        </p:nvPicPr>
        <p:blipFill>
          <a:blip r:embed="rId3" cstate="print"/>
          <a:srcRect l="34188" t="25294" r="39275" b="45521"/>
          <a:stretch>
            <a:fillRect/>
          </a:stretch>
        </p:blipFill>
        <p:spPr bwMode="auto">
          <a:xfrm>
            <a:off x="3581400" y="3581400"/>
            <a:ext cx="1905000" cy="1143000"/>
          </a:xfrm>
          <a:prstGeom prst="rect">
            <a:avLst/>
          </a:prstGeom>
          <a:noFill/>
          <a:ln w="9525">
            <a:noFill/>
            <a:miter lim="800000"/>
            <a:headEnd/>
            <a:tailEnd/>
          </a:ln>
          <a:effectLst/>
        </p:spPr>
      </p:pic>
      <p:pic>
        <p:nvPicPr>
          <p:cNvPr id="37889" name="Picture 1"/>
          <p:cNvPicPr>
            <a:picLocks noChangeAspect="1" noChangeArrowheads="1"/>
          </p:cNvPicPr>
          <p:nvPr/>
        </p:nvPicPr>
        <p:blipFill>
          <a:blip r:embed="rId4" cstate="print"/>
          <a:srcRect/>
          <a:stretch>
            <a:fillRect/>
          </a:stretch>
        </p:blipFill>
        <p:spPr bwMode="auto">
          <a:xfrm>
            <a:off x="4038600" y="4343400"/>
            <a:ext cx="1338118" cy="762000"/>
          </a:xfrm>
          <a:prstGeom prst="rect">
            <a:avLst/>
          </a:prstGeom>
          <a:noFill/>
          <a:ln w="9525">
            <a:noFill/>
            <a:miter lim="800000"/>
            <a:headEnd/>
            <a:tailEnd/>
          </a:ln>
          <a:effectLst/>
        </p:spPr>
      </p:pic>
    </p:spTree>
  </p:cSld>
  <p:clrMapOvr>
    <a:masterClrMapping/>
  </p:clrMapOvr>
  <p:transition advTm="2536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30053" name="Picture 5"/>
          <p:cNvPicPr>
            <a:picLocks noChangeAspect="1" noChangeArrowheads="1"/>
          </p:cNvPicPr>
          <p:nvPr/>
        </p:nvPicPr>
        <p:blipFill>
          <a:blip r:embed="rId3" cstate="print"/>
          <a:srcRect/>
          <a:stretch>
            <a:fillRect/>
          </a:stretch>
        </p:blipFill>
        <p:spPr bwMode="auto">
          <a:xfrm>
            <a:off x="1371600" y="2971800"/>
            <a:ext cx="5219700" cy="3238500"/>
          </a:xfrm>
          <a:prstGeom prst="rect">
            <a:avLst/>
          </a:prstGeom>
          <a:noFill/>
          <a:ln w="9525">
            <a:noFill/>
            <a:miter lim="800000"/>
            <a:headEnd/>
            <a:tailEnd/>
          </a:ln>
          <a:effectLst/>
        </p:spPr>
      </p:pic>
      <p:sp>
        <p:nvSpPr>
          <p:cNvPr id="65538" name="Rectangle 2"/>
          <p:cNvSpPr>
            <a:spLocks noGrp="1" noChangeArrowheads="1"/>
          </p:cNvSpPr>
          <p:nvPr>
            <p:ph type="title"/>
          </p:nvPr>
        </p:nvSpPr>
        <p:spPr/>
        <p:txBody>
          <a:bodyPr/>
          <a:lstStyle/>
          <a:p>
            <a:r>
              <a:rPr lang="en-US" dirty="0" smtClean="0"/>
              <a:t>Shrinking Universe of Possibilities</a:t>
            </a:r>
            <a:endParaRPr lang="en-US" dirty="0"/>
          </a:p>
        </p:txBody>
      </p:sp>
      <p:grpSp>
        <p:nvGrpSpPr>
          <p:cNvPr id="2" name="Group 19"/>
          <p:cNvGrpSpPr/>
          <p:nvPr/>
        </p:nvGrpSpPr>
        <p:grpSpPr>
          <a:xfrm>
            <a:off x="2438400" y="3733800"/>
            <a:ext cx="2057400" cy="1828800"/>
            <a:chOff x="2438400" y="3733800"/>
            <a:chExt cx="2057400" cy="1828800"/>
          </a:xfrm>
        </p:grpSpPr>
        <p:sp>
          <p:nvSpPr>
            <p:cNvPr id="9" name="Oval 8"/>
            <p:cNvSpPr/>
            <p:nvPr/>
          </p:nvSpPr>
          <p:spPr>
            <a:xfrm>
              <a:off x="2438400" y="3733800"/>
              <a:ext cx="1981200" cy="1828800"/>
            </a:xfrm>
            <a:prstGeom prst="ellipse">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chemeClr val="tx1"/>
                  </a:solidFill>
                </a:rPr>
                <a:t>A</a:t>
              </a:r>
              <a:endParaRPr lang="en-US" sz="4800" b="1" dirty="0">
                <a:solidFill>
                  <a:schemeClr val="tx1"/>
                </a:solidFill>
              </a:endParaRPr>
            </a:p>
          </p:txBody>
        </p:sp>
        <p:grpSp>
          <p:nvGrpSpPr>
            <p:cNvPr id="3" name="Group 17"/>
            <p:cNvGrpSpPr/>
            <p:nvPr/>
          </p:nvGrpSpPr>
          <p:grpSpPr>
            <a:xfrm>
              <a:off x="3733800" y="4038600"/>
              <a:ext cx="762000" cy="1371600"/>
              <a:chOff x="3733800" y="4038600"/>
              <a:chExt cx="762000" cy="1295400"/>
            </a:xfrm>
          </p:grpSpPr>
          <p:pic>
            <p:nvPicPr>
              <p:cNvPr id="130050" name="Picture 2"/>
              <p:cNvPicPr>
                <a:picLocks noChangeAspect="1" noChangeArrowheads="1"/>
              </p:cNvPicPr>
              <p:nvPr/>
            </p:nvPicPr>
            <p:blipFill>
              <a:blip r:embed="rId4" cstate="print"/>
              <a:srcRect l="-5660" t="12245" r="83019" b="22449"/>
              <a:stretch>
                <a:fillRect/>
              </a:stretch>
            </p:blipFill>
            <p:spPr bwMode="auto">
              <a:xfrm>
                <a:off x="3733800" y="4038600"/>
                <a:ext cx="457200" cy="1219200"/>
              </a:xfrm>
              <a:prstGeom prst="rect">
                <a:avLst/>
              </a:prstGeom>
              <a:noFill/>
              <a:ln w="9525">
                <a:noFill/>
                <a:miter lim="800000"/>
                <a:headEnd/>
                <a:tailEnd/>
              </a:ln>
              <a:effectLst/>
            </p:spPr>
          </p:pic>
          <p:pic>
            <p:nvPicPr>
              <p:cNvPr id="130051" name="Picture 3"/>
              <p:cNvPicPr>
                <a:picLocks noChangeAspect="1" noChangeArrowheads="1"/>
              </p:cNvPicPr>
              <p:nvPr/>
            </p:nvPicPr>
            <p:blipFill>
              <a:blip r:embed="rId4" cstate="print"/>
              <a:srcRect l="86792" t="22449" r="-1887" b="12245"/>
              <a:stretch>
                <a:fillRect/>
              </a:stretch>
            </p:blipFill>
            <p:spPr bwMode="auto">
              <a:xfrm>
                <a:off x="4114800" y="4114800"/>
                <a:ext cx="381000" cy="1219200"/>
              </a:xfrm>
              <a:prstGeom prst="rect">
                <a:avLst/>
              </a:prstGeom>
              <a:noFill/>
              <a:ln w="9525">
                <a:noFill/>
                <a:miter lim="800000"/>
                <a:headEnd/>
                <a:tailEnd/>
              </a:ln>
              <a:effectLst/>
            </p:spPr>
          </p:pic>
          <p:pic>
            <p:nvPicPr>
              <p:cNvPr id="130052" name="Picture 4"/>
              <p:cNvPicPr>
                <a:picLocks noChangeAspect="1" noChangeArrowheads="1"/>
              </p:cNvPicPr>
              <p:nvPr/>
            </p:nvPicPr>
            <p:blipFill>
              <a:blip r:embed="rId5" cstate="print"/>
              <a:srcRect l="25384" t="25757" r="25385" b="25758"/>
              <a:stretch>
                <a:fillRect/>
              </a:stretch>
            </p:blipFill>
            <p:spPr bwMode="auto">
              <a:xfrm rot="16200000">
                <a:off x="3810000" y="4572000"/>
                <a:ext cx="609600" cy="304800"/>
              </a:xfrm>
              <a:prstGeom prst="rect">
                <a:avLst/>
              </a:prstGeom>
              <a:noFill/>
              <a:ln w="9525">
                <a:noFill/>
                <a:miter lim="800000"/>
                <a:headEnd/>
                <a:tailEnd/>
              </a:ln>
              <a:effectLst/>
            </p:spPr>
          </p:pic>
        </p:grpSp>
      </p:grpSp>
    </p:spTree>
  </p:cSld>
  <p:clrMapOvr>
    <a:masterClrMapping/>
  </p:clrMapOvr>
  <p:transition advTm="1406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30053" name="Picture 5"/>
          <p:cNvPicPr>
            <a:picLocks noChangeAspect="1" noChangeArrowheads="1"/>
          </p:cNvPicPr>
          <p:nvPr/>
        </p:nvPicPr>
        <p:blipFill>
          <a:blip r:embed="rId3" cstate="print"/>
          <a:srcRect/>
          <a:stretch>
            <a:fillRect/>
          </a:stretch>
        </p:blipFill>
        <p:spPr bwMode="auto">
          <a:xfrm>
            <a:off x="1371600" y="2971800"/>
            <a:ext cx="5219700" cy="3238500"/>
          </a:xfrm>
          <a:prstGeom prst="rect">
            <a:avLst/>
          </a:prstGeom>
          <a:noFill/>
          <a:ln w="9525">
            <a:noFill/>
            <a:miter lim="800000"/>
            <a:headEnd/>
            <a:tailEnd/>
          </a:ln>
          <a:effectLst/>
        </p:spPr>
      </p:pic>
      <p:sp>
        <p:nvSpPr>
          <p:cNvPr id="65538" name="Rectangle 2"/>
          <p:cNvSpPr>
            <a:spLocks noGrp="1" noChangeArrowheads="1"/>
          </p:cNvSpPr>
          <p:nvPr>
            <p:ph type="title"/>
          </p:nvPr>
        </p:nvSpPr>
        <p:spPr/>
        <p:txBody>
          <a:bodyPr/>
          <a:lstStyle/>
          <a:p>
            <a:r>
              <a:rPr lang="en-US" dirty="0" smtClean="0"/>
              <a:t>Shrinking Universe of Possibilities</a:t>
            </a:r>
            <a:endParaRPr lang="en-US" dirty="0"/>
          </a:p>
        </p:txBody>
      </p:sp>
      <p:grpSp>
        <p:nvGrpSpPr>
          <p:cNvPr id="2" name="Group 19"/>
          <p:cNvGrpSpPr/>
          <p:nvPr/>
        </p:nvGrpSpPr>
        <p:grpSpPr>
          <a:xfrm>
            <a:off x="2438400" y="3733800"/>
            <a:ext cx="2057400" cy="1828800"/>
            <a:chOff x="2438400" y="3733800"/>
            <a:chExt cx="2057400" cy="1828800"/>
          </a:xfrm>
        </p:grpSpPr>
        <p:sp>
          <p:nvSpPr>
            <p:cNvPr id="9" name="Oval 8"/>
            <p:cNvSpPr/>
            <p:nvPr/>
          </p:nvSpPr>
          <p:spPr>
            <a:xfrm>
              <a:off x="2438400" y="3733800"/>
              <a:ext cx="1981200" cy="1828800"/>
            </a:xfrm>
            <a:prstGeom prst="ellipse">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chemeClr val="tx1"/>
                  </a:solidFill>
                </a:rPr>
                <a:t>A</a:t>
              </a:r>
              <a:endParaRPr lang="en-US" sz="4800" b="1" dirty="0">
                <a:solidFill>
                  <a:schemeClr val="tx1"/>
                </a:solidFill>
              </a:endParaRPr>
            </a:p>
          </p:txBody>
        </p:sp>
        <p:grpSp>
          <p:nvGrpSpPr>
            <p:cNvPr id="3" name="Group 17"/>
            <p:cNvGrpSpPr/>
            <p:nvPr/>
          </p:nvGrpSpPr>
          <p:grpSpPr>
            <a:xfrm>
              <a:off x="3733800" y="4038600"/>
              <a:ext cx="762000" cy="1371600"/>
              <a:chOff x="3733800" y="4038600"/>
              <a:chExt cx="762000" cy="1295400"/>
            </a:xfrm>
          </p:grpSpPr>
          <p:pic>
            <p:nvPicPr>
              <p:cNvPr id="130050" name="Picture 2"/>
              <p:cNvPicPr>
                <a:picLocks noChangeAspect="1" noChangeArrowheads="1"/>
              </p:cNvPicPr>
              <p:nvPr/>
            </p:nvPicPr>
            <p:blipFill>
              <a:blip r:embed="rId4" cstate="print"/>
              <a:srcRect l="-5660" t="12245" r="83019" b="22449"/>
              <a:stretch>
                <a:fillRect/>
              </a:stretch>
            </p:blipFill>
            <p:spPr bwMode="auto">
              <a:xfrm>
                <a:off x="3733800" y="4038600"/>
                <a:ext cx="457200" cy="1219200"/>
              </a:xfrm>
              <a:prstGeom prst="rect">
                <a:avLst/>
              </a:prstGeom>
              <a:noFill/>
              <a:ln w="9525">
                <a:noFill/>
                <a:miter lim="800000"/>
                <a:headEnd/>
                <a:tailEnd/>
              </a:ln>
              <a:effectLst/>
            </p:spPr>
          </p:pic>
          <p:pic>
            <p:nvPicPr>
              <p:cNvPr id="130051" name="Picture 3"/>
              <p:cNvPicPr>
                <a:picLocks noChangeAspect="1" noChangeArrowheads="1"/>
              </p:cNvPicPr>
              <p:nvPr/>
            </p:nvPicPr>
            <p:blipFill>
              <a:blip r:embed="rId4" cstate="print"/>
              <a:srcRect l="86792" t="22449" r="-1887" b="12245"/>
              <a:stretch>
                <a:fillRect/>
              </a:stretch>
            </p:blipFill>
            <p:spPr bwMode="auto">
              <a:xfrm>
                <a:off x="4114800" y="4114800"/>
                <a:ext cx="381000" cy="1219200"/>
              </a:xfrm>
              <a:prstGeom prst="rect">
                <a:avLst/>
              </a:prstGeom>
              <a:noFill/>
              <a:ln w="9525">
                <a:noFill/>
                <a:miter lim="800000"/>
                <a:headEnd/>
                <a:tailEnd/>
              </a:ln>
              <a:effectLst/>
            </p:spPr>
          </p:pic>
          <p:pic>
            <p:nvPicPr>
              <p:cNvPr id="130052" name="Picture 4"/>
              <p:cNvPicPr>
                <a:picLocks noChangeAspect="1" noChangeArrowheads="1"/>
              </p:cNvPicPr>
              <p:nvPr/>
            </p:nvPicPr>
            <p:blipFill>
              <a:blip r:embed="rId5" cstate="print"/>
              <a:srcRect l="25384" t="25757" r="25385" b="25758"/>
              <a:stretch>
                <a:fillRect/>
              </a:stretch>
            </p:blipFill>
            <p:spPr bwMode="auto">
              <a:xfrm rot="16200000">
                <a:off x="3810000" y="4572000"/>
                <a:ext cx="609600" cy="304800"/>
              </a:xfrm>
              <a:prstGeom prst="rect">
                <a:avLst/>
              </a:prstGeom>
              <a:noFill/>
              <a:ln w="9525">
                <a:noFill/>
                <a:miter lim="800000"/>
                <a:headEnd/>
                <a:tailEnd/>
              </a:ln>
              <a:effectLst/>
            </p:spPr>
          </p:pic>
        </p:grpSp>
      </p:grpSp>
    </p:spTree>
  </p:cSld>
  <p:clrMapOvr>
    <a:masterClrMapping/>
  </p:clrMapOvr>
  <p:transition advTm="1991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30053" name="Picture 5"/>
          <p:cNvPicPr>
            <a:picLocks noChangeAspect="1" noChangeArrowheads="1"/>
          </p:cNvPicPr>
          <p:nvPr/>
        </p:nvPicPr>
        <p:blipFill>
          <a:blip r:embed="rId3" cstate="print"/>
          <a:srcRect/>
          <a:stretch>
            <a:fillRect/>
          </a:stretch>
        </p:blipFill>
        <p:spPr bwMode="auto">
          <a:xfrm>
            <a:off x="1295400" y="3048000"/>
            <a:ext cx="4789842" cy="2971800"/>
          </a:xfrm>
          <a:prstGeom prst="rect">
            <a:avLst/>
          </a:prstGeom>
          <a:noFill/>
          <a:ln w="9525">
            <a:noFill/>
            <a:miter lim="800000"/>
            <a:headEnd/>
            <a:tailEnd/>
          </a:ln>
          <a:effectLst/>
        </p:spPr>
      </p:pic>
      <p:sp>
        <p:nvSpPr>
          <p:cNvPr id="65538" name="Rectangle 2"/>
          <p:cNvSpPr>
            <a:spLocks noGrp="1" noChangeArrowheads="1"/>
          </p:cNvSpPr>
          <p:nvPr>
            <p:ph type="title"/>
          </p:nvPr>
        </p:nvSpPr>
        <p:spPr/>
        <p:txBody>
          <a:bodyPr/>
          <a:lstStyle/>
          <a:p>
            <a:r>
              <a:rPr lang="en-US" dirty="0" smtClean="0"/>
              <a:t>Shrinking Universe of Possibilities</a:t>
            </a:r>
            <a:endParaRPr lang="en-US" dirty="0"/>
          </a:p>
        </p:txBody>
      </p:sp>
      <p:grpSp>
        <p:nvGrpSpPr>
          <p:cNvPr id="2" name="Group 19"/>
          <p:cNvGrpSpPr/>
          <p:nvPr/>
        </p:nvGrpSpPr>
        <p:grpSpPr>
          <a:xfrm>
            <a:off x="2438400" y="3733800"/>
            <a:ext cx="2057400" cy="1828800"/>
            <a:chOff x="2438400" y="3733800"/>
            <a:chExt cx="2057400" cy="1828800"/>
          </a:xfrm>
        </p:grpSpPr>
        <p:sp>
          <p:nvSpPr>
            <p:cNvPr id="9" name="Oval 8"/>
            <p:cNvSpPr/>
            <p:nvPr/>
          </p:nvSpPr>
          <p:spPr>
            <a:xfrm>
              <a:off x="2438400" y="3733800"/>
              <a:ext cx="1981200" cy="1828800"/>
            </a:xfrm>
            <a:prstGeom prst="ellipse">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chemeClr val="tx1"/>
                  </a:solidFill>
                </a:rPr>
                <a:t>A</a:t>
              </a:r>
              <a:endParaRPr lang="en-US" sz="4800" b="1" dirty="0">
                <a:solidFill>
                  <a:schemeClr val="tx1"/>
                </a:solidFill>
              </a:endParaRPr>
            </a:p>
          </p:txBody>
        </p:sp>
        <p:grpSp>
          <p:nvGrpSpPr>
            <p:cNvPr id="3" name="Group 17"/>
            <p:cNvGrpSpPr/>
            <p:nvPr/>
          </p:nvGrpSpPr>
          <p:grpSpPr>
            <a:xfrm>
              <a:off x="3733800" y="4038600"/>
              <a:ext cx="762000" cy="1371600"/>
              <a:chOff x="3733800" y="4038600"/>
              <a:chExt cx="762000" cy="1295400"/>
            </a:xfrm>
          </p:grpSpPr>
          <p:pic>
            <p:nvPicPr>
              <p:cNvPr id="130050" name="Picture 2"/>
              <p:cNvPicPr>
                <a:picLocks noChangeAspect="1" noChangeArrowheads="1"/>
              </p:cNvPicPr>
              <p:nvPr/>
            </p:nvPicPr>
            <p:blipFill>
              <a:blip r:embed="rId4" cstate="print"/>
              <a:srcRect l="-5660" t="12245" r="83019" b="22449"/>
              <a:stretch>
                <a:fillRect/>
              </a:stretch>
            </p:blipFill>
            <p:spPr bwMode="auto">
              <a:xfrm>
                <a:off x="3733800" y="4038600"/>
                <a:ext cx="457200" cy="1219200"/>
              </a:xfrm>
              <a:prstGeom prst="rect">
                <a:avLst/>
              </a:prstGeom>
              <a:noFill/>
              <a:ln w="9525">
                <a:noFill/>
                <a:miter lim="800000"/>
                <a:headEnd/>
                <a:tailEnd/>
              </a:ln>
              <a:effectLst/>
            </p:spPr>
          </p:pic>
          <p:pic>
            <p:nvPicPr>
              <p:cNvPr id="130051" name="Picture 3"/>
              <p:cNvPicPr>
                <a:picLocks noChangeAspect="1" noChangeArrowheads="1"/>
              </p:cNvPicPr>
              <p:nvPr/>
            </p:nvPicPr>
            <p:blipFill>
              <a:blip r:embed="rId4" cstate="print"/>
              <a:srcRect l="86792" t="22449" r="-1887" b="12245"/>
              <a:stretch>
                <a:fillRect/>
              </a:stretch>
            </p:blipFill>
            <p:spPr bwMode="auto">
              <a:xfrm>
                <a:off x="4114800" y="4114800"/>
                <a:ext cx="381000" cy="1219200"/>
              </a:xfrm>
              <a:prstGeom prst="rect">
                <a:avLst/>
              </a:prstGeom>
              <a:noFill/>
              <a:ln w="9525">
                <a:noFill/>
                <a:miter lim="800000"/>
                <a:headEnd/>
                <a:tailEnd/>
              </a:ln>
              <a:effectLst/>
            </p:spPr>
          </p:pic>
          <p:pic>
            <p:nvPicPr>
              <p:cNvPr id="130052" name="Picture 4"/>
              <p:cNvPicPr>
                <a:picLocks noChangeAspect="1" noChangeArrowheads="1"/>
              </p:cNvPicPr>
              <p:nvPr/>
            </p:nvPicPr>
            <p:blipFill>
              <a:blip r:embed="rId5" cstate="print"/>
              <a:srcRect l="25384" t="25757" r="25385" b="25758"/>
              <a:stretch>
                <a:fillRect/>
              </a:stretch>
            </p:blipFill>
            <p:spPr bwMode="auto">
              <a:xfrm rot="16200000">
                <a:off x="3810000" y="4572000"/>
                <a:ext cx="609600" cy="304800"/>
              </a:xfrm>
              <a:prstGeom prst="rect">
                <a:avLst/>
              </a:prstGeom>
              <a:noFill/>
              <a:ln w="9525">
                <a:noFill/>
                <a:miter lim="800000"/>
                <a:headEnd/>
                <a:tailEnd/>
              </a:ln>
              <a:effectLst/>
            </p:spPr>
          </p:pic>
        </p:grpSp>
      </p:grpSp>
    </p:spTree>
  </p:cSld>
  <p:clrMapOvr>
    <a:masterClrMapping/>
  </p:clrMapOvr>
  <p:transition advTm="11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3"/>
          <p:cNvSpPr>
            <a:spLocks noGrp="1" noChangeArrowheads="1"/>
          </p:cNvSpPr>
          <p:nvPr>
            <p:ph type="body" idx="1"/>
          </p:nvPr>
        </p:nvSpPr>
        <p:spPr>
          <a:xfrm>
            <a:off x="1371600" y="2743200"/>
            <a:ext cx="7123113" cy="2667000"/>
          </a:xfrm>
        </p:spPr>
        <p:txBody>
          <a:bodyPr>
            <a:normAutofit/>
          </a:bodyPr>
          <a:lstStyle/>
          <a:p>
            <a:pPr marL="670560" indent="-533400">
              <a:lnSpc>
                <a:spcPct val="90000"/>
              </a:lnSpc>
              <a:buFont typeface="Wingdings" pitchFamily="2" charset="2"/>
              <a:buAutoNum type="arabicPeriod"/>
            </a:pPr>
            <a:r>
              <a:rPr lang="en-US" sz="4400" dirty="0" smtClean="0"/>
              <a:t>Co-occurring</a:t>
            </a:r>
            <a:endParaRPr lang="en-US" sz="4400" dirty="0"/>
          </a:p>
          <a:p>
            <a:pPr marL="670560" indent="-533400">
              <a:lnSpc>
                <a:spcPct val="90000"/>
              </a:lnSpc>
              <a:buFont typeface="Wingdings" pitchFamily="2" charset="2"/>
              <a:buAutoNum type="arabicPeriod"/>
            </a:pPr>
            <a:r>
              <a:rPr lang="en-US" sz="4400" dirty="0" smtClean="0"/>
              <a:t>One of two occurring</a:t>
            </a:r>
          </a:p>
          <a:p>
            <a:pPr marL="670560" indent="-533400">
              <a:lnSpc>
                <a:spcPct val="90000"/>
              </a:lnSpc>
              <a:buFont typeface="Wingdings" pitchFamily="2" charset="2"/>
              <a:buAutoNum type="arabicPeriod"/>
            </a:pPr>
            <a:r>
              <a:rPr lang="en-US" sz="4400" dirty="0" smtClean="0"/>
              <a:t>One occurring after another</a:t>
            </a:r>
            <a:endParaRPr lang="en-US" sz="4400" dirty="0"/>
          </a:p>
          <a:p>
            <a:pPr marL="670560" indent="-533400">
              <a:lnSpc>
                <a:spcPct val="90000"/>
              </a:lnSpc>
              <a:buFont typeface="Wingdings" pitchFamily="2" charset="2"/>
              <a:buAutoNum type="arabicPeriod"/>
            </a:pPr>
            <a:endParaRPr lang="en-US" sz="2700" dirty="0"/>
          </a:p>
        </p:txBody>
      </p:sp>
      <p:sp>
        <p:nvSpPr>
          <p:cNvPr id="103426" name="Rectangle 2"/>
          <p:cNvSpPr>
            <a:spLocks noGrp="1" noChangeArrowheads="1"/>
          </p:cNvSpPr>
          <p:nvPr>
            <p:ph type="title"/>
          </p:nvPr>
        </p:nvSpPr>
        <p:spPr/>
        <p:txBody>
          <a:bodyPr>
            <a:normAutofit/>
          </a:bodyPr>
          <a:lstStyle/>
          <a:p>
            <a:r>
              <a:rPr lang="en-US" dirty="0" smtClean="0"/>
              <a:t>Probability Calculus</a:t>
            </a:r>
            <a:endParaRPr lang="en-US" dirty="0"/>
          </a:p>
        </p:txBody>
      </p:sp>
    </p:spTree>
  </p:cSld>
  <p:clrMapOvr>
    <a:masterClrMapping/>
  </p:clrMapOvr>
  <p:transition spd="med" advTm="19200">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30053" name="Picture 5"/>
          <p:cNvPicPr>
            <a:picLocks noChangeAspect="1" noChangeArrowheads="1"/>
          </p:cNvPicPr>
          <p:nvPr/>
        </p:nvPicPr>
        <p:blipFill>
          <a:blip r:embed="rId3" cstate="print"/>
          <a:srcRect/>
          <a:stretch>
            <a:fillRect/>
          </a:stretch>
        </p:blipFill>
        <p:spPr bwMode="auto">
          <a:xfrm>
            <a:off x="1447800" y="3276600"/>
            <a:ext cx="4191000" cy="2600256"/>
          </a:xfrm>
          <a:prstGeom prst="rect">
            <a:avLst/>
          </a:prstGeom>
          <a:noFill/>
          <a:ln w="9525">
            <a:noFill/>
            <a:miter lim="800000"/>
            <a:headEnd/>
            <a:tailEnd/>
          </a:ln>
          <a:effectLst/>
        </p:spPr>
      </p:pic>
      <p:sp>
        <p:nvSpPr>
          <p:cNvPr id="65538" name="Rectangle 2"/>
          <p:cNvSpPr>
            <a:spLocks noGrp="1" noChangeArrowheads="1"/>
          </p:cNvSpPr>
          <p:nvPr>
            <p:ph type="title"/>
          </p:nvPr>
        </p:nvSpPr>
        <p:spPr/>
        <p:txBody>
          <a:bodyPr/>
          <a:lstStyle/>
          <a:p>
            <a:r>
              <a:rPr lang="en-US" dirty="0" smtClean="0"/>
              <a:t>Shrinking Universe of Possibilities</a:t>
            </a:r>
            <a:endParaRPr lang="en-US" dirty="0"/>
          </a:p>
        </p:txBody>
      </p:sp>
      <p:grpSp>
        <p:nvGrpSpPr>
          <p:cNvPr id="2" name="Group 19"/>
          <p:cNvGrpSpPr/>
          <p:nvPr/>
        </p:nvGrpSpPr>
        <p:grpSpPr>
          <a:xfrm>
            <a:off x="2438400" y="3733800"/>
            <a:ext cx="2057400" cy="1828800"/>
            <a:chOff x="2438400" y="3733800"/>
            <a:chExt cx="2057400" cy="1828800"/>
          </a:xfrm>
        </p:grpSpPr>
        <p:sp>
          <p:nvSpPr>
            <p:cNvPr id="9" name="Oval 8"/>
            <p:cNvSpPr/>
            <p:nvPr/>
          </p:nvSpPr>
          <p:spPr>
            <a:xfrm>
              <a:off x="2438400" y="3733800"/>
              <a:ext cx="1981200" cy="1828800"/>
            </a:xfrm>
            <a:prstGeom prst="ellipse">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chemeClr val="tx1"/>
                  </a:solidFill>
                </a:rPr>
                <a:t>A</a:t>
              </a:r>
              <a:endParaRPr lang="en-US" sz="4800" b="1" dirty="0">
                <a:solidFill>
                  <a:schemeClr val="tx1"/>
                </a:solidFill>
              </a:endParaRPr>
            </a:p>
          </p:txBody>
        </p:sp>
        <p:grpSp>
          <p:nvGrpSpPr>
            <p:cNvPr id="3" name="Group 17"/>
            <p:cNvGrpSpPr/>
            <p:nvPr/>
          </p:nvGrpSpPr>
          <p:grpSpPr>
            <a:xfrm>
              <a:off x="3733800" y="4038600"/>
              <a:ext cx="762000" cy="1371600"/>
              <a:chOff x="3733800" y="4038600"/>
              <a:chExt cx="762000" cy="1295400"/>
            </a:xfrm>
          </p:grpSpPr>
          <p:pic>
            <p:nvPicPr>
              <p:cNvPr id="130050" name="Picture 2"/>
              <p:cNvPicPr>
                <a:picLocks noChangeAspect="1" noChangeArrowheads="1"/>
              </p:cNvPicPr>
              <p:nvPr/>
            </p:nvPicPr>
            <p:blipFill>
              <a:blip r:embed="rId4" cstate="print"/>
              <a:srcRect l="-5660" t="12245" r="83019" b="22449"/>
              <a:stretch>
                <a:fillRect/>
              </a:stretch>
            </p:blipFill>
            <p:spPr bwMode="auto">
              <a:xfrm>
                <a:off x="3733800" y="4038600"/>
                <a:ext cx="457200" cy="1219200"/>
              </a:xfrm>
              <a:prstGeom prst="rect">
                <a:avLst/>
              </a:prstGeom>
              <a:noFill/>
              <a:ln w="9525">
                <a:noFill/>
                <a:miter lim="800000"/>
                <a:headEnd/>
                <a:tailEnd/>
              </a:ln>
              <a:effectLst/>
            </p:spPr>
          </p:pic>
          <p:pic>
            <p:nvPicPr>
              <p:cNvPr id="130051" name="Picture 3"/>
              <p:cNvPicPr>
                <a:picLocks noChangeAspect="1" noChangeArrowheads="1"/>
              </p:cNvPicPr>
              <p:nvPr/>
            </p:nvPicPr>
            <p:blipFill>
              <a:blip r:embed="rId4" cstate="print"/>
              <a:srcRect l="86792" t="22449" r="-1887" b="12245"/>
              <a:stretch>
                <a:fillRect/>
              </a:stretch>
            </p:blipFill>
            <p:spPr bwMode="auto">
              <a:xfrm>
                <a:off x="4114800" y="4114800"/>
                <a:ext cx="381000" cy="1219200"/>
              </a:xfrm>
              <a:prstGeom prst="rect">
                <a:avLst/>
              </a:prstGeom>
              <a:noFill/>
              <a:ln w="9525">
                <a:noFill/>
                <a:miter lim="800000"/>
                <a:headEnd/>
                <a:tailEnd/>
              </a:ln>
              <a:effectLst/>
            </p:spPr>
          </p:pic>
          <p:pic>
            <p:nvPicPr>
              <p:cNvPr id="130052" name="Picture 4"/>
              <p:cNvPicPr>
                <a:picLocks noChangeAspect="1" noChangeArrowheads="1"/>
              </p:cNvPicPr>
              <p:nvPr/>
            </p:nvPicPr>
            <p:blipFill>
              <a:blip r:embed="rId5" cstate="print"/>
              <a:srcRect l="25384" t="25757" r="25385" b="25758"/>
              <a:stretch>
                <a:fillRect/>
              </a:stretch>
            </p:blipFill>
            <p:spPr bwMode="auto">
              <a:xfrm rot="16200000">
                <a:off x="3810000" y="4572000"/>
                <a:ext cx="609600" cy="304800"/>
              </a:xfrm>
              <a:prstGeom prst="rect">
                <a:avLst/>
              </a:prstGeom>
              <a:noFill/>
              <a:ln w="9525">
                <a:noFill/>
                <a:miter lim="800000"/>
                <a:headEnd/>
                <a:tailEnd/>
              </a:ln>
              <a:effectLst/>
            </p:spPr>
          </p:pic>
        </p:grpSp>
      </p:grpSp>
    </p:spTree>
  </p:cSld>
  <p:clrMapOvr>
    <a:masterClrMapping/>
  </p:clrMapOvr>
  <p:transition advTm="90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30053" name="Picture 5"/>
          <p:cNvPicPr>
            <a:picLocks noChangeAspect="1" noChangeArrowheads="1"/>
          </p:cNvPicPr>
          <p:nvPr/>
        </p:nvPicPr>
        <p:blipFill>
          <a:blip r:embed="rId3" cstate="print"/>
          <a:srcRect/>
          <a:stretch>
            <a:fillRect/>
          </a:stretch>
        </p:blipFill>
        <p:spPr bwMode="auto">
          <a:xfrm>
            <a:off x="1524000" y="3429000"/>
            <a:ext cx="3684493" cy="2286000"/>
          </a:xfrm>
          <a:prstGeom prst="rect">
            <a:avLst/>
          </a:prstGeom>
          <a:noFill/>
          <a:ln w="9525">
            <a:noFill/>
            <a:miter lim="800000"/>
            <a:headEnd/>
            <a:tailEnd/>
          </a:ln>
          <a:effectLst/>
        </p:spPr>
      </p:pic>
      <p:sp>
        <p:nvSpPr>
          <p:cNvPr id="65538" name="Rectangle 2"/>
          <p:cNvSpPr>
            <a:spLocks noGrp="1" noChangeArrowheads="1"/>
          </p:cNvSpPr>
          <p:nvPr>
            <p:ph type="title"/>
          </p:nvPr>
        </p:nvSpPr>
        <p:spPr/>
        <p:txBody>
          <a:bodyPr/>
          <a:lstStyle/>
          <a:p>
            <a:r>
              <a:rPr lang="en-US" dirty="0" smtClean="0"/>
              <a:t>Shrinking Universe of Possibilities</a:t>
            </a:r>
            <a:endParaRPr lang="en-US" dirty="0"/>
          </a:p>
        </p:txBody>
      </p:sp>
      <p:grpSp>
        <p:nvGrpSpPr>
          <p:cNvPr id="2" name="Group 19"/>
          <p:cNvGrpSpPr/>
          <p:nvPr/>
        </p:nvGrpSpPr>
        <p:grpSpPr>
          <a:xfrm>
            <a:off x="2438400" y="3733800"/>
            <a:ext cx="2057400" cy="1828800"/>
            <a:chOff x="2438400" y="3733800"/>
            <a:chExt cx="2057400" cy="1828800"/>
          </a:xfrm>
        </p:grpSpPr>
        <p:sp>
          <p:nvSpPr>
            <p:cNvPr id="9" name="Oval 8"/>
            <p:cNvSpPr/>
            <p:nvPr/>
          </p:nvSpPr>
          <p:spPr>
            <a:xfrm>
              <a:off x="2438400" y="3733800"/>
              <a:ext cx="1981200" cy="1828800"/>
            </a:xfrm>
            <a:prstGeom prst="ellipse">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chemeClr val="tx1"/>
                  </a:solidFill>
                </a:rPr>
                <a:t>A</a:t>
              </a:r>
              <a:endParaRPr lang="en-US" sz="4800" b="1" dirty="0">
                <a:solidFill>
                  <a:schemeClr val="tx1"/>
                </a:solidFill>
              </a:endParaRPr>
            </a:p>
          </p:txBody>
        </p:sp>
        <p:grpSp>
          <p:nvGrpSpPr>
            <p:cNvPr id="3" name="Group 17"/>
            <p:cNvGrpSpPr/>
            <p:nvPr/>
          </p:nvGrpSpPr>
          <p:grpSpPr>
            <a:xfrm>
              <a:off x="3733800" y="4038600"/>
              <a:ext cx="762000" cy="1371600"/>
              <a:chOff x="3733800" y="4038600"/>
              <a:chExt cx="762000" cy="1295400"/>
            </a:xfrm>
          </p:grpSpPr>
          <p:pic>
            <p:nvPicPr>
              <p:cNvPr id="130050" name="Picture 2"/>
              <p:cNvPicPr>
                <a:picLocks noChangeAspect="1" noChangeArrowheads="1"/>
              </p:cNvPicPr>
              <p:nvPr/>
            </p:nvPicPr>
            <p:blipFill>
              <a:blip r:embed="rId4" cstate="print"/>
              <a:srcRect l="-5660" t="12245" r="83019" b="22449"/>
              <a:stretch>
                <a:fillRect/>
              </a:stretch>
            </p:blipFill>
            <p:spPr bwMode="auto">
              <a:xfrm>
                <a:off x="3733800" y="4038600"/>
                <a:ext cx="457200" cy="1219200"/>
              </a:xfrm>
              <a:prstGeom prst="rect">
                <a:avLst/>
              </a:prstGeom>
              <a:noFill/>
              <a:ln w="9525">
                <a:noFill/>
                <a:miter lim="800000"/>
                <a:headEnd/>
                <a:tailEnd/>
              </a:ln>
              <a:effectLst/>
            </p:spPr>
          </p:pic>
          <p:pic>
            <p:nvPicPr>
              <p:cNvPr id="130051" name="Picture 3"/>
              <p:cNvPicPr>
                <a:picLocks noChangeAspect="1" noChangeArrowheads="1"/>
              </p:cNvPicPr>
              <p:nvPr/>
            </p:nvPicPr>
            <p:blipFill>
              <a:blip r:embed="rId4" cstate="print"/>
              <a:srcRect l="86792" t="22449" r="-1887" b="12245"/>
              <a:stretch>
                <a:fillRect/>
              </a:stretch>
            </p:blipFill>
            <p:spPr bwMode="auto">
              <a:xfrm>
                <a:off x="4114800" y="4114800"/>
                <a:ext cx="381000" cy="1219200"/>
              </a:xfrm>
              <a:prstGeom prst="rect">
                <a:avLst/>
              </a:prstGeom>
              <a:noFill/>
              <a:ln w="9525">
                <a:noFill/>
                <a:miter lim="800000"/>
                <a:headEnd/>
                <a:tailEnd/>
              </a:ln>
              <a:effectLst/>
            </p:spPr>
          </p:pic>
          <p:pic>
            <p:nvPicPr>
              <p:cNvPr id="130052" name="Picture 4"/>
              <p:cNvPicPr>
                <a:picLocks noChangeAspect="1" noChangeArrowheads="1"/>
              </p:cNvPicPr>
              <p:nvPr/>
            </p:nvPicPr>
            <p:blipFill>
              <a:blip r:embed="rId5" cstate="print"/>
              <a:srcRect l="25384" t="25757" r="25385" b="25758"/>
              <a:stretch>
                <a:fillRect/>
              </a:stretch>
            </p:blipFill>
            <p:spPr bwMode="auto">
              <a:xfrm rot="16200000">
                <a:off x="3810000" y="4572000"/>
                <a:ext cx="609600" cy="304800"/>
              </a:xfrm>
              <a:prstGeom prst="rect">
                <a:avLst/>
              </a:prstGeom>
              <a:noFill/>
              <a:ln w="9525">
                <a:noFill/>
                <a:miter lim="800000"/>
                <a:headEnd/>
                <a:tailEnd/>
              </a:ln>
              <a:effectLst/>
            </p:spPr>
          </p:pic>
        </p:grpSp>
      </p:grpSp>
    </p:spTree>
  </p:cSld>
  <p:clrMapOvr>
    <a:masterClrMapping/>
  </p:clrMapOvr>
  <p:transition advTm="80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30053" name="Picture 5"/>
          <p:cNvPicPr>
            <a:picLocks noChangeAspect="1" noChangeArrowheads="1"/>
          </p:cNvPicPr>
          <p:nvPr/>
        </p:nvPicPr>
        <p:blipFill>
          <a:blip r:embed="rId3" cstate="print"/>
          <a:srcRect/>
          <a:stretch>
            <a:fillRect/>
          </a:stretch>
        </p:blipFill>
        <p:spPr bwMode="auto">
          <a:xfrm>
            <a:off x="1828800" y="3657600"/>
            <a:ext cx="3070411" cy="1905000"/>
          </a:xfrm>
          <a:prstGeom prst="rect">
            <a:avLst/>
          </a:prstGeom>
          <a:noFill/>
          <a:ln w="9525">
            <a:noFill/>
            <a:miter lim="800000"/>
            <a:headEnd/>
            <a:tailEnd/>
          </a:ln>
          <a:effectLst/>
        </p:spPr>
      </p:pic>
      <p:sp>
        <p:nvSpPr>
          <p:cNvPr id="65538" name="Rectangle 2"/>
          <p:cNvSpPr>
            <a:spLocks noGrp="1" noChangeArrowheads="1"/>
          </p:cNvSpPr>
          <p:nvPr>
            <p:ph type="title"/>
          </p:nvPr>
        </p:nvSpPr>
        <p:spPr/>
        <p:txBody>
          <a:bodyPr/>
          <a:lstStyle/>
          <a:p>
            <a:r>
              <a:rPr lang="en-US" dirty="0" smtClean="0"/>
              <a:t>Shrinking Universe of Possibilities</a:t>
            </a:r>
            <a:endParaRPr lang="en-US" dirty="0"/>
          </a:p>
        </p:txBody>
      </p:sp>
      <p:grpSp>
        <p:nvGrpSpPr>
          <p:cNvPr id="2" name="Group 19"/>
          <p:cNvGrpSpPr/>
          <p:nvPr/>
        </p:nvGrpSpPr>
        <p:grpSpPr>
          <a:xfrm>
            <a:off x="2438400" y="3733800"/>
            <a:ext cx="2057400" cy="1828800"/>
            <a:chOff x="2438400" y="3733800"/>
            <a:chExt cx="2057400" cy="1828800"/>
          </a:xfrm>
        </p:grpSpPr>
        <p:sp>
          <p:nvSpPr>
            <p:cNvPr id="9" name="Oval 8"/>
            <p:cNvSpPr/>
            <p:nvPr/>
          </p:nvSpPr>
          <p:spPr>
            <a:xfrm>
              <a:off x="2438400" y="3733800"/>
              <a:ext cx="1981200" cy="1828800"/>
            </a:xfrm>
            <a:prstGeom prst="ellipse">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chemeClr val="tx1"/>
                  </a:solidFill>
                </a:rPr>
                <a:t>A</a:t>
              </a:r>
              <a:endParaRPr lang="en-US" sz="4800" b="1" dirty="0">
                <a:solidFill>
                  <a:schemeClr val="tx1"/>
                </a:solidFill>
              </a:endParaRPr>
            </a:p>
          </p:txBody>
        </p:sp>
        <p:grpSp>
          <p:nvGrpSpPr>
            <p:cNvPr id="3" name="Group 17"/>
            <p:cNvGrpSpPr/>
            <p:nvPr/>
          </p:nvGrpSpPr>
          <p:grpSpPr>
            <a:xfrm>
              <a:off x="3733800" y="4038600"/>
              <a:ext cx="762000" cy="1371600"/>
              <a:chOff x="3733800" y="4038600"/>
              <a:chExt cx="762000" cy="1295400"/>
            </a:xfrm>
          </p:grpSpPr>
          <p:pic>
            <p:nvPicPr>
              <p:cNvPr id="130050" name="Picture 2"/>
              <p:cNvPicPr>
                <a:picLocks noChangeAspect="1" noChangeArrowheads="1"/>
              </p:cNvPicPr>
              <p:nvPr/>
            </p:nvPicPr>
            <p:blipFill>
              <a:blip r:embed="rId4" cstate="print"/>
              <a:srcRect l="-5660" t="12245" r="83019" b="22449"/>
              <a:stretch>
                <a:fillRect/>
              </a:stretch>
            </p:blipFill>
            <p:spPr bwMode="auto">
              <a:xfrm>
                <a:off x="3733800" y="4038600"/>
                <a:ext cx="457200" cy="1219200"/>
              </a:xfrm>
              <a:prstGeom prst="rect">
                <a:avLst/>
              </a:prstGeom>
              <a:noFill/>
              <a:ln w="9525">
                <a:noFill/>
                <a:miter lim="800000"/>
                <a:headEnd/>
                <a:tailEnd/>
              </a:ln>
              <a:effectLst/>
            </p:spPr>
          </p:pic>
          <p:pic>
            <p:nvPicPr>
              <p:cNvPr id="130051" name="Picture 3"/>
              <p:cNvPicPr>
                <a:picLocks noChangeAspect="1" noChangeArrowheads="1"/>
              </p:cNvPicPr>
              <p:nvPr/>
            </p:nvPicPr>
            <p:blipFill>
              <a:blip r:embed="rId4" cstate="print"/>
              <a:srcRect l="86792" t="22449" r="-1887" b="12245"/>
              <a:stretch>
                <a:fillRect/>
              </a:stretch>
            </p:blipFill>
            <p:spPr bwMode="auto">
              <a:xfrm>
                <a:off x="4114800" y="4114800"/>
                <a:ext cx="381000" cy="1219200"/>
              </a:xfrm>
              <a:prstGeom prst="rect">
                <a:avLst/>
              </a:prstGeom>
              <a:noFill/>
              <a:ln w="9525">
                <a:noFill/>
                <a:miter lim="800000"/>
                <a:headEnd/>
                <a:tailEnd/>
              </a:ln>
              <a:effectLst/>
            </p:spPr>
          </p:pic>
          <p:pic>
            <p:nvPicPr>
              <p:cNvPr id="130052" name="Picture 4"/>
              <p:cNvPicPr>
                <a:picLocks noChangeAspect="1" noChangeArrowheads="1"/>
              </p:cNvPicPr>
              <p:nvPr/>
            </p:nvPicPr>
            <p:blipFill>
              <a:blip r:embed="rId5" cstate="print"/>
              <a:srcRect l="25384" t="25757" r="25385" b="25758"/>
              <a:stretch>
                <a:fillRect/>
              </a:stretch>
            </p:blipFill>
            <p:spPr bwMode="auto">
              <a:xfrm rot="16200000">
                <a:off x="3810000" y="4572000"/>
                <a:ext cx="609600" cy="304800"/>
              </a:xfrm>
              <a:prstGeom prst="rect">
                <a:avLst/>
              </a:prstGeom>
              <a:noFill/>
              <a:ln w="9525">
                <a:noFill/>
                <a:miter lim="800000"/>
                <a:headEnd/>
                <a:tailEnd/>
              </a:ln>
              <a:effectLst/>
            </p:spPr>
          </p:pic>
        </p:grpSp>
      </p:grpSp>
    </p:spTree>
  </p:cSld>
  <p:clrMapOvr>
    <a:masterClrMapping/>
  </p:clrMapOvr>
  <p:transition advTm="90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30053" name="Picture 5"/>
          <p:cNvPicPr>
            <a:picLocks noChangeAspect="1" noChangeArrowheads="1"/>
          </p:cNvPicPr>
          <p:nvPr/>
        </p:nvPicPr>
        <p:blipFill>
          <a:blip r:embed="rId3" cstate="print"/>
          <a:srcRect/>
          <a:stretch>
            <a:fillRect/>
          </a:stretch>
        </p:blipFill>
        <p:spPr bwMode="auto">
          <a:xfrm>
            <a:off x="2133600" y="3810000"/>
            <a:ext cx="2456329" cy="1524000"/>
          </a:xfrm>
          <a:prstGeom prst="rect">
            <a:avLst/>
          </a:prstGeom>
          <a:noFill/>
          <a:ln w="9525">
            <a:noFill/>
            <a:miter lim="800000"/>
            <a:headEnd/>
            <a:tailEnd/>
          </a:ln>
          <a:effectLst/>
        </p:spPr>
      </p:pic>
      <p:sp>
        <p:nvSpPr>
          <p:cNvPr id="65538" name="Rectangle 2"/>
          <p:cNvSpPr>
            <a:spLocks noGrp="1" noChangeArrowheads="1"/>
          </p:cNvSpPr>
          <p:nvPr>
            <p:ph type="title"/>
          </p:nvPr>
        </p:nvSpPr>
        <p:spPr/>
        <p:txBody>
          <a:bodyPr/>
          <a:lstStyle/>
          <a:p>
            <a:r>
              <a:rPr lang="en-US" dirty="0" smtClean="0"/>
              <a:t>Shrinking Universe of Possibilities</a:t>
            </a:r>
            <a:endParaRPr lang="en-US" dirty="0"/>
          </a:p>
        </p:txBody>
      </p:sp>
      <p:grpSp>
        <p:nvGrpSpPr>
          <p:cNvPr id="2" name="Group 19"/>
          <p:cNvGrpSpPr/>
          <p:nvPr/>
        </p:nvGrpSpPr>
        <p:grpSpPr>
          <a:xfrm>
            <a:off x="2438400" y="3733800"/>
            <a:ext cx="2057400" cy="1828800"/>
            <a:chOff x="2438400" y="3733800"/>
            <a:chExt cx="2057400" cy="1828800"/>
          </a:xfrm>
        </p:grpSpPr>
        <p:sp>
          <p:nvSpPr>
            <p:cNvPr id="9" name="Oval 8"/>
            <p:cNvSpPr/>
            <p:nvPr/>
          </p:nvSpPr>
          <p:spPr>
            <a:xfrm>
              <a:off x="2438400" y="3733800"/>
              <a:ext cx="1981200" cy="1828800"/>
            </a:xfrm>
            <a:prstGeom prst="ellipse">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chemeClr val="tx1"/>
                  </a:solidFill>
                </a:rPr>
                <a:t>A</a:t>
              </a:r>
              <a:endParaRPr lang="en-US" sz="4800" b="1" dirty="0">
                <a:solidFill>
                  <a:schemeClr val="tx1"/>
                </a:solidFill>
              </a:endParaRPr>
            </a:p>
          </p:txBody>
        </p:sp>
        <p:grpSp>
          <p:nvGrpSpPr>
            <p:cNvPr id="3" name="Group 17"/>
            <p:cNvGrpSpPr/>
            <p:nvPr/>
          </p:nvGrpSpPr>
          <p:grpSpPr>
            <a:xfrm>
              <a:off x="3733800" y="4038600"/>
              <a:ext cx="762000" cy="1371600"/>
              <a:chOff x="3733800" y="4038600"/>
              <a:chExt cx="762000" cy="1295400"/>
            </a:xfrm>
          </p:grpSpPr>
          <p:pic>
            <p:nvPicPr>
              <p:cNvPr id="130050" name="Picture 2"/>
              <p:cNvPicPr>
                <a:picLocks noChangeAspect="1" noChangeArrowheads="1"/>
              </p:cNvPicPr>
              <p:nvPr/>
            </p:nvPicPr>
            <p:blipFill>
              <a:blip r:embed="rId4" cstate="print"/>
              <a:srcRect l="-5660" t="12245" r="83019" b="22449"/>
              <a:stretch>
                <a:fillRect/>
              </a:stretch>
            </p:blipFill>
            <p:spPr bwMode="auto">
              <a:xfrm>
                <a:off x="3733800" y="4038600"/>
                <a:ext cx="457200" cy="1219200"/>
              </a:xfrm>
              <a:prstGeom prst="rect">
                <a:avLst/>
              </a:prstGeom>
              <a:noFill/>
              <a:ln w="9525">
                <a:noFill/>
                <a:miter lim="800000"/>
                <a:headEnd/>
                <a:tailEnd/>
              </a:ln>
              <a:effectLst/>
            </p:spPr>
          </p:pic>
          <p:pic>
            <p:nvPicPr>
              <p:cNvPr id="130051" name="Picture 3"/>
              <p:cNvPicPr>
                <a:picLocks noChangeAspect="1" noChangeArrowheads="1"/>
              </p:cNvPicPr>
              <p:nvPr/>
            </p:nvPicPr>
            <p:blipFill>
              <a:blip r:embed="rId4" cstate="print"/>
              <a:srcRect l="86792" t="22449" r="-1887" b="12245"/>
              <a:stretch>
                <a:fillRect/>
              </a:stretch>
            </p:blipFill>
            <p:spPr bwMode="auto">
              <a:xfrm>
                <a:off x="4114800" y="4114800"/>
                <a:ext cx="381000" cy="1219200"/>
              </a:xfrm>
              <a:prstGeom prst="rect">
                <a:avLst/>
              </a:prstGeom>
              <a:noFill/>
              <a:ln w="9525">
                <a:noFill/>
                <a:miter lim="800000"/>
                <a:headEnd/>
                <a:tailEnd/>
              </a:ln>
              <a:effectLst/>
            </p:spPr>
          </p:pic>
          <p:pic>
            <p:nvPicPr>
              <p:cNvPr id="130052" name="Picture 4"/>
              <p:cNvPicPr>
                <a:picLocks noChangeAspect="1" noChangeArrowheads="1"/>
              </p:cNvPicPr>
              <p:nvPr/>
            </p:nvPicPr>
            <p:blipFill>
              <a:blip r:embed="rId5" cstate="print"/>
              <a:srcRect l="25384" t="25757" r="25385" b="25758"/>
              <a:stretch>
                <a:fillRect/>
              </a:stretch>
            </p:blipFill>
            <p:spPr bwMode="auto">
              <a:xfrm rot="16200000">
                <a:off x="3810000" y="4572000"/>
                <a:ext cx="609600" cy="304800"/>
              </a:xfrm>
              <a:prstGeom prst="rect">
                <a:avLst/>
              </a:prstGeom>
              <a:noFill/>
              <a:ln w="9525">
                <a:noFill/>
                <a:miter lim="800000"/>
                <a:headEnd/>
                <a:tailEnd/>
              </a:ln>
              <a:effectLst/>
            </p:spPr>
          </p:pic>
        </p:grpSp>
      </p:grpSp>
    </p:spTree>
  </p:cSld>
  <p:clrMapOvr>
    <a:masterClrMapping/>
  </p:clrMapOvr>
  <p:transition advTm="85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dirty="0" smtClean="0"/>
              <a:t>Shrinking Universe of Possibilities</a:t>
            </a:r>
            <a:endParaRPr lang="en-US" dirty="0"/>
          </a:p>
        </p:txBody>
      </p:sp>
      <p:grpSp>
        <p:nvGrpSpPr>
          <p:cNvPr id="2" name="Group 19"/>
          <p:cNvGrpSpPr/>
          <p:nvPr/>
        </p:nvGrpSpPr>
        <p:grpSpPr>
          <a:xfrm>
            <a:off x="2438400" y="3733800"/>
            <a:ext cx="2057400" cy="1828800"/>
            <a:chOff x="2438400" y="3733800"/>
            <a:chExt cx="2057400" cy="1828800"/>
          </a:xfrm>
        </p:grpSpPr>
        <p:sp>
          <p:nvSpPr>
            <p:cNvPr id="9" name="Oval 8"/>
            <p:cNvSpPr/>
            <p:nvPr/>
          </p:nvSpPr>
          <p:spPr>
            <a:xfrm>
              <a:off x="2438400" y="3733800"/>
              <a:ext cx="1981200" cy="1828800"/>
            </a:xfrm>
            <a:prstGeom prst="ellipse">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chemeClr val="tx1"/>
                  </a:solidFill>
                </a:rPr>
                <a:t>A</a:t>
              </a:r>
              <a:endParaRPr lang="en-US" sz="4800" b="1" dirty="0">
                <a:solidFill>
                  <a:schemeClr val="tx1"/>
                </a:solidFill>
              </a:endParaRPr>
            </a:p>
          </p:txBody>
        </p:sp>
        <p:grpSp>
          <p:nvGrpSpPr>
            <p:cNvPr id="3" name="Group 17"/>
            <p:cNvGrpSpPr/>
            <p:nvPr/>
          </p:nvGrpSpPr>
          <p:grpSpPr>
            <a:xfrm>
              <a:off x="3733800" y="4038600"/>
              <a:ext cx="762000" cy="1371600"/>
              <a:chOff x="3733800" y="4038600"/>
              <a:chExt cx="762000" cy="1295400"/>
            </a:xfrm>
          </p:grpSpPr>
          <p:pic>
            <p:nvPicPr>
              <p:cNvPr id="130050" name="Picture 2"/>
              <p:cNvPicPr>
                <a:picLocks noChangeAspect="1" noChangeArrowheads="1"/>
              </p:cNvPicPr>
              <p:nvPr/>
            </p:nvPicPr>
            <p:blipFill>
              <a:blip r:embed="rId3" cstate="print"/>
              <a:srcRect l="-5660" t="12245" r="83019" b="22449"/>
              <a:stretch>
                <a:fillRect/>
              </a:stretch>
            </p:blipFill>
            <p:spPr bwMode="auto">
              <a:xfrm>
                <a:off x="3733800" y="4038600"/>
                <a:ext cx="457200" cy="1219200"/>
              </a:xfrm>
              <a:prstGeom prst="rect">
                <a:avLst/>
              </a:prstGeom>
              <a:noFill/>
              <a:ln w="9525">
                <a:noFill/>
                <a:miter lim="800000"/>
                <a:headEnd/>
                <a:tailEnd/>
              </a:ln>
              <a:effectLst/>
            </p:spPr>
          </p:pic>
          <p:pic>
            <p:nvPicPr>
              <p:cNvPr id="130051" name="Picture 3"/>
              <p:cNvPicPr>
                <a:picLocks noChangeAspect="1" noChangeArrowheads="1"/>
              </p:cNvPicPr>
              <p:nvPr/>
            </p:nvPicPr>
            <p:blipFill>
              <a:blip r:embed="rId3" cstate="print"/>
              <a:srcRect l="86792" t="22449" r="-1887" b="12245"/>
              <a:stretch>
                <a:fillRect/>
              </a:stretch>
            </p:blipFill>
            <p:spPr bwMode="auto">
              <a:xfrm>
                <a:off x="4114800" y="4114800"/>
                <a:ext cx="381000" cy="1219200"/>
              </a:xfrm>
              <a:prstGeom prst="rect">
                <a:avLst/>
              </a:prstGeom>
              <a:noFill/>
              <a:ln w="9525">
                <a:noFill/>
                <a:miter lim="800000"/>
                <a:headEnd/>
                <a:tailEnd/>
              </a:ln>
              <a:effectLst/>
            </p:spPr>
          </p:pic>
          <p:pic>
            <p:nvPicPr>
              <p:cNvPr id="130052" name="Picture 4"/>
              <p:cNvPicPr>
                <a:picLocks noChangeAspect="1" noChangeArrowheads="1"/>
              </p:cNvPicPr>
              <p:nvPr/>
            </p:nvPicPr>
            <p:blipFill>
              <a:blip r:embed="rId4" cstate="print"/>
              <a:srcRect l="25384" t="25757" r="25385" b="25758"/>
              <a:stretch>
                <a:fillRect/>
              </a:stretch>
            </p:blipFill>
            <p:spPr bwMode="auto">
              <a:xfrm rot="16200000">
                <a:off x="3810000" y="4572000"/>
                <a:ext cx="609600" cy="304800"/>
              </a:xfrm>
              <a:prstGeom prst="rect">
                <a:avLst/>
              </a:prstGeom>
              <a:noFill/>
              <a:ln w="9525">
                <a:noFill/>
                <a:miter lim="800000"/>
                <a:headEnd/>
                <a:tailEnd/>
              </a:ln>
              <a:effectLst/>
            </p:spPr>
          </p:pic>
        </p:grpSp>
      </p:grpSp>
    </p:spTree>
  </p:cSld>
  <p:clrMapOvr>
    <a:masterClrMapping/>
  </p:clrMapOvr>
  <p:transition advTm="1931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dirty="0" smtClean="0"/>
              <a:t>Shrinking Universe of Possibilities</a:t>
            </a:r>
            <a:endParaRPr lang="en-US" dirty="0"/>
          </a:p>
        </p:txBody>
      </p:sp>
      <p:pic>
        <p:nvPicPr>
          <p:cNvPr id="196611" name="Picture 3"/>
          <p:cNvPicPr>
            <a:picLocks noChangeAspect="1" noChangeArrowheads="1"/>
          </p:cNvPicPr>
          <p:nvPr/>
        </p:nvPicPr>
        <p:blipFill>
          <a:blip r:embed="rId3" cstate="print"/>
          <a:srcRect/>
          <a:stretch>
            <a:fillRect/>
          </a:stretch>
        </p:blipFill>
        <p:spPr bwMode="auto">
          <a:xfrm>
            <a:off x="1127125" y="2590800"/>
            <a:ext cx="7178675" cy="3916363"/>
          </a:xfrm>
          <a:prstGeom prst="rect">
            <a:avLst/>
          </a:prstGeom>
          <a:noFill/>
          <a:ln w="9525">
            <a:noFill/>
            <a:miter lim="800000"/>
            <a:headEnd/>
            <a:tailEnd/>
          </a:ln>
          <a:effectLst/>
        </p:spPr>
      </p:pic>
      <p:sp>
        <p:nvSpPr>
          <p:cNvPr id="26" name="Left Arrow 25"/>
          <p:cNvSpPr/>
          <p:nvPr/>
        </p:nvSpPr>
        <p:spPr>
          <a:xfrm>
            <a:off x="7543800" y="2895600"/>
            <a:ext cx="838200" cy="762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advTm="2236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dirty="0" smtClean="0"/>
              <a:t>Shrinking Universe of Possibilities</a:t>
            </a:r>
            <a:endParaRPr lang="en-US" dirty="0"/>
          </a:p>
        </p:txBody>
      </p:sp>
      <p:pic>
        <p:nvPicPr>
          <p:cNvPr id="196611" name="Picture 3"/>
          <p:cNvPicPr>
            <a:picLocks noChangeAspect="1" noChangeArrowheads="1"/>
          </p:cNvPicPr>
          <p:nvPr/>
        </p:nvPicPr>
        <p:blipFill>
          <a:blip r:embed="rId3" cstate="print"/>
          <a:srcRect/>
          <a:stretch>
            <a:fillRect/>
          </a:stretch>
        </p:blipFill>
        <p:spPr bwMode="auto">
          <a:xfrm>
            <a:off x="1127125" y="2590800"/>
            <a:ext cx="7178675" cy="3916363"/>
          </a:xfrm>
          <a:prstGeom prst="rect">
            <a:avLst/>
          </a:prstGeom>
          <a:noFill/>
          <a:ln w="9525">
            <a:noFill/>
            <a:miter lim="800000"/>
            <a:headEnd/>
            <a:tailEnd/>
          </a:ln>
          <a:effectLst/>
        </p:spPr>
      </p:pic>
      <p:sp>
        <p:nvSpPr>
          <p:cNvPr id="4" name="Left Arrow 3"/>
          <p:cNvSpPr/>
          <p:nvPr/>
        </p:nvSpPr>
        <p:spPr>
          <a:xfrm>
            <a:off x="8305800" y="4648200"/>
            <a:ext cx="838200" cy="762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advTm="1436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dirty="0" smtClean="0"/>
              <a:t>Shrinking Universe of Possibilities</a:t>
            </a:r>
            <a:endParaRPr lang="en-US" dirty="0"/>
          </a:p>
        </p:txBody>
      </p:sp>
      <p:pic>
        <p:nvPicPr>
          <p:cNvPr id="196611" name="Picture 3"/>
          <p:cNvPicPr>
            <a:picLocks noChangeAspect="1" noChangeArrowheads="1"/>
          </p:cNvPicPr>
          <p:nvPr/>
        </p:nvPicPr>
        <p:blipFill>
          <a:blip r:embed="rId3" cstate="print"/>
          <a:srcRect/>
          <a:stretch>
            <a:fillRect/>
          </a:stretch>
        </p:blipFill>
        <p:spPr bwMode="auto">
          <a:xfrm>
            <a:off x="1127125" y="2590800"/>
            <a:ext cx="7178675" cy="3916363"/>
          </a:xfrm>
          <a:prstGeom prst="rect">
            <a:avLst/>
          </a:prstGeom>
          <a:noFill/>
          <a:ln w="9525">
            <a:noFill/>
            <a:miter lim="800000"/>
            <a:headEnd/>
            <a:tailEnd/>
          </a:ln>
          <a:effectLst/>
        </p:spPr>
      </p:pic>
    </p:spTree>
  </p:cSld>
  <p:clrMapOvr>
    <a:masterClrMapping/>
  </p:clrMapOvr>
  <p:transition advTm="25150"/>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noAutofit/>
          </a:bodyPr>
          <a:lstStyle/>
          <a:p>
            <a:r>
              <a:rPr lang="en-US" dirty="0" smtClean="0"/>
              <a:t>Hospitalization of Frail Patients</a:t>
            </a:r>
            <a:endParaRPr lang="en-US" dirty="0"/>
          </a:p>
        </p:txBody>
      </p:sp>
      <p:pic>
        <p:nvPicPr>
          <p:cNvPr id="125953" name="Picture 1"/>
          <p:cNvPicPr>
            <a:picLocks noChangeAspect="1" noChangeArrowheads="1"/>
          </p:cNvPicPr>
          <p:nvPr/>
        </p:nvPicPr>
        <p:blipFill>
          <a:blip r:embed="rId3" cstate="print"/>
          <a:srcRect/>
          <a:stretch>
            <a:fillRect/>
          </a:stretch>
        </p:blipFill>
        <p:spPr bwMode="auto">
          <a:xfrm>
            <a:off x="1447800" y="2743200"/>
            <a:ext cx="5959475" cy="3673475"/>
          </a:xfrm>
          <a:prstGeom prst="rect">
            <a:avLst/>
          </a:prstGeom>
          <a:noFill/>
          <a:ln w="9525">
            <a:noFill/>
            <a:miter lim="800000"/>
            <a:headEnd/>
            <a:tailEnd/>
          </a:ln>
          <a:effectLst/>
        </p:spPr>
      </p:pic>
    </p:spTree>
  </p:cSld>
  <p:clrMapOvr>
    <a:masterClrMapping/>
  </p:clrMapOvr>
  <p:transition advTm="3776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Multiplication Rule</a:t>
            </a:r>
            <a:endParaRPr lang="en-US" dirty="0"/>
          </a:p>
        </p:txBody>
      </p:sp>
      <p:pic>
        <p:nvPicPr>
          <p:cNvPr id="72706" name="Picture 2" descr="https://encrypted-tbn2.gstatic.com/images?q=tbn:ANd9GcSLdn4iSHrjOttUacdOt87Psw_8L1b3HR07QyKJjlaZj0IMHH2y"/>
          <p:cNvPicPr>
            <a:picLocks noChangeAspect="1" noChangeArrowheads="1"/>
          </p:cNvPicPr>
          <p:nvPr/>
        </p:nvPicPr>
        <p:blipFill>
          <a:blip r:embed="rId3" cstate="print"/>
          <a:srcRect/>
          <a:stretch>
            <a:fillRect/>
          </a:stretch>
        </p:blipFill>
        <p:spPr bwMode="auto">
          <a:xfrm>
            <a:off x="1219200" y="2971800"/>
            <a:ext cx="6846040" cy="2209800"/>
          </a:xfrm>
          <a:prstGeom prst="rect">
            <a:avLst/>
          </a:prstGeom>
          <a:noFill/>
        </p:spPr>
      </p:pic>
      <p:pic>
        <p:nvPicPr>
          <p:cNvPr id="6" name="Picture 3"/>
          <p:cNvPicPr>
            <a:picLocks noChangeAspect="1" noChangeArrowheads="1"/>
          </p:cNvPicPr>
          <p:nvPr/>
        </p:nvPicPr>
        <p:blipFill>
          <a:blip r:embed="rId4" cstate="print"/>
          <a:srcRect l="35250" b="10499"/>
          <a:stretch>
            <a:fillRect/>
          </a:stretch>
        </p:blipFill>
        <p:spPr bwMode="auto">
          <a:xfrm>
            <a:off x="0" y="5478905"/>
            <a:ext cx="1828800" cy="1379095"/>
          </a:xfrm>
          <a:prstGeom prst="rect">
            <a:avLst/>
          </a:prstGeom>
          <a:noFill/>
          <a:ln w="9525">
            <a:noFill/>
            <a:miter lim="800000"/>
            <a:headEnd/>
            <a:tailEnd/>
          </a:ln>
          <a:effectLst/>
        </p:spPr>
      </p:pic>
    </p:spTree>
  </p:cSld>
  <p:clrMapOvr>
    <a:masterClrMapping/>
  </p:clrMapOvr>
  <p:transition spd="med" advTm="22460">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dirty="0" smtClean="0"/>
              <a:t>What is probability?</a:t>
            </a:r>
            <a:endParaRPr lang="en-US" dirty="0"/>
          </a:p>
        </p:txBody>
      </p:sp>
      <p:pic>
        <p:nvPicPr>
          <p:cNvPr id="60424" name="Picture 8"/>
          <p:cNvPicPr>
            <a:picLocks noChangeAspect="1" noChangeArrowheads="1"/>
          </p:cNvPicPr>
          <p:nvPr/>
        </p:nvPicPr>
        <p:blipFill>
          <a:blip r:embed="rId3" cstate="print"/>
          <a:srcRect/>
          <a:stretch>
            <a:fillRect/>
          </a:stretch>
        </p:blipFill>
        <p:spPr bwMode="auto">
          <a:xfrm>
            <a:off x="0" y="5317376"/>
            <a:ext cx="1981200" cy="1540624"/>
          </a:xfrm>
          <a:prstGeom prst="rect">
            <a:avLst/>
          </a:prstGeom>
          <a:noFill/>
          <a:ln w="9525" cap="flat" cmpd="sng">
            <a:noFill/>
            <a:prstDash val="solid"/>
            <a:miter lim="800000"/>
            <a:headEnd type="none" w="med" len="med"/>
            <a:tailEnd type="none" w="med" len="med"/>
          </a:ln>
          <a:effectLst/>
        </p:spPr>
      </p:pic>
      <p:grpSp>
        <p:nvGrpSpPr>
          <p:cNvPr id="30" name="Group 29"/>
          <p:cNvGrpSpPr/>
          <p:nvPr/>
        </p:nvGrpSpPr>
        <p:grpSpPr>
          <a:xfrm>
            <a:off x="2743200" y="3162300"/>
            <a:ext cx="4191000" cy="2933700"/>
            <a:chOff x="2743200" y="3162300"/>
            <a:chExt cx="4191000" cy="2933700"/>
          </a:xfrm>
        </p:grpSpPr>
        <p:pic>
          <p:nvPicPr>
            <p:cNvPr id="60425" name="Picture 9"/>
            <p:cNvPicPr>
              <a:picLocks noChangeAspect="1" noChangeArrowheads="1"/>
            </p:cNvPicPr>
            <p:nvPr/>
          </p:nvPicPr>
          <p:blipFill>
            <a:blip r:embed="rId4" cstate="print"/>
            <a:srcRect/>
            <a:stretch>
              <a:fillRect/>
            </a:stretch>
          </p:blipFill>
          <p:spPr bwMode="auto">
            <a:xfrm>
              <a:off x="5181600" y="4800600"/>
              <a:ext cx="1665848" cy="1295400"/>
            </a:xfrm>
            <a:prstGeom prst="rect">
              <a:avLst/>
            </a:prstGeom>
            <a:noFill/>
            <a:ln w="9525" cap="flat" cmpd="sng">
              <a:noFill/>
              <a:prstDash val="solid"/>
              <a:miter lim="800000"/>
              <a:headEnd type="none" w="med" len="med"/>
              <a:tailEnd type="none" w="med" len="med"/>
            </a:ln>
            <a:effectLst/>
          </p:spPr>
        </p:pic>
        <p:sp>
          <p:nvSpPr>
            <p:cNvPr id="25" name="TextBox 24"/>
            <p:cNvSpPr txBox="1"/>
            <p:nvPr/>
          </p:nvSpPr>
          <p:spPr>
            <a:xfrm>
              <a:off x="2743200" y="4419600"/>
              <a:ext cx="2286000" cy="369332"/>
            </a:xfrm>
            <a:prstGeom prst="rect">
              <a:avLst/>
            </a:prstGeom>
            <a:noFill/>
          </p:spPr>
          <p:txBody>
            <a:bodyPr wrap="square" rtlCol="0">
              <a:spAutoFit/>
            </a:bodyPr>
            <a:lstStyle/>
            <a:p>
              <a:r>
                <a:rPr lang="en-US" b="1" dirty="0" smtClean="0"/>
                <a:t>Probability of A = </a:t>
              </a:r>
              <a:endParaRPr lang="en-US" b="1" dirty="0"/>
            </a:p>
          </p:txBody>
        </p:sp>
        <p:cxnSp>
          <p:nvCxnSpPr>
            <p:cNvPr id="27" name="Straight Connector 26"/>
            <p:cNvCxnSpPr>
              <a:stCxn id="25" idx="3"/>
            </p:cNvCxnSpPr>
            <p:nvPr/>
          </p:nvCxnSpPr>
          <p:spPr>
            <a:xfrm flipV="1">
              <a:off x="5029200" y="4572000"/>
              <a:ext cx="1905000" cy="3226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pic>
          <p:nvPicPr>
            <p:cNvPr id="60426" name="Picture 10"/>
            <p:cNvPicPr>
              <a:picLocks noChangeAspect="1" noChangeArrowheads="1"/>
            </p:cNvPicPr>
            <p:nvPr/>
          </p:nvPicPr>
          <p:blipFill>
            <a:blip r:embed="rId5" cstate="print"/>
            <a:srcRect/>
            <a:stretch>
              <a:fillRect/>
            </a:stretch>
          </p:blipFill>
          <p:spPr bwMode="auto">
            <a:xfrm>
              <a:off x="5240020" y="3162300"/>
              <a:ext cx="1313180" cy="1257300"/>
            </a:xfrm>
            <a:prstGeom prst="rect">
              <a:avLst/>
            </a:prstGeom>
            <a:noFill/>
            <a:ln w="9525" cap="flat" cmpd="sng">
              <a:noFill/>
              <a:prstDash val="solid"/>
              <a:miter lim="800000"/>
              <a:headEnd type="none" w="med" len="med"/>
              <a:tailEnd type="none" w="med" len="med"/>
            </a:ln>
            <a:effectLst/>
          </p:spPr>
        </p:pic>
      </p:grpSp>
    </p:spTree>
  </p:cSld>
  <p:clrMapOvr>
    <a:masterClrMapping/>
  </p:clrMapOvr>
  <p:transition spd="med" advTm="20300">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Example of Multiplication Rule</a:t>
            </a:r>
            <a:endParaRPr lang="en-US" dirty="0"/>
          </a:p>
        </p:txBody>
      </p:sp>
      <p:pic>
        <p:nvPicPr>
          <p:cNvPr id="4" name="Picture 4" descr="FrailMale"/>
          <p:cNvPicPr>
            <a:picLocks noChangeAspect="1" noChangeArrowheads="1"/>
          </p:cNvPicPr>
          <p:nvPr/>
        </p:nvPicPr>
        <p:blipFill>
          <a:blip r:embed="rId3" cstate="print"/>
          <a:srcRect/>
          <a:stretch>
            <a:fillRect/>
          </a:stretch>
        </p:blipFill>
        <p:spPr bwMode="auto">
          <a:xfrm>
            <a:off x="0" y="4392857"/>
            <a:ext cx="3297426" cy="2465143"/>
          </a:xfrm>
          <a:prstGeom prst="rect">
            <a:avLst/>
          </a:prstGeom>
          <a:noFill/>
        </p:spPr>
      </p:pic>
      <p:sp>
        <p:nvSpPr>
          <p:cNvPr id="5" name="Rectangle 4"/>
          <p:cNvSpPr/>
          <p:nvPr/>
        </p:nvSpPr>
        <p:spPr>
          <a:xfrm>
            <a:off x="1288358" y="2819400"/>
            <a:ext cx="6553397" cy="1446550"/>
          </a:xfrm>
          <a:prstGeom prst="rect">
            <a:avLst/>
          </a:prstGeom>
        </p:spPr>
        <p:txBody>
          <a:bodyPr wrap="none">
            <a:spAutoFit/>
          </a:bodyPr>
          <a:lstStyle/>
          <a:p>
            <a:pPr algn="ctr"/>
            <a:r>
              <a:rPr lang="en-US" sz="4400" b="1" dirty="0" smtClean="0"/>
              <a:t>P(Male &amp; Frail) = </a:t>
            </a:r>
            <a:br>
              <a:rPr lang="en-US" sz="4400" b="1" dirty="0" smtClean="0"/>
            </a:br>
            <a:r>
              <a:rPr lang="en-US" sz="4400" b="1" dirty="0" smtClean="0"/>
              <a:t>P(Frail | Male) * </a:t>
            </a:r>
            <a:r>
              <a:rPr lang="en-US" sz="4400" b="1" dirty="0" smtClean="0"/>
              <a:t>P(Male</a:t>
            </a:r>
            <a:r>
              <a:rPr lang="en-US" sz="4400" b="1" dirty="0" smtClean="0"/>
              <a:t>)</a:t>
            </a:r>
            <a:endParaRPr lang="en-US" sz="4400" b="1" dirty="0"/>
          </a:p>
        </p:txBody>
      </p:sp>
    </p:spTree>
  </p:cSld>
  <p:clrMapOvr>
    <a:masterClrMapping/>
  </p:clrMapOvr>
  <p:transition spd="med" advTm="14050">
    <p:fade thruBlk="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Independence</a:t>
            </a:r>
            <a:endParaRPr lang="en-US" dirty="0"/>
          </a:p>
        </p:txBody>
      </p:sp>
      <p:sp>
        <p:nvSpPr>
          <p:cNvPr id="4" name="Rectangle 3"/>
          <p:cNvSpPr/>
          <p:nvPr/>
        </p:nvSpPr>
        <p:spPr>
          <a:xfrm>
            <a:off x="1524000" y="3200400"/>
            <a:ext cx="58674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solidFill>
                  <a:schemeClr val="tx1"/>
                </a:solidFill>
              </a:rPr>
              <a:t>P(</a:t>
            </a:r>
            <a:r>
              <a:rPr lang="en-US" sz="4400" b="1" dirty="0" err="1" smtClean="0">
                <a:solidFill>
                  <a:schemeClr val="tx1"/>
                </a:solidFill>
              </a:rPr>
              <a:t>B|A</a:t>
            </a:r>
            <a:r>
              <a:rPr lang="en-US" sz="4400" b="1" dirty="0" smtClean="0">
                <a:solidFill>
                  <a:schemeClr val="tx1"/>
                </a:solidFill>
              </a:rPr>
              <a:t>) = P(B)</a:t>
            </a:r>
            <a:endParaRPr lang="en-US" sz="4400" b="1" dirty="0">
              <a:solidFill>
                <a:schemeClr val="tx1"/>
              </a:solidFill>
            </a:endParaRPr>
          </a:p>
        </p:txBody>
      </p:sp>
    </p:spTree>
  </p:cSld>
  <p:clrMapOvr>
    <a:masterClrMapping/>
  </p:clrMapOvr>
  <p:transition spd="med" advTm="27210">
    <p:fade thruBlk="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Example</a:t>
            </a:r>
            <a:endParaRPr lang="en-US" dirty="0"/>
          </a:p>
        </p:txBody>
      </p:sp>
      <p:sp>
        <p:nvSpPr>
          <p:cNvPr id="4" name="Rectangle 3"/>
          <p:cNvSpPr/>
          <p:nvPr/>
        </p:nvSpPr>
        <p:spPr>
          <a:xfrm>
            <a:off x="1524000" y="3200400"/>
            <a:ext cx="58674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solidFill>
                  <a:schemeClr val="tx1"/>
                </a:solidFill>
              </a:rPr>
              <a:t>P(</a:t>
            </a:r>
            <a:r>
              <a:rPr lang="en-US" sz="4400" b="1" dirty="0" err="1" smtClean="0">
                <a:solidFill>
                  <a:schemeClr val="tx1"/>
                </a:solidFill>
              </a:rPr>
              <a:t>Jim|Joe</a:t>
            </a:r>
            <a:r>
              <a:rPr lang="en-US" sz="4400" b="1" dirty="0" smtClean="0">
                <a:solidFill>
                  <a:schemeClr val="tx1"/>
                </a:solidFill>
              </a:rPr>
              <a:t>) = P(Jim)</a:t>
            </a:r>
            <a:endParaRPr lang="en-US" sz="4400" b="1" dirty="0">
              <a:solidFill>
                <a:schemeClr val="tx1"/>
              </a:solidFill>
            </a:endParaRPr>
          </a:p>
        </p:txBody>
      </p:sp>
    </p:spTree>
  </p:cSld>
  <p:clrMapOvr>
    <a:masterClrMapping/>
  </p:clrMapOvr>
  <p:transition spd="med" advTm="17360">
    <p:fade thruBlk="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Example</a:t>
            </a:r>
            <a:endParaRPr lang="en-US" dirty="0"/>
          </a:p>
        </p:txBody>
      </p:sp>
      <p:sp>
        <p:nvSpPr>
          <p:cNvPr id="4" name="Rectangle 3"/>
          <p:cNvSpPr/>
          <p:nvPr/>
        </p:nvSpPr>
        <p:spPr>
          <a:xfrm>
            <a:off x="762000" y="3200400"/>
            <a:ext cx="76962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solidFill>
                  <a:schemeClr val="tx1"/>
                </a:solidFill>
              </a:rPr>
              <a:t>P(</a:t>
            </a:r>
            <a:r>
              <a:rPr lang="en-US" sz="4400" b="1" dirty="0" err="1" smtClean="0">
                <a:solidFill>
                  <a:schemeClr val="tx1"/>
                </a:solidFill>
              </a:rPr>
              <a:t>Jim|Joe</a:t>
            </a:r>
            <a:r>
              <a:rPr lang="en-US" sz="4400" b="1" dirty="0" smtClean="0">
                <a:solidFill>
                  <a:schemeClr val="tx1"/>
                </a:solidFill>
              </a:rPr>
              <a:t>) </a:t>
            </a:r>
          </a:p>
          <a:p>
            <a:pPr algn="ctr"/>
            <a:r>
              <a:rPr lang="en-US" sz="4400" b="1" dirty="0" smtClean="0">
                <a:solidFill>
                  <a:schemeClr val="tx1"/>
                </a:solidFill>
              </a:rPr>
              <a:t>not the same as  </a:t>
            </a:r>
          </a:p>
          <a:p>
            <a:pPr algn="ctr"/>
            <a:r>
              <a:rPr lang="en-US" sz="4400" b="1" dirty="0" smtClean="0">
                <a:solidFill>
                  <a:schemeClr val="tx1"/>
                </a:solidFill>
              </a:rPr>
              <a:t>P(Jim)</a:t>
            </a:r>
            <a:endParaRPr lang="en-US" sz="4400" b="1" dirty="0">
              <a:solidFill>
                <a:schemeClr val="tx1"/>
              </a:solidFill>
            </a:endParaRPr>
          </a:p>
        </p:txBody>
      </p:sp>
    </p:spTree>
  </p:cSld>
  <p:clrMapOvr>
    <a:masterClrMapping/>
  </p:clrMapOvr>
  <p:transition spd="med" advTm="17810">
    <p:fade thruBlk="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Multiplication Rule Simplified</a:t>
            </a:r>
            <a:endParaRPr lang="en-US" dirty="0"/>
          </a:p>
        </p:txBody>
      </p:sp>
      <p:pic>
        <p:nvPicPr>
          <p:cNvPr id="81922" name="Picture 2"/>
          <p:cNvPicPr>
            <a:picLocks noChangeAspect="1" noChangeArrowheads="1"/>
          </p:cNvPicPr>
          <p:nvPr/>
        </p:nvPicPr>
        <p:blipFill>
          <a:blip r:embed="rId3" cstate="print"/>
          <a:srcRect/>
          <a:stretch>
            <a:fillRect/>
          </a:stretch>
        </p:blipFill>
        <p:spPr bwMode="auto">
          <a:xfrm>
            <a:off x="1219200" y="2971800"/>
            <a:ext cx="7048500" cy="2209800"/>
          </a:xfrm>
          <a:prstGeom prst="rect">
            <a:avLst/>
          </a:prstGeom>
          <a:noFill/>
          <a:ln w="9525">
            <a:noFill/>
            <a:miter lim="800000"/>
            <a:headEnd/>
            <a:tailEnd/>
          </a:ln>
          <a:effectLst/>
        </p:spPr>
      </p:pic>
    </p:spTree>
  </p:cSld>
  <p:clrMapOvr>
    <a:masterClrMapping/>
  </p:clrMapOvr>
  <p:transition spd="med" advTm="14810">
    <p:fade thruBlk="1"/>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Example</a:t>
            </a:r>
            <a:endParaRPr lang="en-US" dirty="0"/>
          </a:p>
        </p:txBody>
      </p:sp>
      <p:grpSp>
        <p:nvGrpSpPr>
          <p:cNvPr id="4" name="Group 3"/>
          <p:cNvGrpSpPr/>
          <p:nvPr/>
        </p:nvGrpSpPr>
        <p:grpSpPr>
          <a:xfrm>
            <a:off x="457200" y="2971800"/>
            <a:ext cx="8305800" cy="2741950"/>
            <a:chOff x="457200" y="2971800"/>
            <a:chExt cx="8305800" cy="2741950"/>
          </a:xfrm>
        </p:grpSpPr>
        <p:sp>
          <p:nvSpPr>
            <p:cNvPr id="5" name="Rectangle 4"/>
            <p:cNvSpPr/>
            <p:nvPr/>
          </p:nvSpPr>
          <p:spPr>
            <a:xfrm>
              <a:off x="457200" y="4267200"/>
              <a:ext cx="8305800" cy="1446550"/>
            </a:xfrm>
            <a:prstGeom prst="rect">
              <a:avLst/>
            </a:prstGeom>
          </p:spPr>
          <p:txBody>
            <a:bodyPr wrap="square">
              <a:spAutoFit/>
            </a:bodyPr>
            <a:lstStyle/>
            <a:p>
              <a:r>
                <a:rPr lang="en-US" sz="4400" b="1" dirty="0" smtClean="0"/>
                <a:t>P(Joe &amp; Jim) = P(</a:t>
              </a:r>
              <a:r>
                <a:rPr lang="en-US" sz="4400" b="1" dirty="0" err="1" smtClean="0"/>
                <a:t>Joe|Jim</a:t>
              </a:r>
              <a:r>
                <a:rPr lang="en-US" sz="4400" b="1" dirty="0" smtClean="0"/>
                <a:t>) × P(Jim)</a:t>
              </a:r>
              <a:endParaRPr lang="en-US" sz="4400" b="1" dirty="0" smtClean="0"/>
            </a:p>
          </p:txBody>
        </p:sp>
        <p:sp>
          <p:nvSpPr>
            <p:cNvPr id="6" name="Rectangle 5"/>
            <p:cNvSpPr/>
            <p:nvPr/>
          </p:nvSpPr>
          <p:spPr>
            <a:xfrm>
              <a:off x="5105400" y="2971800"/>
              <a:ext cx="1909497" cy="769441"/>
            </a:xfrm>
            <a:prstGeom prst="rect">
              <a:avLst/>
            </a:prstGeom>
          </p:spPr>
          <p:txBody>
            <a:bodyPr wrap="none">
              <a:spAutoFit/>
            </a:bodyPr>
            <a:lstStyle/>
            <a:p>
              <a:r>
                <a:rPr lang="en-US" sz="4400" b="1" dirty="0" smtClean="0"/>
                <a:t>P(Joe)</a:t>
              </a:r>
              <a:endParaRPr lang="en-US" sz="4400" b="1" dirty="0" smtClean="0"/>
            </a:p>
          </p:txBody>
        </p:sp>
        <p:cxnSp>
          <p:nvCxnSpPr>
            <p:cNvPr id="7" name="Straight Arrow Connector 6"/>
            <p:cNvCxnSpPr>
              <a:stCxn id="6" idx="2"/>
            </p:cNvCxnSpPr>
            <p:nvPr/>
          </p:nvCxnSpPr>
          <p:spPr>
            <a:xfrm flipH="1">
              <a:off x="5562603" y="3741241"/>
              <a:ext cx="497546" cy="678359"/>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4495800" y="4495800"/>
              <a:ext cx="2819400" cy="381000"/>
            </a:xfrm>
            <a:prstGeom prst="line">
              <a:avLst/>
            </a:prstGeom>
            <a:ln w="38100">
              <a:solidFill>
                <a:srgbClr val="E2220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495800" y="4495800"/>
              <a:ext cx="2895600" cy="457200"/>
            </a:xfrm>
            <a:prstGeom prst="line">
              <a:avLst/>
            </a:prstGeom>
            <a:ln w="38100">
              <a:solidFill>
                <a:srgbClr val="E22202"/>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advTm="16261">
    <p:fade thruBlk="1"/>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Rectangle 3"/>
          <p:cNvSpPr>
            <a:spLocks noGrp="1" noChangeArrowheads="1"/>
          </p:cNvSpPr>
          <p:nvPr>
            <p:ph type="body" idx="1"/>
          </p:nvPr>
        </p:nvSpPr>
        <p:spPr>
          <a:ln/>
        </p:spPr>
        <p:txBody>
          <a:bodyPr>
            <a:normAutofit/>
          </a:bodyPr>
          <a:lstStyle/>
          <a:p>
            <a:r>
              <a:rPr lang="en-US" sz="2800" dirty="0" smtClean="0"/>
              <a:t>Conditional probability is calculated from reduced sample space</a:t>
            </a:r>
            <a:endParaRPr lang="en-US" sz="2800" dirty="0"/>
          </a:p>
        </p:txBody>
      </p:sp>
      <p:sp>
        <p:nvSpPr>
          <p:cNvPr id="90114" name="Rectangle 2"/>
          <p:cNvSpPr>
            <a:spLocks noGrp="1" noChangeArrowheads="1"/>
          </p:cNvSpPr>
          <p:nvPr>
            <p:ph type="title"/>
          </p:nvPr>
        </p:nvSpPr>
        <p:spPr>
          <a:ln/>
        </p:spPr>
        <p:txBody>
          <a:bodyPr/>
          <a:lstStyle/>
          <a:p>
            <a:r>
              <a:rPr lang="en-US"/>
              <a:t>Take Home Lesson</a:t>
            </a:r>
          </a:p>
        </p:txBody>
      </p:sp>
    </p:spTree>
  </p:cSld>
  <p:clrMapOvr>
    <a:masterClrMapping/>
  </p:clrMapOvr>
  <p:transition spd="med" advTm="10260">
    <p:fade thruBlk="1"/>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type="body" idx="1"/>
          </p:nvPr>
        </p:nvSpPr>
        <p:spPr/>
        <p:txBody>
          <a:bodyPr>
            <a:normAutofit/>
          </a:bodyPr>
          <a:lstStyle/>
          <a:p>
            <a:pPr marL="457200" indent="-457200">
              <a:lnSpc>
                <a:spcPct val="80000"/>
              </a:lnSpc>
            </a:pPr>
            <a:r>
              <a:rPr lang="en-US" sz="2400" dirty="0" smtClean="0"/>
              <a:t>1. Probability of getting a virus if computer has a spy?</a:t>
            </a:r>
          </a:p>
          <a:p>
            <a:pPr marL="457200" indent="-457200">
              <a:lnSpc>
                <a:spcPct val="80000"/>
              </a:lnSpc>
            </a:pPr>
            <a:r>
              <a:rPr lang="en-US" sz="2400" dirty="0" smtClean="0"/>
              <a:t>2. Probability of getting a spy, if computer has a virus?</a:t>
            </a:r>
          </a:p>
          <a:p>
            <a:pPr marL="457200" indent="-457200">
              <a:lnSpc>
                <a:spcPct val="80000"/>
              </a:lnSpc>
            </a:pPr>
            <a:r>
              <a:rPr lang="en-US" sz="2400" dirty="0" smtClean="0"/>
              <a:t>3. Probability of computers having both?</a:t>
            </a:r>
          </a:p>
          <a:p>
            <a:pPr marL="457200" indent="-457200">
              <a:lnSpc>
                <a:spcPct val="80000"/>
              </a:lnSpc>
            </a:pPr>
            <a:r>
              <a:rPr lang="en-US" sz="2400" dirty="0" smtClean="0"/>
              <a:t>4. Probability of infected computer?</a:t>
            </a:r>
            <a:endParaRPr lang="en-US" sz="2000" dirty="0"/>
          </a:p>
          <a:p>
            <a:pPr>
              <a:lnSpc>
                <a:spcPct val="80000"/>
              </a:lnSpc>
            </a:pPr>
            <a:endParaRPr lang="en-US" sz="2400" dirty="0"/>
          </a:p>
        </p:txBody>
      </p:sp>
      <p:sp>
        <p:nvSpPr>
          <p:cNvPr id="50178" name="Rectangle 2"/>
          <p:cNvSpPr>
            <a:spLocks noGrp="1" noChangeArrowheads="1"/>
          </p:cNvSpPr>
          <p:nvPr>
            <p:ph type="title"/>
          </p:nvPr>
        </p:nvSpPr>
        <p:spPr/>
        <p:txBody>
          <a:bodyPr/>
          <a:lstStyle/>
          <a:p>
            <a:r>
              <a:rPr lang="en-US" dirty="0" smtClean="0"/>
              <a:t>Do one</a:t>
            </a:r>
            <a:endParaRPr lang="en-US" dirty="0"/>
          </a:p>
        </p:txBody>
      </p:sp>
      <p:pic>
        <p:nvPicPr>
          <p:cNvPr id="4" name="Picture 1"/>
          <p:cNvPicPr>
            <a:picLocks noChangeAspect="1" noChangeArrowheads="1"/>
          </p:cNvPicPr>
          <p:nvPr/>
        </p:nvPicPr>
        <p:blipFill>
          <a:blip r:embed="rId3" cstate="print"/>
          <a:srcRect l="11415" t="12344"/>
          <a:stretch>
            <a:fillRect/>
          </a:stretch>
        </p:blipFill>
        <p:spPr bwMode="auto">
          <a:xfrm>
            <a:off x="4800600" y="4285316"/>
            <a:ext cx="4038600" cy="2572684"/>
          </a:xfrm>
          <a:prstGeom prst="rect">
            <a:avLst/>
          </a:prstGeom>
          <a:noFill/>
          <a:ln w="9525">
            <a:noFill/>
            <a:miter lim="800000"/>
            <a:headEnd/>
            <a:tailEnd/>
          </a:ln>
          <a:effectLst/>
        </p:spPr>
      </p:pic>
    </p:spTree>
  </p:cSld>
  <p:clrMapOvr>
    <a:masterClrMapping/>
  </p:clrMapOvr>
  <p:transition spd="med" advTm="14900">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One</a:t>
            </a:r>
          </a:p>
          <a:p>
            <a:r>
              <a:rPr lang="en-US" dirty="0" smtClean="0"/>
              <a:t>Two or more</a:t>
            </a:r>
            <a:endParaRPr lang="en-US" dirty="0"/>
          </a:p>
        </p:txBody>
      </p:sp>
      <p:sp>
        <p:nvSpPr>
          <p:cNvPr id="3" name="Title 2"/>
          <p:cNvSpPr>
            <a:spLocks noGrp="1"/>
          </p:cNvSpPr>
          <p:nvPr>
            <p:ph type="title"/>
          </p:nvPr>
        </p:nvSpPr>
        <p:spPr/>
        <p:txBody>
          <a:bodyPr/>
          <a:lstStyle/>
          <a:p>
            <a:r>
              <a:rPr lang="en-US" dirty="0" smtClean="0"/>
              <a:t>Joint &amp; Marginal</a:t>
            </a:r>
            <a:endParaRPr lang="en-US" dirty="0"/>
          </a:p>
        </p:txBody>
      </p:sp>
    </p:spTree>
  </p:cSld>
  <p:clrMapOvr>
    <a:masterClrMapping/>
  </p:clrMapOvr>
  <p:transition spd="med" advTm="14410">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US"/>
              <a:t>Two Events Occurring</a:t>
            </a:r>
          </a:p>
        </p:txBody>
      </p:sp>
      <p:pic>
        <p:nvPicPr>
          <p:cNvPr id="101380" name="Picture 4" descr="ReducedPossibilities"/>
          <p:cNvPicPr>
            <a:picLocks noChangeAspect="1" noChangeArrowheads="1"/>
          </p:cNvPicPr>
          <p:nvPr/>
        </p:nvPicPr>
        <p:blipFill>
          <a:blip r:embed="rId3" cstate="print"/>
          <a:srcRect/>
          <a:stretch>
            <a:fillRect/>
          </a:stretch>
        </p:blipFill>
        <p:spPr bwMode="auto">
          <a:xfrm>
            <a:off x="2438400" y="2743200"/>
            <a:ext cx="4038600" cy="3017838"/>
          </a:xfrm>
          <a:prstGeom prst="rect">
            <a:avLst/>
          </a:prstGeom>
          <a:noFill/>
        </p:spPr>
      </p:pic>
    </p:spTree>
  </p:cSld>
  <p:clrMapOvr>
    <a:masterClrMapping/>
  </p:clrMapOvr>
  <p:transition spd="med" advTm="28560">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dirty="0" smtClean="0"/>
              <a:t>One or Other Event Occurring</a:t>
            </a:r>
            <a:endParaRPr lang="en-US" dirty="0"/>
          </a:p>
        </p:txBody>
      </p:sp>
      <p:pic>
        <p:nvPicPr>
          <p:cNvPr id="142337" name="Picture 1"/>
          <p:cNvPicPr>
            <a:picLocks noChangeAspect="1" noChangeArrowheads="1"/>
          </p:cNvPicPr>
          <p:nvPr/>
        </p:nvPicPr>
        <p:blipFill>
          <a:blip r:embed="rId3" cstate="print"/>
          <a:srcRect/>
          <a:stretch>
            <a:fillRect/>
          </a:stretch>
        </p:blipFill>
        <p:spPr bwMode="auto">
          <a:xfrm>
            <a:off x="990600" y="2598737"/>
            <a:ext cx="7102475" cy="4259263"/>
          </a:xfrm>
          <a:prstGeom prst="rect">
            <a:avLst/>
          </a:prstGeom>
          <a:noFill/>
          <a:ln w="9525">
            <a:noFill/>
            <a:miter lim="800000"/>
            <a:headEnd/>
            <a:tailEnd/>
          </a:ln>
          <a:effectLst/>
        </p:spPr>
      </p:pic>
    </p:spTree>
  </p:cSld>
  <p:clrMapOvr>
    <a:masterClrMapping/>
  </p:clrMapOvr>
  <p:transition spd="med" advTm="31950">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One or Other Event Occurring</a:t>
            </a:r>
            <a:endParaRPr lang="en-US" dirty="0"/>
          </a:p>
        </p:txBody>
      </p:sp>
      <p:pic>
        <p:nvPicPr>
          <p:cNvPr id="140289" name="Picture 1"/>
          <p:cNvPicPr>
            <a:picLocks noChangeAspect="1" noChangeArrowheads="1"/>
          </p:cNvPicPr>
          <p:nvPr/>
        </p:nvPicPr>
        <p:blipFill>
          <a:blip r:embed="rId3" cstate="print"/>
          <a:srcRect r="8287"/>
          <a:stretch>
            <a:fillRect/>
          </a:stretch>
        </p:blipFill>
        <p:spPr bwMode="auto">
          <a:xfrm>
            <a:off x="1249363" y="2743200"/>
            <a:ext cx="7589837" cy="3055937"/>
          </a:xfrm>
          <a:prstGeom prst="rect">
            <a:avLst/>
          </a:prstGeom>
          <a:noFill/>
          <a:ln w="9525">
            <a:noFill/>
            <a:miter lim="800000"/>
            <a:headEnd/>
            <a:tailEnd/>
          </a:ln>
          <a:effectLst/>
        </p:spPr>
      </p:pic>
    </p:spTree>
  </p:cSld>
  <p:clrMapOvr>
    <a:masterClrMapping/>
  </p:clrMapOvr>
  <p:transition spd="med" advTm="15310">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normAutofit/>
          </a:bodyPr>
          <a:lstStyle/>
          <a:p>
            <a:r>
              <a:rPr lang="en-US" dirty="0" smtClean="0"/>
              <a:t>HMO Market Penetration</a:t>
            </a:r>
            <a:endParaRPr lang="en-US" dirty="0"/>
          </a:p>
        </p:txBody>
      </p:sp>
      <p:pic>
        <p:nvPicPr>
          <p:cNvPr id="63492" name="Picture 4" descr="FrailMale"/>
          <p:cNvPicPr>
            <a:picLocks noChangeAspect="1" noChangeArrowheads="1"/>
          </p:cNvPicPr>
          <p:nvPr/>
        </p:nvPicPr>
        <p:blipFill>
          <a:blip r:embed="rId3" cstate="print"/>
          <a:srcRect/>
          <a:stretch>
            <a:fillRect/>
          </a:stretch>
        </p:blipFill>
        <p:spPr bwMode="auto">
          <a:xfrm>
            <a:off x="1447800" y="2819400"/>
            <a:ext cx="4724400" cy="3531943"/>
          </a:xfrm>
          <a:prstGeom prst="rect">
            <a:avLst/>
          </a:prstGeom>
          <a:noFill/>
        </p:spPr>
      </p:pic>
    </p:spTree>
  </p:cSld>
  <p:clrMapOvr>
    <a:masterClrMapping/>
  </p:clrMapOvr>
  <p:transition spd="med" advTm="18860">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normAutofit/>
          </a:bodyPr>
          <a:lstStyle/>
          <a:p>
            <a:r>
              <a:rPr lang="en-US" dirty="0" smtClean="0"/>
              <a:t>HMO Market Penetration</a:t>
            </a:r>
            <a:endParaRPr lang="en-US" dirty="0"/>
          </a:p>
        </p:txBody>
      </p:sp>
      <p:pic>
        <p:nvPicPr>
          <p:cNvPr id="195586" name="Picture 2"/>
          <p:cNvPicPr>
            <a:picLocks noChangeAspect="1" noChangeArrowheads="1"/>
          </p:cNvPicPr>
          <p:nvPr/>
        </p:nvPicPr>
        <p:blipFill>
          <a:blip r:embed="rId3" cstate="print"/>
          <a:srcRect/>
          <a:stretch>
            <a:fillRect/>
          </a:stretch>
        </p:blipFill>
        <p:spPr bwMode="auto">
          <a:xfrm>
            <a:off x="381000" y="2743200"/>
            <a:ext cx="8556625" cy="3756025"/>
          </a:xfrm>
          <a:prstGeom prst="rect">
            <a:avLst/>
          </a:prstGeom>
          <a:noFill/>
          <a:ln w="9525">
            <a:noFill/>
            <a:miter lim="800000"/>
            <a:headEnd/>
            <a:tailEnd/>
          </a:ln>
          <a:effectLst/>
        </p:spPr>
      </p:pic>
    </p:spTree>
  </p:cSld>
  <p:clrMapOvr>
    <a:masterClrMapping/>
  </p:clrMapOvr>
  <p:transition spd="med" advTm="27900">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4924</TotalTime>
  <Words>1532</Words>
  <Application>Microsoft Office PowerPoint</Application>
  <PresentationFormat>On-screen Show (4:3)</PresentationFormat>
  <Paragraphs>136</Paragraphs>
  <Slides>37</Slides>
  <Notes>37</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Median</vt:lpstr>
      <vt:lpstr>Probability Calculus</vt:lpstr>
      <vt:lpstr>Probability Calculus</vt:lpstr>
      <vt:lpstr>What is probability?</vt:lpstr>
      <vt:lpstr>Joint &amp; Marginal</vt:lpstr>
      <vt:lpstr>Two Events Occurring</vt:lpstr>
      <vt:lpstr>One or Other Event Occurring</vt:lpstr>
      <vt:lpstr>One or Other Event Occurring</vt:lpstr>
      <vt:lpstr>HMO Market Penetration</vt:lpstr>
      <vt:lpstr>HMO Market Penetration</vt:lpstr>
      <vt:lpstr>Mutually Exclusive Outcomes</vt:lpstr>
      <vt:lpstr>Mutually Exclusive Outcomes</vt:lpstr>
      <vt:lpstr>Addition Rule</vt:lpstr>
      <vt:lpstr>Addition Rule</vt:lpstr>
      <vt:lpstr>Do One: Computers Infected</vt:lpstr>
      <vt:lpstr>Events Co-Occurring</vt:lpstr>
      <vt:lpstr>Conditional Probabilities</vt:lpstr>
      <vt:lpstr>Shrinking Universe of Possibilities</vt:lpstr>
      <vt:lpstr>Shrinking Universe of Possibilities</vt:lpstr>
      <vt:lpstr>Shrinking Universe of Possibilities</vt:lpstr>
      <vt:lpstr>Shrinking Universe of Possibilities</vt:lpstr>
      <vt:lpstr>Shrinking Universe of Possibilities</vt:lpstr>
      <vt:lpstr>Shrinking Universe of Possibilities</vt:lpstr>
      <vt:lpstr>Shrinking Universe of Possibilities</vt:lpstr>
      <vt:lpstr>Shrinking Universe of Possibilities</vt:lpstr>
      <vt:lpstr>Shrinking Universe of Possibilities</vt:lpstr>
      <vt:lpstr>Shrinking Universe of Possibilities</vt:lpstr>
      <vt:lpstr>Shrinking Universe of Possibilities</vt:lpstr>
      <vt:lpstr>Hospitalization of Frail Patients</vt:lpstr>
      <vt:lpstr>Multiplication Rule</vt:lpstr>
      <vt:lpstr>Example of Multiplication Rule</vt:lpstr>
      <vt:lpstr>Independence</vt:lpstr>
      <vt:lpstr>Example</vt:lpstr>
      <vt:lpstr>Example</vt:lpstr>
      <vt:lpstr>Multiplication Rule Simplified</vt:lpstr>
      <vt:lpstr>Example</vt:lpstr>
      <vt:lpstr>Take Home Lesson</vt:lpstr>
      <vt:lpstr>Do one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Mastee</dc:creator>
  <cp:lastModifiedBy>Farrokh</cp:lastModifiedBy>
  <cp:revision>56</cp:revision>
  <dcterms:created xsi:type="dcterms:W3CDTF">2006-09-27T15:17:03Z</dcterms:created>
  <dcterms:modified xsi:type="dcterms:W3CDTF">2013-05-27T17:14:10Z</dcterms:modified>
</cp:coreProperties>
</file>