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45"/>
  </p:notesMasterIdLst>
  <p:sldIdLst>
    <p:sldId id="260" r:id="rId7"/>
    <p:sldId id="262" r:id="rId8"/>
    <p:sldId id="345" r:id="rId9"/>
    <p:sldId id="346" r:id="rId10"/>
    <p:sldId id="272" r:id="rId11"/>
    <p:sldId id="273" r:id="rId12"/>
    <p:sldId id="347" r:id="rId13"/>
    <p:sldId id="348" r:id="rId14"/>
    <p:sldId id="349" r:id="rId15"/>
    <p:sldId id="275" r:id="rId16"/>
    <p:sldId id="352" r:id="rId17"/>
    <p:sldId id="353" r:id="rId18"/>
    <p:sldId id="354" r:id="rId19"/>
    <p:sldId id="351" r:id="rId20"/>
    <p:sldId id="257" r:id="rId21"/>
    <p:sldId id="258" r:id="rId22"/>
    <p:sldId id="355" r:id="rId23"/>
    <p:sldId id="356" r:id="rId24"/>
    <p:sldId id="357" r:id="rId25"/>
    <p:sldId id="366" r:id="rId26"/>
    <p:sldId id="315" r:id="rId27"/>
    <p:sldId id="322" r:id="rId28"/>
    <p:sldId id="359" r:id="rId29"/>
    <p:sldId id="328" r:id="rId30"/>
    <p:sldId id="360" r:id="rId31"/>
    <p:sldId id="329" r:id="rId32"/>
    <p:sldId id="327" r:id="rId33"/>
    <p:sldId id="363" r:id="rId34"/>
    <p:sldId id="367" r:id="rId35"/>
    <p:sldId id="364" r:id="rId36"/>
    <p:sldId id="361" r:id="rId37"/>
    <p:sldId id="330" r:id="rId38"/>
    <p:sldId id="369" r:id="rId39"/>
    <p:sldId id="368" r:id="rId40"/>
    <p:sldId id="331" r:id="rId41"/>
    <p:sldId id="365" r:id="rId42"/>
    <p:sldId id="336" r:id="rId43"/>
    <p:sldId id="314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15"/>
    <p:restoredTop sz="69136" autoAdjust="0"/>
  </p:normalViewPr>
  <p:slideViewPr>
    <p:cSldViewPr snapToGrid="0">
      <p:cViewPr varScale="1">
        <p:scale>
          <a:sx n="45" d="100"/>
          <a:sy n="45" d="100"/>
        </p:scale>
        <p:origin x="1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Regression analysis procedures have as their primary purpose the development of an equation that can be used for predicting values on some </a:t>
            </a:r>
            <a:r>
              <a:rPr lang="en-US" altLang="en-US" i="1" u="sng" dirty="0"/>
              <a:t>Dependent Variable 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62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X is referred to as the independent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9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constant “a” is the intercept, where the line intersects with the Y axis.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57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constant “b” is the slope of the line, the angle at which the line has with the horizontal x axis.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06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straight line is defined by two terms: Slope and Intercept.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2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The purpose of regression is to estimate the parameters of the equation so it fits best to the data.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12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Regression selects the line with smallest sum of square residuals.  The red lines here show residuals.  A residual is the difference between the observed data and the predicted value on the line.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34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Residuals can be positive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60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Or negative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78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Here is an interesting fact.  The optimal line is arranged in such a way that the sum of residuals is zero.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98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Regression fits a line to data that minimizes sum of the squared residuals, a measure of how far off the data are from the fitted line.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1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given </a:t>
            </a:r>
            <a:r>
              <a:rPr lang="en-US" altLang="en-US" i="1" u="sng" dirty="0"/>
              <a:t>Independent Variables X </a:t>
            </a:r>
            <a:r>
              <a:rPr lang="en-US" altLang="en-US" dirty="0"/>
              <a:t>for all members of the sampled population.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550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us look at an example.  Suppose we want to predict a students grade based on their SAT admission score.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32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step is to calculate deviation from the average Y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941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 square of these residuals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041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Calculate deviation from average of X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777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calculate square of deviation from the average of X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62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calculate product of deviation from x and 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164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are ready to estimate the angle of the line, the parameter b can be calculated from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96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 of product of deviation from average 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745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times deviation from average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714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divided by the square of the deviation from average X.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3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One of the most important functions of science is to describe a phenomena as a function of its causes.  Regression is helpful in doing so.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19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angle of the line can then be easily estimated.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545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intercept can be calculated as the average of 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747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minus b, the angle of the line, times the average of X.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308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Yielding the estimate for the intercept.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625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Then, the equation of the line can be written as “y” equals 1.42 plus two thousandth of X.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232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G,P,A can be estimated from their admission S,A,T score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714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plot of the data shows the line and the data points.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900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lecture has been focused on regression on one variable.  Regression is the process of fitting data to an equation.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14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A mathematical function describes how a variable Y depends on the value of other variables, referred as </a:t>
            </a:r>
            <a:r>
              <a:rPr lang="en-US" altLang="en-US" dirty="0" err="1"/>
              <a:t>Xs</a:t>
            </a:r>
            <a:r>
              <a:rPr lang="en-US" altLang="en-US" dirty="0"/>
              <a:t>, so that for every value of X there is a corresponding value of 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55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If one is given a temperature value in the Centigrade Scale, represented by X, then the corresponding value in the Fahrenheit Scale, represented by Y, can be calculated by the formula that Y equals 32 plus 1.8 times X.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50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If the Centigrade temperature is 10, the Fahrenheit temperature is calculated to be 32 plus 1.8 times 10 which is 50.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Any equation of the form Y is equal to a plus b times x is called a linear equation because this is the equation of a straight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21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Any equation of the form Y is equal to a plus b times x is called a linear equation because this is the equation of a straight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1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Y is referred to as the dependent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8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173" y="1023730"/>
            <a:ext cx="9467236" cy="2534845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6173" y="3558575"/>
            <a:ext cx="9467236" cy="1560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A4DBA-88CF-447E-85E6-ABD8200B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F328D-790D-434A-99F7-7DD21E0CCEE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20ED48-B705-4A91-B738-3894DF97E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AB4ED-C279-424B-8881-DDD69BF5A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2D29A-CC29-4970-82C6-CBC44B8AFF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95E75AF2-48A3-4D70-9BE9-74ABDAF9C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27FF6F-921F-42AA-977D-257280F141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6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42EC-F407-442F-B30B-DA9CB86E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E7415-EC5E-4D9E-8A3A-AACBADD7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B61AC-CC8F-4C86-9974-C9B3121F55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09EF37-C182-4F64-88C3-D0C8BB8D4C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0A13B-DC93-4BC7-B8F0-0C8BEF4B1E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41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80" r:id="rId5"/>
    <p:sldLayoutId id="214748368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B0D8-50F8-4980-8E69-AD4FE1299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Introduction to Regression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35765-3CF5-4FC7-BDEC-EFB98F9C11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Farrokh Alemi, Ph.D.</a:t>
            </a:r>
          </a:p>
        </p:txBody>
      </p:sp>
    </p:spTree>
    <p:extLst>
      <p:ext uri="{BB962C8B-B14F-4D97-AF65-F5344CB8AC3E}">
        <p14:creationId xmlns:p14="http://schemas.microsoft.com/office/powerpoint/2010/main" val="169432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Y </a:t>
            </a:r>
            <a:r>
              <a:rPr lang="en-US" sz="4000" b="1" dirty="0"/>
              <a:t>= a + b X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  <p:sp>
        <p:nvSpPr>
          <p:cNvPr id="31750" name="AutoShape 6">
            <a:extLst>
              <a:ext uri="{FF2B5EF4-FFF2-40B4-BE49-F238E27FC236}">
                <a16:creationId xmlns:a16="http://schemas.microsoft.com/office/drawing/2014/main" id="{8AB25BF4-C6D5-4F87-B974-8D7640876F49}"/>
              </a:ext>
            </a:extLst>
          </p:cNvPr>
          <p:cNvSpPr>
            <a:spLocks noChangeArrowheads="1"/>
          </p:cNvSpPr>
          <p:nvPr/>
        </p:nvSpPr>
        <p:spPr bwMode="auto">
          <a:xfrm rot="18492437" flipH="1">
            <a:off x="4686300" y="238125"/>
            <a:ext cx="3200400" cy="2438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Dependent </a:t>
            </a:r>
            <a:br>
              <a:rPr lang="en-US" altLang="en-US" sz="3200" b="1">
                <a:solidFill>
                  <a:srgbClr val="FF0000"/>
                </a:solidFill>
              </a:rPr>
            </a:br>
            <a:r>
              <a:rPr lang="en-US" altLang="en-US" sz="3200" b="1">
                <a:solidFill>
                  <a:srgbClr val="FF0000"/>
                </a:solidFill>
              </a:rPr>
              <a:t>variable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= a + b </a:t>
            </a:r>
            <a:r>
              <a:rPr lang="en-US" sz="4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825BF650-394D-4E11-9643-D496C024C8C8}"/>
              </a:ext>
            </a:extLst>
          </p:cNvPr>
          <p:cNvSpPr>
            <a:spLocks noChangeArrowheads="1"/>
          </p:cNvSpPr>
          <p:nvPr/>
        </p:nvSpPr>
        <p:spPr bwMode="auto">
          <a:xfrm rot="19564054" flipH="1">
            <a:off x="7129463" y="1008592"/>
            <a:ext cx="3200400" cy="2438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Independent </a:t>
            </a:r>
            <a:br>
              <a:rPr lang="en-US" altLang="en-US" sz="3200" b="1">
                <a:solidFill>
                  <a:srgbClr val="FF0000"/>
                </a:solidFill>
              </a:rPr>
            </a:br>
            <a:r>
              <a:rPr lang="en-US" altLang="en-US" sz="3200" b="1">
                <a:solidFill>
                  <a:srgbClr val="FF0000"/>
                </a:solidFill>
              </a:rPr>
              <a:t>variable</a:t>
            </a:r>
          </a:p>
        </p:txBody>
      </p:sp>
    </p:spTree>
    <p:extLst>
      <p:ext uri="{BB962C8B-B14F-4D97-AF65-F5344CB8AC3E}">
        <p14:creationId xmlns:p14="http://schemas.microsoft.com/office/powerpoint/2010/main" val="48549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= </a:t>
            </a:r>
            <a:r>
              <a:rPr lang="en-US" sz="4000" b="1" dirty="0">
                <a:solidFill>
                  <a:srgbClr val="FF0000"/>
                </a:solidFill>
              </a:rPr>
              <a:t>a</a:t>
            </a:r>
            <a:r>
              <a:rPr lang="en-US" sz="4000" b="1" dirty="0"/>
              <a:t> + b </a:t>
            </a:r>
            <a:r>
              <a:rPr lang="en-US" sz="40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B6F06F87-E319-40D4-92A0-6BB2ACF2F6BF}"/>
              </a:ext>
            </a:extLst>
          </p:cNvPr>
          <p:cNvSpPr>
            <a:spLocks noChangeArrowheads="1"/>
          </p:cNvSpPr>
          <p:nvPr/>
        </p:nvSpPr>
        <p:spPr bwMode="auto">
          <a:xfrm rot="17086964">
            <a:off x="3352800" y="4390665"/>
            <a:ext cx="3962400" cy="2362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Intercept</a:t>
            </a:r>
          </a:p>
        </p:txBody>
      </p:sp>
    </p:spTree>
    <p:extLst>
      <p:ext uri="{BB962C8B-B14F-4D97-AF65-F5344CB8AC3E}">
        <p14:creationId xmlns:p14="http://schemas.microsoft.com/office/powerpoint/2010/main" val="276182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/>
              <a:t>= </a:t>
            </a:r>
            <a:r>
              <a:rPr lang="en-US" sz="4000" b="1" dirty="0">
                <a:solidFill>
                  <a:schemeClr val="bg1"/>
                </a:solidFill>
              </a:rPr>
              <a:t>a</a:t>
            </a:r>
            <a:r>
              <a:rPr lang="en-US" sz="4000" b="1" dirty="0"/>
              <a:t> +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D54EBAB0-A07B-4877-8967-825408166E28}"/>
              </a:ext>
            </a:extLst>
          </p:cNvPr>
          <p:cNvSpPr>
            <a:spLocks noChangeArrowheads="1"/>
          </p:cNvSpPr>
          <p:nvPr/>
        </p:nvSpPr>
        <p:spPr bwMode="auto">
          <a:xfrm rot="15101461">
            <a:off x="5410199" y="4425616"/>
            <a:ext cx="3962400" cy="23622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Slope of line</a:t>
            </a:r>
          </a:p>
        </p:txBody>
      </p:sp>
    </p:spTree>
    <p:extLst>
      <p:ext uri="{BB962C8B-B14F-4D97-AF65-F5344CB8AC3E}">
        <p14:creationId xmlns:p14="http://schemas.microsoft.com/office/powerpoint/2010/main" val="363860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 = </a:t>
            </a:r>
            <a:r>
              <a:rPr lang="en-US" sz="4000" b="1" dirty="0">
                <a:solidFill>
                  <a:srgbClr val="FF0000"/>
                </a:solidFill>
              </a:rPr>
              <a:t>a</a:t>
            </a:r>
            <a:r>
              <a:rPr lang="en-US" sz="4000" b="1" dirty="0"/>
              <a:t> + </a:t>
            </a:r>
            <a:r>
              <a:rPr lang="en-US" sz="4000" b="1" dirty="0">
                <a:solidFill>
                  <a:srgbClr val="FF0000"/>
                </a:solidFill>
              </a:rPr>
              <a:t>b </a:t>
            </a:r>
            <a:r>
              <a:rPr lang="en-US" sz="4000" b="1" dirty="0"/>
              <a:t>X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</p:spTree>
    <p:extLst>
      <p:ext uri="{BB962C8B-B14F-4D97-AF65-F5344CB8AC3E}">
        <p14:creationId xmlns:p14="http://schemas.microsoft.com/office/powerpoint/2010/main" val="443166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2F7E8-5DE0-4908-8E67-EAEB6E1B70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92140B-C89A-4F4A-AB1F-67AC2067488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9BC4D39-DBB4-4891-8A81-87D405E58F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Fit to Data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E8BC2D-9334-4040-AF11-D6464AAB3E65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 = </a:t>
            </a:r>
            <a:r>
              <a:rPr lang="en-US" sz="4000" b="1" dirty="0">
                <a:solidFill>
                  <a:srgbClr val="FF0000"/>
                </a:solidFill>
              </a:rPr>
              <a:t>a</a:t>
            </a:r>
            <a:r>
              <a:rPr lang="en-US" sz="4000" b="1" dirty="0"/>
              <a:t> + </a:t>
            </a:r>
            <a:r>
              <a:rPr lang="en-US" sz="4000" b="1" dirty="0">
                <a:solidFill>
                  <a:srgbClr val="FF0000"/>
                </a:solidFill>
              </a:rPr>
              <a:t>b </a:t>
            </a:r>
            <a:r>
              <a:rPr lang="en-US" sz="4000" b="1" dirty="0"/>
              <a:t>X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A4C5-012A-4994-AF63-297237EFB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42264-EC7E-4183-8F91-4EA9882BE6A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EA86DA-9869-407C-AC1E-9D67A484E6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Selection of Regression Line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F31EE6BD-4F11-46FD-97B9-A16363532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b="11110"/>
          <a:stretch>
            <a:fillRect/>
          </a:stretch>
        </p:blipFill>
        <p:spPr bwMode="auto">
          <a:xfrm>
            <a:off x="2057400" y="1417638"/>
            <a:ext cx="7158038" cy="50567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05D2EB-A532-45A7-8B34-9F0298ACA91D}"/>
              </a:ext>
            </a:extLst>
          </p:cNvPr>
          <p:cNvSpPr/>
          <p:nvPr/>
        </p:nvSpPr>
        <p:spPr>
          <a:xfrm>
            <a:off x="5757863" y="2214563"/>
            <a:ext cx="190023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02A82-9603-48F3-B057-F2272F8631E9}"/>
              </a:ext>
            </a:extLst>
          </p:cNvPr>
          <p:cNvSpPr/>
          <p:nvPr/>
        </p:nvSpPr>
        <p:spPr>
          <a:xfrm>
            <a:off x="5795959" y="4752984"/>
            <a:ext cx="1900237" cy="1262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4E18C1-A8CF-42C0-B5ED-14E3F044E0AA}"/>
              </a:ext>
            </a:extLst>
          </p:cNvPr>
          <p:cNvSpPr/>
          <p:nvPr/>
        </p:nvSpPr>
        <p:spPr>
          <a:xfrm>
            <a:off x="7658100" y="4629150"/>
            <a:ext cx="4572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A4C5-012A-4994-AF63-297237EFB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42264-EC7E-4183-8F91-4EA9882BE6A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EA86DA-9869-407C-AC1E-9D67A484E6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Selection of Regression Line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F31EE6BD-4F11-46FD-97B9-A16363532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b="11110"/>
          <a:stretch>
            <a:fillRect/>
          </a:stretch>
        </p:blipFill>
        <p:spPr bwMode="auto">
          <a:xfrm>
            <a:off x="2057400" y="1417638"/>
            <a:ext cx="7158038" cy="50567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05D2EB-A532-45A7-8B34-9F0298ACA91D}"/>
              </a:ext>
            </a:extLst>
          </p:cNvPr>
          <p:cNvSpPr/>
          <p:nvPr/>
        </p:nvSpPr>
        <p:spPr>
          <a:xfrm>
            <a:off x="5757863" y="2214563"/>
            <a:ext cx="190023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02A82-9603-48F3-B057-F2272F8631E9}"/>
              </a:ext>
            </a:extLst>
          </p:cNvPr>
          <p:cNvSpPr/>
          <p:nvPr/>
        </p:nvSpPr>
        <p:spPr>
          <a:xfrm>
            <a:off x="5795959" y="4752984"/>
            <a:ext cx="1900237" cy="1262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46A29DCA-8E13-4165-AACA-CB4248C8E178}"/>
              </a:ext>
            </a:extLst>
          </p:cNvPr>
          <p:cNvSpPr/>
          <p:nvPr/>
        </p:nvSpPr>
        <p:spPr>
          <a:xfrm>
            <a:off x="7898606" y="1750219"/>
            <a:ext cx="2500313" cy="18430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Positive Residual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AB384E-900A-4EE5-95A3-FAEE049C8145}"/>
              </a:ext>
            </a:extLst>
          </p:cNvPr>
          <p:cNvSpPr/>
          <p:nvPr/>
        </p:nvSpPr>
        <p:spPr>
          <a:xfrm>
            <a:off x="7658100" y="4629150"/>
            <a:ext cx="4572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A4C5-012A-4994-AF63-297237EFB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42264-EC7E-4183-8F91-4EA9882BE6A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EA86DA-9869-407C-AC1E-9D67A484E6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Selection of Regression Line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F31EE6BD-4F11-46FD-97B9-A16363532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b="11110"/>
          <a:stretch>
            <a:fillRect/>
          </a:stretch>
        </p:blipFill>
        <p:spPr bwMode="auto">
          <a:xfrm>
            <a:off x="2057400" y="1417638"/>
            <a:ext cx="7158038" cy="50567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05D2EB-A532-45A7-8B34-9F0298ACA91D}"/>
              </a:ext>
            </a:extLst>
          </p:cNvPr>
          <p:cNvSpPr/>
          <p:nvPr/>
        </p:nvSpPr>
        <p:spPr>
          <a:xfrm>
            <a:off x="5757863" y="2214563"/>
            <a:ext cx="190023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02A82-9603-48F3-B057-F2272F8631E9}"/>
              </a:ext>
            </a:extLst>
          </p:cNvPr>
          <p:cNvSpPr/>
          <p:nvPr/>
        </p:nvSpPr>
        <p:spPr>
          <a:xfrm>
            <a:off x="5795959" y="4809335"/>
            <a:ext cx="1900237" cy="1262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94551D-B098-4241-8F51-C16A7CB08935}"/>
              </a:ext>
            </a:extLst>
          </p:cNvPr>
          <p:cNvSpPr/>
          <p:nvPr/>
        </p:nvSpPr>
        <p:spPr>
          <a:xfrm>
            <a:off x="7658100" y="4629150"/>
            <a:ext cx="4572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46A29DCA-8E13-4165-AACA-CB4248C8E178}"/>
              </a:ext>
            </a:extLst>
          </p:cNvPr>
          <p:cNvSpPr/>
          <p:nvPr/>
        </p:nvSpPr>
        <p:spPr>
          <a:xfrm>
            <a:off x="5795959" y="4518818"/>
            <a:ext cx="2500313" cy="18430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Negative Residual</a:t>
            </a:r>
          </a:p>
        </p:txBody>
      </p:sp>
    </p:spTree>
    <p:extLst>
      <p:ext uri="{BB962C8B-B14F-4D97-AF65-F5344CB8AC3E}">
        <p14:creationId xmlns:p14="http://schemas.microsoft.com/office/powerpoint/2010/main" val="1113090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A4C5-012A-4994-AF63-297237EFB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42264-EC7E-4183-8F91-4EA9882BE6A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EA86DA-9869-407C-AC1E-9D67A484E6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Selection of Regression Line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F31EE6BD-4F11-46FD-97B9-A16363532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b="11110"/>
          <a:stretch>
            <a:fillRect/>
          </a:stretch>
        </p:blipFill>
        <p:spPr bwMode="auto">
          <a:xfrm>
            <a:off x="2057400" y="1417638"/>
            <a:ext cx="7158038" cy="50567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05D2EB-A532-45A7-8B34-9F0298ACA91D}"/>
              </a:ext>
            </a:extLst>
          </p:cNvPr>
          <p:cNvSpPr/>
          <p:nvPr/>
        </p:nvSpPr>
        <p:spPr>
          <a:xfrm>
            <a:off x="5757863" y="2214563"/>
            <a:ext cx="190023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02A82-9603-48F3-B057-F2272F8631E9}"/>
              </a:ext>
            </a:extLst>
          </p:cNvPr>
          <p:cNvSpPr/>
          <p:nvPr/>
        </p:nvSpPr>
        <p:spPr>
          <a:xfrm>
            <a:off x="5795959" y="4752984"/>
            <a:ext cx="1900237" cy="1262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886509-9931-4408-9F55-EF0561DD6407}"/>
              </a:ext>
            </a:extLst>
          </p:cNvPr>
          <p:cNvSpPr/>
          <p:nvPr/>
        </p:nvSpPr>
        <p:spPr>
          <a:xfrm>
            <a:off x="7658100" y="4629150"/>
            <a:ext cx="4572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54566F-898E-4C6A-8A2D-0CCF5D6F2ADA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Sum of Residuals = 0</a:t>
            </a:r>
          </a:p>
        </p:txBody>
      </p:sp>
    </p:spTree>
    <p:extLst>
      <p:ext uri="{BB962C8B-B14F-4D97-AF65-F5344CB8AC3E}">
        <p14:creationId xmlns:p14="http://schemas.microsoft.com/office/powerpoint/2010/main" val="47869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8F9-095A-4CBF-99BB-3F5360F1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Purpose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6533D-3880-487D-8B54-C211DF375112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Dependent Variable Y = function of independent variables of </a:t>
            </a:r>
            <a:r>
              <a:rPr lang="en-US" sz="4000" b="1" dirty="0" err="1"/>
              <a:t>Xs</a:t>
            </a:r>
            <a:endParaRPr lang="en-US" sz="4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57E82E-F125-4943-BADA-A0FAD47C68B3}"/>
              </a:ext>
            </a:extLst>
          </p:cNvPr>
          <p:cNvSpPr/>
          <p:nvPr/>
        </p:nvSpPr>
        <p:spPr>
          <a:xfrm>
            <a:off x="7600208" y="2576945"/>
            <a:ext cx="3313215" cy="15556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64D1A-8698-4DFC-8C12-D6C23BDE7B92}"/>
              </a:ext>
            </a:extLst>
          </p:cNvPr>
          <p:cNvSpPr/>
          <p:nvPr/>
        </p:nvSpPr>
        <p:spPr>
          <a:xfrm>
            <a:off x="2952000" y="3400423"/>
            <a:ext cx="4934700" cy="713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95881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8A4C5-012A-4994-AF63-297237EFB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6408"/>
            <a:ext cx="2844800" cy="476250"/>
          </a:xfrm>
        </p:spPr>
        <p:txBody>
          <a:bodyPr/>
          <a:lstStyle/>
          <a:p>
            <a:fld id="{15142264-EC7E-4183-8F91-4EA9882BE6A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5EA86DA-9869-407C-AC1E-9D67A484E63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Selection of Regression Line</a:t>
            </a:r>
          </a:p>
        </p:txBody>
      </p:sp>
      <p:pic>
        <p:nvPicPr>
          <p:cNvPr id="4103" name="Picture 7">
            <a:extLst>
              <a:ext uri="{FF2B5EF4-FFF2-40B4-BE49-F238E27FC236}">
                <a16:creationId xmlns:a16="http://schemas.microsoft.com/office/drawing/2014/main" id="{F31EE6BD-4F11-46FD-97B9-A16363532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8" b="11110"/>
          <a:stretch>
            <a:fillRect/>
          </a:stretch>
        </p:blipFill>
        <p:spPr bwMode="auto">
          <a:xfrm>
            <a:off x="2057400" y="1417638"/>
            <a:ext cx="7158038" cy="50567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05D2EB-A532-45A7-8B34-9F0298ACA91D}"/>
              </a:ext>
            </a:extLst>
          </p:cNvPr>
          <p:cNvSpPr/>
          <p:nvPr/>
        </p:nvSpPr>
        <p:spPr>
          <a:xfrm>
            <a:off x="5757863" y="2214563"/>
            <a:ext cx="190023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902A82-9603-48F3-B057-F2272F8631E9}"/>
              </a:ext>
            </a:extLst>
          </p:cNvPr>
          <p:cNvSpPr/>
          <p:nvPr/>
        </p:nvSpPr>
        <p:spPr>
          <a:xfrm>
            <a:off x="5795959" y="4752984"/>
            <a:ext cx="1900237" cy="1262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0886509-9931-4408-9F55-EF0561DD6407}"/>
              </a:ext>
            </a:extLst>
          </p:cNvPr>
          <p:cNvSpPr/>
          <p:nvPr/>
        </p:nvSpPr>
        <p:spPr>
          <a:xfrm>
            <a:off x="7658100" y="4629150"/>
            <a:ext cx="457200" cy="6000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54566F-898E-4C6A-8A2D-0CCF5D6F2ADA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So, Minimize Sum of </a:t>
            </a:r>
            <a:r>
              <a:rPr lang="en-US" sz="4000" b="1" dirty="0">
                <a:solidFill>
                  <a:srgbClr val="FF0000"/>
                </a:solidFill>
                <a:highlight>
                  <a:srgbClr val="FFFF00"/>
                </a:highlight>
              </a:rPr>
              <a:t>Squared</a:t>
            </a:r>
            <a:r>
              <a:rPr lang="en-US" sz="4000" b="1" dirty="0">
                <a:solidFill>
                  <a:srgbClr val="FF0000"/>
                </a:solidFill>
              </a:rPr>
              <a:t> Residuals</a:t>
            </a:r>
          </a:p>
        </p:txBody>
      </p:sp>
    </p:spTree>
    <p:extLst>
      <p:ext uri="{BB962C8B-B14F-4D97-AF65-F5344CB8AC3E}">
        <p14:creationId xmlns:p14="http://schemas.microsoft.com/office/powerpoint/2010/main" val="3646196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F269FD8-8D9B-40A2-A944-F3423B5AA5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F16F3-5693-475A-8F61-6FBDB5C2669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7173" name="Rectangle 133">
            <a:extLst>
              <a:ext uri="{FF2B5EF4-FFF2-40B4-BE49-F238E27FC236}">
                <a16:creationId xmlns:a16="http://schemas.microsoft.com/office/drawing/2014/main" id="{4AD0B67B-1595-42DE-BA5A-CAA9CFFB32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pic>
        <p:nvPicPr>
          <p:cNvPr id="87179" name="Picture 139">
            <a:extLst>
              <a:ext uri="{FF2B5EF4-FFF2-40B4-BE49-F238E27FC236}">
                <a16:creationId xmlns:a16="http://schemas.microsoft.com/office/drawing/2014/main" id="{AD6C7AE2-9F07-4533-95F7-91A5F60C1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109"/>
          <a:stretch>
            <a:fillRect/>
          </a:stretch>
        </p:blipFill>
        <p:spPr bwMode="auto">
          <a:xfrm>
            <a:off x="2438400" y="1809750"/>
            <a:ext cx="18288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0CAA3EA-8901-4C60-99CE-0CA508F24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9A2A8-673B-4FE8-B0DD-798A854D69E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56EF5E8-5A8E-4DED-A717-0CF1727E50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E359AD-0D7A-4DB8-9ACB-C909DB1648A3}"/>
              </a:ext>
            </a:extLst>
          </p:cNvPr>
          <p:cNvGrpSpPr/>
          <p:nvPr/>
        </p:nvGrpSpPr>
        <p:grpSpPr>
          <a:xfrm>
            <a:off x="2074070" y="1562100"/>
            <a:ext cx="6791325" cy="4505325"/>
            <a:chOff x="2428876" y="1752601"/>
            <a:chExt cx="6791325" cy="4505325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E1D86235-ABA8-4F77-AC6D-E1073B035F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992"/>
            <a:stretch>
              <a:fillRect/>
            </a:stretch>
          </p:blipFill>
          <p:spPr bwMode="auto">
            <a:xfrm>
              <a:off x="2428876" y="1752601"/>
              <a:ext cx="6791325" cy="450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A2B2DA3-5DCF-4125-9EA1-780716EC3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752601"/>
              <a:ext cx="480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63AFB22F-B460-419A-8051-9432B2DF982B}"/>
              </a:ext>
            </a:extLst>
          </p:cNvPr>
          <p:cNvSpPr/>
          <p:nvPr/>
        </p:nvSpPr>
        <p:spPr>
          <a:xfrm>
            <a:off x="5300663" y="1733550"/>
            <a:ext cx="871539" cy="4759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90A417-1863-4831-BB84-3DDCECF5BAE0}"/>
              </a:ext>
            </a:extLst>
          </p:cNvPr>
          <p:cNvSpPr/>
          <p:nvPr/>
        </p:nvSpPr>
        <p:spPr>
          <a:xfrm>
            <a:off x="4781551" y="1562099"/>
            <a:ext cx="4800600" cy="450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82" name="AutoShape 6">
            <a:extLst>
              <a:ext uri="{FF2B5EF4-FFF2-40B4-BE49-F238E27FC236}">
                <a16:creationId xmlns:a16="http://schemas.microsoft.com/office/drawing/2014/main" id="{5BBF0FA4-40AF-4E90-8AF8-8AB7D36B7E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57762" y="1409700"/>
            <a:ext cx="2819400" cy="403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Calculate</a:t>
            </a:r>
          </a:p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deviation </a:t>
            </a:r>
          </a:p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from </a:t>
            </a:r>
            <a:br>
              <a:rPr lang="en-US" altLang="en-US" sz="3200" b="1">
                <a:solidFill>
                  <a:srgbClr val="FF0000"/>
                </a:solidFill>
              </a:rPr>
            </a:br>
            <a:r>
              <a:rPr lang="en-US" altLang="en-US" sz="3200" b="1">
                <a:solidFill>
                  <a:srgbClr val="FF0000"/>
                </a:solidFill>
              </a:rPr>
              <a:t>average 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10CAA3EA-8901-4C60-99CE-0CA508F24D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A9A2A8-673B-4FE8-B0DD-798A854D69E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256EF5E8-5A8E-4DED-A717-0CF1727E504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6045EFD-2DA5-498C-B884-555AA29082ED}"/>
              </a:ext>
            </a:extLst>
          </p:cNvPr>
          <p:cNvGrpSpPr/>
          <p:nvPr/>
        </p:nvGrpSpPr>
        <p:grpSpPr>
          <a:xfrm>
            <a:off x="2428876" y="1752601"/>
            <a:ext cx="6791325" cy="4505325"/>
            <a:chOff x="2428876" y="1752601"/>
            <a:chExt cx="6791325" cy="4505325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24382552-18B4-4DA5-93D3-10F67E6F3A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992"/>
            <a:stretch>
              <a:fillRect/>
            </a:stretch>
          </p:blipFill>
          <p:spPr bwMode="auto">
            <a:xfrm>
              <a:off x="2428876" y="1752601"/>
              <a:ext cx="6791325" cy="450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B7E2F53E-E943-443E-98B3-2D46FABA1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752601"/>
              <a:ext cx="480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7AD3691-CA0B-4CE5-97F6-930C1E2C9FFF}"/>
              </a:ext>
            </a:extLst>
          </p:cNvPr>
          <p:cNvSpPr/>
          <p:nvPr/>
        </p:nvSpPr>
        <p:spPr>
          <a:xfrm>
            <a:off x="6096000" y="1690688"/>
            <a:ext cx="3233738" cy="4505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82" name="AutoShape 6">
            <a:extLst>
              <a:ext uri="{FF2B5EF4-FFF2-40B4-BE49-F238E27FC236}">
                <a16:creationId xmlns:a16="http://schemas.microsoft.com/office/drawing/2014/main" id="{5BBF0FA4-40AF-4E90-8AF8-8AB7D36B7E5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257916" y="1752601"/>
            <a:ext cx="2819400" cy="403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Calculate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Squared 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residuals</a:t>
            </a:r>
          </a:p>
        </p:txBody>
      </p:sp>
    </p:spTree>
    <p:extLst>
      <p:ext uri="{BB962C8B-B14F-4D97-AF65-F5344CB8AC3E}">
        <p14:creationId xmlns:p14="http://schemas.microsoft.com/office/powerpoint/2010/main" val="2327658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E8CF6A0-B360-48DB-BC89-ED95B8071A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77711" y="6456363"/>
            <a:ext cx="587326" cy="365125"/>
          </a:xfrm>
        </p:spPr>
        <p:txBody>
          <a:bodyPr/>
          <a:lstStyle/>
          <a:p>
            <a:fld id="{94E48D07-2D48-47AC-ACCA-DCE1703B613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6ACE9F4C-9444-4CC4-A305-74EA19F85DB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407987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14BE87F-C480-4C68-8294-7F5C96EEB5C3}"/>
              </a:ext>
            </a:extLst>
          </p:cNvPr>
          <p:cNvSpPr/>
          <p:nvPr/>
        </p:nvSpPr>
        <p:spPr>
          <a:xfrm>
            <a:off x="7115179" y="1733550"/>
            <a:ext cx="1243009" cy="4759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D685A8F-0F6A-4BAA-8D3E-6531B4EDB8F1}"/>
              </a:ext>
            </a:extLst>
          </p:cNvPr>
          <p:cNvGrpSpPr/>
          <p:nvPr/>
        </p:nvGrpSpPr>
        <p:grpSpPr>
          <a:xfrm>
            <a:off x="2428876" y="1752601"/>
            <a:ext cx="6791325" cy="4505325"/>
            <a:chOff x="2428876" y="1752601"/>
            <a:chExt cx="6791325" cy="4505325"/>
          </a:xfrm>
        </p:grpSpPr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BA8825D3-DC51-42E5-AE38-E821BB237A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992"/>
            <a:stretch>
              <a:fillRect/>
            </a:stretch>
          </p:blipFill>
          <p:spPr bwMode="auto">
            <a:xfrm>
              <a:off x="2428876" y="1752601"/>
              <a:ext cx="6791325" cy="450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54455E-94ED-4D20-BE2B-7895B9918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752601"/>
              <a:ext cx="480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1B9D5DF0-204A-4C0F-AC78-A844B0735E6D}"/>
              </a:ext>
            </a:extLst>
          </p:cNvPr>
          <p:cNvSpPr/>
          <p:nvPr/>
        </p:nvSpPr>
        <p:spPr>
          <a:xfrm>
            <a:off x="7115179" y="1557338"/>
            <a:ext cx="2400296" cy="4700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74" name="AutoShape 6">
            <a:extLst>
              <a:ext uri="{FF2B5EF4-FFF2-40B4-BE49-F238E27FC236}">
                <a16:creationId xmlns:a16="http://schemas.microsoft.com/office/drawing/2014/main" id="{8D0494BB-2C29-420F-BB65-FC78815E01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115179" y="1905000"/>
            <a:ext cx="2819400" cy="403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Calculate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deviation 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from </a:t>
            </a:r>
            <a:br>
              <a:rPr lang="en-US" altLang="en-US" sz="3200" b="1" dirty="0">
                <a:solidFill>
                  <a:srgbClr val="FF0000"/>
                </a:solidFill>
              </a:rPr>
            </a:br>
            <a:r>
              <a:rPr lang="en-US" altLang="en-US" sz="3200" b="1" dirty="0">
                <a:solidFill>
                  <a:srgbClr val="FF0000"/>
                </a:solidFill>
              </a:rPr>
              <a:t>average 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E8CF6A0-B360-48DB-BC89-ED95B8071A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48D07-2D48-47AC-ACCA-DCE1703B613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6ACE9F4C-9444-4CC4-A305-74EA19F85DB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407987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3C0752C-A460-4AD9-BF7C-72785242F853}"/>
              </a:ext>
            </a:extLst>
          </p:cNvPr>
          <p:cNvGrpSpPr/>
          <p:nvPr/>
        </p:nvGrpSpPr>
        <p:grpSpPr>
          <a:xfrm>
            <a:off x="2428876" y="1752601"/>
            <a:ext cx="6791325" cy="4505325"/>
            <a:chOff x="2428876" y="1752601"/>
            <a:chExt cx="6791325" cy="4505325"/>
          </a:xfrm>
        </p:grpSpPr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id="{DD055AF3-5D34-4C3A-B750-7A184C4495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992"/>
            <a:stretch>
              <a:fillRect/>
            </a:stretch>
          </p:blipFill>
          <p:spPr bwMode="auto">
            <a:xfrm>
              <a:off x="2428876" y="1752601"/>
              <a:ext cx="6791325" cy="450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E62A00DF-AABE-48EC-A98B-FF6B458A6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752601"/>
              <a:ext cx="480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3A588D3-AA2B-4D31-9995-18B000A8A4B2}"/>
              </a:ext>
            </a:extLst>
          </p:cNvPr>
          <p:cNvSpPr/>
          <p:nvPr/>
        </p:nvSpPr>
        <p:spPr>
          <a:xfrm>
            <a:off x="8077200" y="1733550"/>
            <a:ext cx="1238250" cy="462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574" name="AutoShape 6">
            <a:extLst>
              <a:ext uri="{FF2B5EF4-FFF2-40B4-BE49-F238E27FC236}">
                <a16:creationId xmlns:a16="http://schemas.microsoft.com/office/drawing/2014/main" id="{8D0494BB-2C29-420F-BB65-FC78815E01B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77200" y="1971675"/>
            <a:ext cx="2819400" cy="403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Square of 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deviation </a:t>
            </a:r>
          </a:p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from </a:t>
            </a:r>
            <a:br>
              <a:rPr lang="en-US" altLang="en-US" sz="3200" b="1" dirty="0">
                <a:solidFill>
                  <a:srgbClr val="FF0000"/>
                </a:solidFill>
              </a:rPr>
            </a:br>
            <a:r>
              <a:rPr lang="en-US" altLang="en-US" sz="3200" b="1" dirty="0">
                <a:solidFill>
                  <a:srgbClr val="FF0000"/>
                </a:solidFill>
              </a:rPr>
              <a:t>average X</a:t>
            </a:r>
          </a:p>
        </p:txBody>
      </p:sp>
    </p:spTree>
    <p:extLst>
      <p:ext uri="{BB962C8B-B14F-4D97-AF65-F5344CB8AC3E}">
        <p14:creationId xmlns:p14="http://schemas.microsoft.com/office/powerpoint/2010/main" val="1201501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422CD232-07AE-41BA-9C8E-3C93A3AC4F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79688-E402-410B-9104-D99D73EC6166}" type="slidenum">
              <a:rPr lang="en-US" altLang="en-US"/>
              <a:pPr/>
              <a:t>26</a:t>
            </a:fld>
            <a:endParaRPr lang="en-US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308731-8901-420A-9D31-1163303A4219}"/>
              </a:ext>
            </a:extLst>
          </p:cNvPr>
          <p:cNvGrpSpPr/>
          <p:nvPr/>
        </p:nvGrpSpPr>
        <p:grpSpPr>
          <a:xfrm>
            <a:off x="2428876" y="1752601"/>
            <a:ext cx="6791325" cy="4505325"/>
            <a:chOff x="2428876" y="1752601"/>
            <a:chExt cx="6791325" cy="4505325"/>
          </a:xfrm>
        </p:grpSpPr>
        <p:pic>
          <p:nvPicPr>
            <p:cNvPr id="110596" name="Picture 4">
              <a:extLst>
                <a:ext uri="{FF2B5EF4-FFF2-40B4-BE49-F238E27FC236}">
                  <a16:creationId xmlns:a16="http://schemas.microsoft.com/office/drawing/2014/main" id="{BDF8CDDF-9450-4114-824D-1B065927C8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992"/>
            <a:stretch>
              <a:fillRect/>
            </a:stretch>
          </p:blipFill>
          <p:spPr bwMode="auto">
            <a:xfrm>
              <a:off x="2428876" y="1752601"/>
              <a:ext cx="6791325" cy="4505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0602" name="Rectangle 10">
              <a:extLst>
                <a:ext uri="{FF2B5EF4-FFF2-40B4-BE49-F238E27FC236}">
                  <a16:creationId xmlns:a16="http://schemas.microsoft.com/office/drawing/2014/main" id="{E0844166-849C-4142-9582-C49A6858D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1" y="1752601"/>
              <a:ext cx="48006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789773CC-AABD-410B-A44C-8D50961988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6592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sp>
        <p:nvSpPr>
          <p:cNvPr id="110598" name="AutoShape 6">
            <a:extLst>
              <a:ext uri="{FF2B5EF4-FFF2-40B4-BE49-F238E27FC236}">
                <a16:creationId xmlns:a16="http://schemas.microsoft.com/office/drawing/2014/main" id="{8552B362-074C-404A-9E2A-4F55286F2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905000"/>
            <a:ext cx="3505200" cy="403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Calculate</a:t>
            </a:r>
          </a:p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product of </a:t>
            </a:r>
            <a:br>
              <a:rPr lang="en-US" altLang="en-US" sz="3200" b="1">
                <a:solidFill>
                  <a:srgbClr val="FF0000"/>
                </a:solidFill>
              </a:rPr>
            </a:br>
            <a:r>
              <a:rPr lang="en-US" altLang="en-US" sz="3200" b="1">
                <a:solidFill>
                  <a:srgbClr val="FF0000"/>
                </a:solidFill>
              </a:rPr>
              <a:t>deviation from </a:t>
            </a:r>
            <a:br>
              <a:rPr lang="en-US" altLang="en-US" sz="3200" b="1">
                <a:solidFill>
                  <a:srgbClr val="FF0000"/>
                </a:solidFill>
              </a:rPr>
            </a:br>
            <a:r>
              <a:rPr lang="en-US" altLang="en-US" sz="3200" b="1">
                <a:solidFill>
                  <a:srgbClr val="FF0000"/>
                </a:solidFill>
              </a:rPr>
              <a:t>X and 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8BCEF81-4F05-4D79-8E5A-5E3538B86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9525A-D292-4DE7-ABC2-E76F03C8F39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A0F95A2-D91B-4DA5-AFCF-4614F9A67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385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aphicFrame>
        <p:nvGraphicFramePr>
          <p:cNvPr id="106520" name="Object 24">
            <a:extLst>
              <a:ext uri="{FF2B5EF4-FFF2-40B4-BE49-F238E27FC236}">
                <a16:creationId xmlns:a16="http://schemas.microsoft.com/office/drawing/2014/main" id="{1A37F8C1-8123-47C6-AF91-20AB19C46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82532"/>
              </p:ext>
            </p:extLst>
          </p:nvPr>
        </p:nvGraphicFramePr>
        <p:xfrm>
          <a:off x="2881746" y="2251766"/>
          <a:ext cx="4294909" cy="200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473120" imgH="711000" progId="Equation.3">
                  <p:embed/>
                </p:oleObj>
              </mc:Choice>
              <mc:Fallback>
                <p:oleObj name="Equation" r:id="rId4" imgW="1473120" imgH="711000" progId="Equation.3">
                  <p:embed/>
                  <p:pic>
                    <p:nvPicPr>
                      <p:cNvPr id="106520" name="Object 24">
                        <a:extLst>
                          <a:ext uri="{FF2B5EF4-FFF2-40B4-BE49-F238E27FC236}">
                            <a16:creationId xmlns:a16="http://schemas.microsoft.com/office/drawing/2014/main" id="{1A37F8C1-8123-47C6-AF91-20AB19C46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746" y="2251766"/>
                        <a:ext cx="4294909" cy="2006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3120B71-5380-45A5-BCCA-75B22F3F0003}"/>
              </a:ext>
            </a:extLst>
          </p:cNvPr>
          <p:cNvSpPr/>
          <p:nvPr/>
        </p:nvSpPr>
        <p:spPr>
          <a:xfrm>
            <a:off x="3657600" y="2251766"/>
            <a:ext cx="3519055" cy="18996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8BCEF81-4F05-4D79-8E5A-5E3538B86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9525A-D292-4DE7-ABC2-E76F03C8F39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A0F95A2-D91B-4DA5-AFCF-4614F9A67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385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aphicFrame>
        <p:nvGraphicFramePr>
          <p:cNvPr id="106520" name="Object 24">
            <a:extLst>
              <a:ext uri="{FF2B5EF4-FFF2-40B4-BE49-F238E27FC236}">
                <a16:creationId xmlns:a16="http://schemas.microsoft.com/office/drawing/2014/main" id="{1A37F8C1-8123-47C6-AF91-20AB19C46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1746" y="2251766"/>
          <a:ext cx="4294909" cy="200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4" imgW="1473120" imgH="711000" progId="Equation.3">
                  <p:embed/>
                </p:oleObj>
              </mc:Choice>
              <mc:Fallback>
                <p:oleObj name="Equation" r:id="rId4" imgW="1473120" imgH="711000" progId="Equation.3">
                  <p:embed/>
                  <p:pic>
                    <p:nvPicPr>
                      <p:cNvPr id="106520" name="Object 24">
                        <a:extLst>
                          <a:ext uri="{FF2B5EF4-FFF2-40B4-BE49-F238E27FC236}">
                            <a16:creationId xmlns:a16="http://schemas.microsoft.com/office/drawing/2014/main" id="{1A37F8C1-8123-47C6-AF91-20AB19C46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746" y="2251766"/>
                        <a:ext cx="4294909" cy="2006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3120B71-5380-45A5-BCCA-75B22F3F0003}"/>
              </a:ext>
            </a:extLst>
          </p:cNvPr>
          <p:cNvSpPr/>
          <p:nvPr/>
        </p:nvSpPr>
        <p:spPr>
          <a:xfrm>
            <a:off x="3657600" y="3228974"/>
            <a:ext cx="3519055" cy="922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1ABF2F-BD15-4063-BF4A-0EF6299000DB}"/>
              </a:ext>
            </a:extLst>
          </p:cNvPr>
          <p:cNvSpPr/>
          <p:nvPr/>
        </p:nvSpPr>
        <p:spPr>
          <a:xfrm>
            <a:off x="5800724" y="2251766"/>
            <a:ext cx="1333067" cy="748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25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8BCEF81-4F05-4D79-8E5A-5E3538B86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9525A-D292-4DE7-ABC2-E76F03C8F39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A0F95A2-D91B-4DA5-AFCF-4614F9A67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385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aphicFrame>
        <p:nvGraphicFramePr>
          <p:cNvPr id="106520" name="Object 24">
            <a:extLst>
              <a:ext uri="{FF2B5EF4-FFF2-40B4-BE49-F238E27FC236}">
                <a16:creationId xmlns:a16="http://schemas.microsoft.com/office/drawing/2014/main" id="{1A37F8C1-8123-47C6-AF91-20AB19C46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1746" y="2251766"/>
          <a:ext cx="4294909" cy="200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4" imgW="1473120" imgH="711000" progId="Equation.3">
                  <p:embed/>
                </p:oleObj>
              </mc:Choice>
              <mc:Fallback>
                <p:oleObj name="Equation" r:id="rId4" imgW="1473120" imgH="711000" progId="Equation.3">
                  <p:embed/>
                  <p:pic>
                    <p:nvPicPr>
                      <p:cNvPr id="106520" name="Object 24">
                        <a:extLst>
                          <a:ext uri="{FF2B5EF4-FFF2-40B4-BE49-F238E27FC236}">
                            <a16:creationId xmlns:a16="http://schemas.microsoft.com/office/drawing/2014/main" id="{1A37F8C1-8123-47C6-AF91-20AB19C46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746" y="2251766"/>
                        <a:ext cx="4294909" cy="2006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3120B71-5380-45A5-BCCA-75B22F3F0003}"/>
              </a:ext>
            </a:extLst>
          </p:cNvPr>
          <p:cNvSpPr/>
          <p:nvPr/>
        </p:nvSpPr>
        <p:spPr>
          <a:xfrm>
            <a:off x="3657600" y="3228974"/>
            <a:ext cx="3519055" cy="9224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8F9-095A-4CBF-99BB-3F5360F1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Purpose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6533D-3880-487D-8B54-C211DF375112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Dependent Variable Y = function of independent variables </a:t>
            </a:r>
            <a:r>
              <a:rPr lang="en-US" sz="4000" b="1" dirty="0" err="1"/>
              <a:t>Xs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71357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8BCEF81-4F05-4D79-8E5A-5E3538B86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9525A-D292-4DE7-ABC2-E76F03C8F39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A0F95A2-D91B-4DA5-AFCF-4614F9A67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385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graphicFrame>
        <p:nvGraphicFramePr>
          <p:cNvPr id="106520" name="Object 24">
            <a:extLst>
              <a:ext uri="{FF2B5EF4-FFF2-40B4-BE49-F238E27FC236}">
                <a16:creationId xmlns:a16="http://schemas.microsoft.com/office/drawing/2014/main" id="{1A37F8C1-8123-47C6-AF91-20AB19C46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1746" y="2251766"/>
          <a:ext cx="4294909" cy="200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4" imgW="1473120" imgH="711000" progId="Equation.3">
                  <p:embed/>
                </p:oleObj>
              </mc:Choice>
              <mc:Fallback>
                <p:oleObj name="Equation" r:id="rId4" imgW="1473120" imgH="711000" progId="Equation.3">
                  <p:embed/>
                  <p:pic>
                    <p:nvPicPr>
                      <p:cNvPr id="106520" name="Object 24">
                        <a:extLst>
                          <a:ext uri="{FF2B5EF4-FFF2-40B4-BE49-F238E27FC236}">
                            <a16:creationId xmlns:a16="http://schemas.microsoft.com/office/drawing/2014/main" id="{1A37F8C1-8123-47C6-AF91-20AB19C46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746" y="2251766"/>
                        <a:ext cx="4294909" cy="2006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864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8BCEF81-4F05-4D79-8E5A-5E3538B86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9525A-D292-4DE7-ABC2-E76F03C8F39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9A0F95A2-D91B-4DA5-AFCF-4614F9A673F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385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pic>
        <p:nvPicPr>
          <p:cNvPr id="106513" name="Picture 17">
            <a:extLst>
              <a:ext uri="{FF2B5EF4-FFF2-40B4-BE49-F238E27FC236}">
                <a16:creationId xmlns:a16="http://schemas.microsoft.com/office/drawing/2014/main" id="{79814F87-F04A-4809-A67F-0F0D730AA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23" b="57275"/>
          <a:stretch>
            <a:fillRect/>
          </a:stretch>
        </p:blipFill>
        <p:spPr bwMode="auto">
          <a:xfrm>
            <a:off x="2881746" y="4151462"/>
            <a:ext cx="4294909" cy="139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6520" name="Object 24">
            <a:extLst>
              <a:ext uri="{FF2B5EF4-FFF2-40B4-BE49-F238E27FC236}">
                <a16:creationId xmlns:a16="http://schemas.microsoft.com/office/drawing/2014/main" id="{1A37F8C1-8123-47C6-AF91-20AB19C464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1746" y="2251766"/>
          <a:ext cx="4294909" cy="200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5" imgW="1473120" imgH="711000" progId="Equation.3">
                  <p:embed/>
                </p:oleObj>
              </mc:Choice>
              <mc:Fallback>
                <p:oleObj name="Equation" r:id="rId5" imgW="1473120" imgH="711000" progId="Equation.3">
                  <p:embed/>
                  <p:pic>
                    <p:nvPicPr>
                      <p:cNvPr id="106520" name="Object 24">
                        <a:extLst>
                          <a:ext uri="{FF2B5EF4-FFF2-40B4-BE49-F238E27FC236}">
                            <a16:creationId xmlns:a16="http://schemas.microsoft.com/office/drawing/2014/main" id="{1A37F8C1-8123-47C6-AF91-20AB19C464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746" y="2251766"/>
                        <a:ext cx="4294909" cy="2006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670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F69E0F-96B8-460A-92FB-6BD43C6E5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5AF4F-7C24-41A2-9CD6-02A53E0CBB80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595B69E7-DB2C-46D1-954E-AC43F690BA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Calculation of Regression Line</a:t>
            </a:r>
          </a:p>
        </p:txBody>
      </p:sp>
      <p:pic>
        <p:nvPicPr>
          <p:cNvPr id="111622" name="Picture 6">
            <a:extLst>
              <a:ext uri="{FF2B5EF4-FFF2-40B4-BE49-F238E27FC236}">
                <a16:creationId xmlns:a16="http://schemas.microsoft.com/office/drawing/2014/main" id="{7CE05A5F-3A1C-4BAD-9C35-FF6572E4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01" b="25078"/>
          <a:stretch>
            <a:fillRect/>
          </a:stretch>
        </p:blipFill>
        <p:spPr bwMode="auto">
          <a:xfrm>
            <a:off x="838200" y="2176463"/>
            <a:ext cx="9889682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D6D207-3B8C-479E-B48B-E77C39BC4C53}"/>
              </a:ext>
            </a:extLst>
          </p:cNvPr>
          <p:cNvSpPr/>
          <p:nvPr/>
        </p:nvSpPr>
        <p:spPr>
          <a:xfrm>
            <a:off x="2171700" y="2457450"/>
            <a:ext cx="8772525" cy="971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F69E0F-96B8-460A-92FB-6BD43C6E5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5AF4F-7C24-41A2-9CD6-02A53E0CBB8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595B69E7-DB2C-46D1-954E-AC43F690BA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Calculation of Regression Line</a:t>
            </a:r>
          </a:p>
        </p:txBody>
      </p:sp>
      <p:pic>
        <p:nvPicPr>
          <p:cNvPr id="111622" name="Picture 6">
            <a:extLst>
              <a:ext uri="{FF2B5EF4-FFF2-40B4-BE49-F238E27FC236}">
                <a16:creationId xmlns:a16="http://schemas.microsoft.com/office/drawing/2014/main" id="{7CE05A5F-3A1C-4BAD-9C35-FF6572E4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01" b="25078"/>
          <a:stretch>
            <a:fillRect/>
          </a:stretch>
        </p:blipFill>
        <p:spPr bwMode="auto">
          <a:xfrm>
            <a:off x="838200" y="2176463"/>
            <a:ext cx="9889682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D6D207-3B8C-479E-B48B-E77C39BC4C53}"/>
              </a:ext>
            </a:extLst>
          </p:cNvPr>
          <p:cNvSpPr/>
          <p:nvPr/>
        </p:nvSpPr>
        <p:spPr>
          <a:xfrm>
            <a:off x="3457575" y="2457450"/>
            <a:ext cx="7486650" cy="971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43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F69E0F-96B8-460A-92FB-6BD43C6E5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75AF4F-7C24-41A2-9CD6-02A53E0CBB80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595B69E7-DB2C-46D1-954E-AC43F690BA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Calculation of Regression Line</a:t>
            </a:r>
          </a:p>
        </p:txBody>
      </p:sp>
      <p:pic>
        <p:nvPicPr>
          <p:cNvPr id="111622" name="Picture 6">
            <a:extLst>
              <a:ext uri="{FF2B5EF4-FFF2-40B4-BE49-F238E27FC236}">
                <a16:creationId xmlns:a16="http://schemas.microsoft.com/office/drawing/2014/main" id="{7CE05A5F-3A1C-4BAD-9C35-FF6572E4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01" b="25078"/>
          <a:stretch>
            <a:fillRect/>
          </a:stretch>
        </p:blipFill>
        <p:spPr bwMode="auto">
          <a:xfrm>
            <a:off x="838200" y="2176463"/>
            <a:ext cx="9889682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2625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ED01B4F-0F66-4FA0-9E3B-F4054D30A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06CFB-421F-445E-AB0E-7A7E297CCF06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F26E3C5A-5CBE-4477-AEC8-E5216374180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4ACCFF91-50A6-4DB7-BE35-D79C3C9AE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2393156"/>
            <a:ext cx="9729787" cy="207168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>
                <a:solidFill>
                  <a:srgbClr val="FF0000"/>
                </a:solidFill>
              </a:rPr>
              <a:t>a = 1.42</a:t>
            </a:r>
          </a:p>
          <a:p>
            <a:pPr algn="ctr"/>
            <a:r>
              <a:rPr lang="en-US" altLang="en-US" sz="3600" b="1">
                <a:solidFill>
                  <a:srgbClr val="FF0000"/>
                </a:solidFill>
              </a:rPr>
              <a:t>b = .0021</a:t>
            </a:r>
          </a:p>
          <a:p>
            <a:pPr algn="ctr"/>
            <a:r>
              <a:rPr lang="en-US" altLang="en-US" sz="3600" b="1">
                <a:solidFill>
                  <a:srgbClr val="FF0000"/>
                </a:solidFill>
              </a:rPr>
              <a:t>Y’ = 1.42 + .0021 X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ED01B4F-0F66-4FA0-9E3B-F4054D30A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906CFB-421F-445E-AB0E-7A7E297CCF0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F26E3C5A-5CBE-4477-AEC8-E5216374180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Calculation of Regression Line</a:t>
            </a: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4ACCFF91-50A6-4DB7-BE35-D79C3C9AE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713" y="2371726"/>
            <a:ext cx="9729787" cy="207168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dirty="0">
                <a:solidFill>
                  <a:srgbClr val="FF0000"/>
                </a:solidFill>
              </a:rPr>
              <a:t>GPA = 1.42 + .002 SAT</a:t>
            </a:r>
          </a:p>
        </p:txBody>
      </p:sp>
    </p:spTree>
    <p:extLst>
      <p:ext uri="{BB962C8B-B14F-4D97-AF65-F5344CB8AC3E}">
        <p14:creationId xmlns:p14="http://schemas.microsoft.com/office/powerpoint/2010/main" val="2594762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B45C74-CB30-4F1B-837B-C0EB1F7DA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099CB3-4E10-4D85-9361-DA13025FEB0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D0D92B75-7F94-4694-A8EF-497AD5EFBC2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Plot of Data</a:t>
            </a:r>
          </a:p>
        </p:txBody>
      </p:sp>
      <p:pic>
        <p:nvPicPr>
          <p:cNvPr id="123909" name="Picture 5">
            <a:extLst>
              <a:ext uri="{FF2B5EF4-FFF2-40B4-BE49-F238E27FC236}">
                <a16:creationId xmlns:a16="http://schemas.microsoft.com/office/drawing/2014/main" id="{99628263-85AF-4EE0-83DE-B7F4ECF02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496036"/>
            <a:ext cx="9229725" cy="501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>
            <a:extLst>
              <a:ext uri="{FF2B5EF4-FFF2-40B4-BE49-F238E27FC236}">
                <a16:creationId xmlns:a16="http://schemas.microsoft.com/office/drawing/2014/main" id="{C77FF760-F54A-4207-83FD-3661DD7368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9pPr>
          </a:lstStyle>
          <a:p>
            <a:fld id="{66786A93-93F4-4749-808C-F17D9E917D9C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D0D171AC-C45D-43EB-B49A-23A768EDAB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Take Home Lesson</a:t>
            </a:r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E899213C-C726-4E5E-BC3C-06A292C9C2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Regression fits data to a formula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18F9-095A-4CBF-99BB-3F5360F1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Purpose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06533D-3880-487D-8B54-C211DF375112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Dependent Variable Y = function of independent variables </a:t>
            </a:r>
            <a:r>
              <a:rPr lang="en-US" sz="4000" b="1" dirty="0" err="1"/>
              <a:t>Xs</a:t>
            </a:r>
            <a:endParaRPr lang="en-US" sz="4000" b="1" dirty="0"/>
          </a:p>
        </p:txBody>
      </p:sp>
      <p:sp>
        <p:nvSpPr>
          <p:cNvPr id="3" name="Heart 2">
            <a:extLst>
              <a:ext uri="{FF2B5EF4-FFF2-40B4-BE49-F238E27FC236}">
                <a16:creationId xmlns:a16="http://schemas.microsoft.com/office/drawing/2014/main" id="{8B191536-6252-467B-A5A1-67A0EE41693B}"/>
              </a:ext>
            </a:extLst>
          </p:cNvPr>
          <p:cNvSpPr/>
          <p:nvPr/>
        </p:nvSpPr>
        <p:spPr>
          <a:xfrm>
            <a:off x="6357938" y="1514475"/>
            <a:ext cx="4486275" cy="4029075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Foundational  tool for  Science</a:t>
            </a:r>
          </a:p>
        </p:txBody>
      </p:sp>
    </p:spTree>
    <p:extLst>
      <p:ext uri="{BB962C8B-B14F-4D97-AF65-F5344CB8AC3E}">
        <p14:creationId xmlns:p14="http://schemas.microsoft.com/office/powerpoint/2010/main" val="289952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4061D-5803-4C75-BDD2-5478C37AE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9D5B1C-871D-487C-ACDE-14B0AD6BBA2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CBE403E-8632-4C12-88DE-EFDB2DE23C3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Definition of Function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17D6F5-A0D2-44BB-8D84-0A1DD4A2EE3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For every X there is a 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8D6D8-66F8-4D96-BE4B-B2324586BF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35B35-4DFE-4056-A3E6-0FA1BAEA561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E769675-07F7-4ACD-B9A5-33B776D9C9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Example of Linear Relationships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0D7391-4EC3-473D-BD85-DF700063158F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 = 32 + 1.8 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8D6D8-66F8-4D96-BE4B-B2324586BF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35B35-4DFE-4056-A3E6-0FA1BAEA561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E769675-07F7-4ACD-B9A5-33B776D9C9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dirty="0"/>
              <a:t>Example of Linear Relationships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0D7391-4EC3-473D-BD85-DF700063158F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Fahrenheit = 32 + 1.8 (10 Centigrade)</a:t>
            </a:r>
          </a:p>
        </p:txBody>
      </p:sp>
    </p:spTree>
    <p:extLst>
      <p:ext uri="{BB962C8B-B14F-4D97-AF65-F5344CB8AC3E}">
        <p14:creationId xmlns:p14="http://schemas.microsoft.com/office/powerpoint/2010/main" val="335047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 = a + b X</a:t>
            </a:r>
          </a:p>
        </p:txBody>
      </p:sp>
    </p:spTree>
    <p:extLst>
      <p:ext uri="{BB962C8B-B14F-4D97-AF65-F5344CB8AC3E}">
        <p14:creationId xmlns:p14="http://schemas.microsoft.com/office/powerpoint/2010/main" val="262996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A90B3F7-E23F-417B-BBFF-A29C66543C2C}"/>
              </a:ext>
            </a:extLst>
          </p:cNvPr>
          <p:cNvSpPr/>
          <p:nvPr/>
        </p:nvSpPr>
        <p:spPr>
          <a:xfrm>
            <a:off x="1068779" y="2576945"/>
            <a:ext cx="10189029" cy="1555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 = a + b X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EF42838-50EF-49F0-84FB-4DE5A783D4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E9DA1-9F74-4DAE-9043-801013C930F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63178B9B-8D87-4EAB-BF89-29BE574331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76404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800" dirty="0"/>
              <a:t>Linear Equation</a:t>
            </a:r>
          </a:p>
        </p:txBody>
      </p:sp>
    </p:spTree>
    <p:extLst>
      <p:ext uri="{BB962C8B-B14F-4D97-AF65-F5344CB8AC3E}">
        <p14:creationId xmlns:p14="http://schemas.microsoft.com/office/powerpoint/2010/main" val="211513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5bb44fe-5c7c-403b-ae85-61cc723a86d3" xsi:nil="true"/>
    <lcf76f155ced4ddcb4097134ff3c332f xmlns="819b564a-406a-4671-a7fb-3e647e140d0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753B5518D6994BA5C18187B92DAE48" ma:contentTypeVersion="23" ma:contentTypeDescription="Create a new document." ma:contentTypeScope="" ma:versionID="e1c4df0c3a4c7b3d50bad16bc2868f61">
  <xsd:schema xmlns:xsd="http://www.w3.org/2001/XMLSchema" xmlns:xs="http://www.w3.org/2001/XMLSchema" xmlns:p="http://schemas.microsoft.com/office/2006/metadata/properties" xmlns:ns2="819b564a-406a-4671-a7fb-3e647e140d03" xmlns:ns3="d5bb44fe-5c7c-403b-ae85-61cc723a86d3" targetNamespace="http://schemas.microsoft.com/office/2006/metadata/properties" ma:root="true" ma:fieldsID="b0a8b8a66e1a04e7a45b7c803bdd1f67" ns2:_="" ns3:_="">
    <xsd:import namespace="819b564a-406a-4671-a7fb-3e647e140d03"/>
    <xsd:import namespace="d5bb44fe-5c7c-403b-ae85-61cc723a86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9b564a-406a-4671-a7fb-3e647e140d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0864e64-97c5-4912-91f4-bafc9340e2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b44fe-5c7c-403b-ae85-61cc723a86d3" elementFormDefault="qualified">
    <xsd:import namespace="http://schemas.microsoft.com/office/2006/documentManagement/types"/>
    <xsd:import namespace="http://schemas.microsoft.com/office/infopath/2007/PartnerControls"/>
    <xsd:element name="SharedWithUsers" ma:index="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d408f2d-1645-4c12-8afe-e7f735bdb9d7}" ma:internalName="TaxCatchAll" ma:showField="CatchAllData" ma:web="d5bb44fe-5c7c-403b-ae85-61cc723a86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238F92-D426-4BEE-805A-F80178872645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d5bb44fe-5c7c-403b-ae85-61cc723a86d3"/>
    <ds:schemaRef ds:uri="819b564a-406a-4671-a7fb-3e647e140d0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B82A25-FA2E-498F-BE54-77C3AA6823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9b564a-406a-4671-a7fb-3e647e140d03"/>
    <ds:schemaRef ds:uri="d5bb44fe-5c7c-403b-ae85-61cc723a86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1025</Words>
  <Application>Microsoft Office PowerPoint</Application>
  <PresentationFormat>Widescreen</PresentationFormat>
  <Paragraphs>189</Paragraphs>
  <Slides>38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Custom Design</vt:lpstr>
      <vt:lpstr>1_Custom Design</vt:lpstr>
      <vt:lpstr>Equation</vt:lpstr>
      <vt:lpstr>Introduction to Regression</vt:lpstr>
      <vt:lpstr>Purpose</vt:lpstr>
      <vt:lpstr>Purpose</vt:lpstr>
      <vt:lpstr>Purpose</vt:lpstr>
      <vt:lpstr>Definition of Function</vt:lpstr>
      <vt:lpstr>Example of Linear Relationships</vt:lpstr>
      <vt:lpstr>Example of Linear Relationships</vt:lpstr>
      <vt:lpstr>Linear Equation</vt:lpstr>
      <vt:lpstr>Linear Equation</vt:lpstr>
      <vt:lpstr>Linear Equation</vt:lpstr>
      <vt:lpstr>Linear Equation</vt:lpstr>
      <vt:lpstr>Linear Equation</vt:lpstr>
      <vt:lpstr>Linear Equation</vt:lpstr>
      <vt:lpstr>Linear Equation</vt:lpstr>
      <vt:lpstr>Fit to Data</vt:lpstr>
      <vt:lpstr>Selection of Regression Line</vt:lpstr>
      <vt:lpstr>Selection of Regression Line</vt:lpstr>
      <vt:lpstr>Selection of Regression Line</vt:lpstr>
      <vt:lpstr>Selection of Regression Line</vt:lpstr>
      <vt:lpstr>Selection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Calculation of Regression Line</vt:lpstr>
      <vt:lpstr>Plot of Data</vt:lpstr>
      <vt:lpstr>Take Home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Farrokh Alemi</cp:lastModifiedBy>
  <cp:revision>53</cp:revision>
  <dcterms:created xsi:type="dcterms:W3CDTF">2024-04-18T20:24:44Z</dcterms:created>
  <dcterms:modified xsi:type="dcterms:W3CDTF">2024-09-26T13:05:28Z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0x010100F3753B5518D6994BA5C18187B92DAE48</vt:lpwstr>
  </property>
</Properties>
</file>