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 id="2147483668" r:id="rId6"/>
  </p:sldMasterIdLst>
  <p:notesMasterIdLst>
    <p:notesMasterId r:id="rId42"/>
  </p:notesMasterIdLst>
  <p:sldIdLst>
    <p:sldId id="260" r:id="rId7"/>
    <p:sldId id="336" r:id="rId8"/>
    <p:sldId id="391" r:id="rId9"/>
    <p:sldId id="392" r:id="rId10"/>
    <p:sldId id="393" r:id="rId11"/>
    <p:sldId id="264" r:id="rId12"/>
    <p:sldId id="371" r:id="rId13"/>
    <p:sldId id="372" r:id="rId14"/>
    <p:sldId id="265" r:id="rId15"/>
    <p:sldId id="337" r:id="rId16"/>
    <p:sldId id="339" r:id="rId17"/>
    <p:sldId id="373" r:id="rId18"/>
    <p:sldId id="374" r:id="rId19"/>
    <p:sldId id="375" r:id="rId20"/>
    <p:sldId id="376" r:id="rId21"/>
    <p:sldId id="377" r:id="rId22"/>
    <p:sldId id="390" r:id="rId23"/>
    <p:sldId id="378" r:id="rId24"/>
    <p:sldId id="379" r:id="rId25"/>
    <p:sldId id="380" r:id="rId26"/>
    <p:sldId id="381" r:id="rId27"/>
    <p:sldId id="382" r:id="rId28"/>
    <p:sldId id="383" r:id="rId29"/>
    <p:sldId id="384" r:id="rId30"/>
    <p:sldId id="385" r:id="rId31"/>
    <p:sldId id="386" r:id="rId32"/>
    <p:sldId id="387" r:id="rId33"/>
    <p:sldId id="388" r:id="rId34"/>
    <p:sldId id="389" r:id="rId35"/>
    <p:sldId id="340" r:id="rId36"/>
    <p:sldId id="341" r:id="rId37"/>
    <p:sldId id="342" r:id="rId38"/>
    <p:sldId id="343" r:id="rId39"/>
    <p:sldId id="314" r:id="rId40"/>
    <p:sldId id="394"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15"/>
    <p:restoredTop sz="69136" autoAdjust="0"/>
  </p:normalViewPr>
  <p:slideViewPr>
    <p:cSldViewPr snapToGrid="0">
      <p:cViewPr varScale="1">
        <p:scale>
          <a:sx n="45" d="100"/>
          <a:sy n="45" d="100"/>
        </p:scale>
        <p:origin x="15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notesMaster" Target="notesMasters/notes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99EF1-A9A1-0142-A435-D6CF67BE6D8C}" type="datetimeFigureOut">
              <a:rPr lang="en-US" smtClean="0"/>
              <a:t>9/26/2024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17D8E3-4DED-884B-B60B-A5855D3C8188}" type="slidenum">
              <a:rPr lang="en-US" smtClean="0"/>
              <a:t>‹#›</a:t>
            </a:fld>
            <a:endParaRPr lang="en-US" dirty="0"/>
          </a:p>
        </p:txBody>
      </p:sp>
    </p:spTree>
    <p:extLst>
      <p:ext uri="{BB962C8B-B14F-4D97-AF65-F5344CB8AC3E}">
        <p14:creationId xmlns:p14="http://schemas.microsoft.com/office/powerpoint/2010/main" val="317392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focuses on interpretation of regression output.  This is one of several videos we have organized on ordinary regression.</a:t>
            </a:r>
          </a:p>
        </p:txBody>
      </p:sp>
      <p:sp>
        <p:nvSpPr>
          <p:cNvPr id="4" name="Slide Number Placeholder 3"/>
          <p:cNvSpPr>
            <a:spLocks noGrp="1"/>
          </p:cNvSpPr>
          <p:nvPr>
            <p:ph type="sldNum" sz="quarter" idx="5"/>
          </p:nvPr>
        </p:nvSpPr>
        <p:spPr/>
        <p:txBody>
          <a:bodyPr/>
          <a:lstStyle/>
          <a:p>
            <a:fld id="{6417D8E3-4DED-884B-B60B-A5855D3C8188}" type="slidenum">
              <a:rPr lang="en-US" smtClean="0"/>
              <a:t>1</a:t>
            </a:fld>
            <a:endParaRPr lang="en-US" dirty="0"/>
          </a:p>
        </p:txBody>
      </p:sp>
    </p:spTree>
    <p:extLst>
      <p:ext uri="{BB962C8B-B14F-4D97-AF65-F5344CB8AC3E}">
        <p14:creationId xmlns:p14="http://schemas.microsoft.com/office/powerpoint/2010/main" val="4078931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mean sum of squares are calculated as the ratio of sum of squares and degrees of freedom.  </a:t>
            </a:r>
          </a:p>
        </p:txBody>
      </p:sp>
      <p:sp>
        <p:nvSpPr>
          <p:cNvPr id="4" name="Slide Number Placeholder 3"/>
          <p:cNvSpPr>
            <a:spLocks noGrp="1"/>
          </p:cNvSpPr>
          <p:nvPr>
            <p:ph type="sldNum" sz="quarter" idx="5"/>
          </p:nvPr>
        </p:nvSpPr>
        <p:spPr/>
        <p:txBody>
          <a:bodyPr/>
          <a:lstStyle/>
          <a:p>
            <a:fld id="{6417D8E3-4DED-884B-B60B-A5855D3C8188}" type="slidenum">
              <a:rPr lang="en-US" smtClean="0"/>
              <a:t>10</a:t>
            </a:fld>
            <a:endParaRPr lang="en-US" dirty="0"/>
          </a:p>
        </p:txBody>
      </p:sp>
    </p:spTree>
    <p:extLst>
      <p:ext uri="{BB962C8B-B14F-4D97-AF65-F5344CB8AC3E}">
        <p14:creationId xmlns:p14="http://schemas.microsoft.com/office/powerpoint/2010/main" val="2247332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 statistics is calculated as the ratio of the explained and unexplained mean sum of squares and is compared to standardized distribution of F at alpha level.  </a:t>
            </a:r>
          </a:p>
        </p:txBody>
      </p:sp>
      <p:sp>
        <p:nvSpPr>
          <p:cNvPr id="4" name="Slide Number Placeholder 3"/>
          <p:cNvSpPr>
            <a:spLocks noGrp="1"/>
          </p:cNvSpPr>
          <p:nvPr>
            <p:ph type="sldNum" sz="quarter" idx="5"/>
          </p:nvPr>
        </p:nvSpPr>
        <p:spPr/>
        <p:txBody>
          <a:bodyPr/>
          <a:lstStyle/>
          <a:p>
            <a:fld id="{6417D8E3-4DED-884B-B60B-A5855D3C8188}" type="slidenum">
              <a:rPr lang="en-US" smtClean="0"/>
              <a:t>11</a:t>
            </a:fld>
            <a:endParaRPr lang="en-US" dirty="0"/>
          </a:p>
        </p:txBody>
      </p:sp>
    </p:spTree>
    <p:extLst>
      <p:ext uri="{BB962C8B-B14F-4D97-AF65-F5344CB8AC3E}">
        <p14:creationId xmlns:p14="http://schemas.microsoft.com/office/powerpoint/2010/main" val="2139526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reject the hypothesis that regression is explaining none of the variance of Y, if the calculated F statistic is equal or is more than the value for the F statistics calculated from the standardized distribution of F at the alpha level.  </a:t>
            </a:r>
          </a:p>
        </p:txBody>
      </p:sp>
      <p:sp>
        <p:nvSpPr>
          <p:cNvPr id="4" name="Slide Number Placeholder 3"/>
          <p:cNvSpPr>
            <a:spLocks noGrp="1"/>
          </p:cNvSpPr>
          <p:nvPr>
            <p:ph type="sldNum" sz="quarter" idx="5"/>
          </p:nvPr>
        </p:nvSpPr>
        <p:spPr/>
        <p:txBody>
          <a:bodyPr/>
          <a:lstStyle/>
          <a:p>
            <a:fld id="{6417D8E3-4DED-884B-B60B-A5855D3C8188}" type="slidenum">
              <a:rPr lang="en-US" smtClean="0"/>
              <a:t>12</a:t>
            </a:fld>
            <a:endParaRPr lang="en-US" dirty="0"/>
          </a:p>
        </p:txBody>
      </p:sp>
    </p:spTree>
    <p:extLst>
      <p:ext uri="{BB962C8B-B14F-4D97-AF65-F5344CB8AC3E}">
        <p14:creationId xmlns:p14="http://schemas.microsoft.com/office/powerpoint/2010/main" val="3224418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Regression output also includes tests of significance of the coefficients.</a:t>
            </a:r>
          </a:p>
        </p:txBody>
      </p:sp>
      <p:sp>
        <p:nvSpPr>
          <p:cNvPr id="4" name="Slide Number Placeholder 3"/>
          <p:cNvSpPr>
            <a:spLocks noGrp="1"/>
          </p:cNvSpPr>
          <p:nvPr>
            <p:ph type="sldNum" sz="quarter" idx="5"/>
          </p:nvPr>
        </p:nvSpPr>
        <p:spPr/>
        <p:txBody>
          <a:bodyPr/>
          <a:lstStyle/>
          <a:p>
            <a:fld id="{6417D8E3-4DED-884B-B60B-A5855D3C8188}" type="slidenum">
              <a:rPr lang="en-US" smtClean="0"/>
              <a:t>13</a:t>
            </a:fld>
            <a:endParaRPr lang="en-US" dirty="0"/>
          </a:p>
        </p:txBody>
      </p:sp>
    </p:spTree>
    <p:extLst>
      <p:ext uri="{BB962C8B-B14F-4D97-AF65-F5344CB8AC3E}">
        <p14:creationId xmlns:p14="http://schemas.microsoft.com/office/powerpoint/2010/main" val="1605327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line is usually the test of significance of the intercept or the constant.  </a:t>
            </a:r>
          </a:p>
        </p:txBody>
      </p:sp>
      <p:sp>
        <p:nvSpPr>
          <p:cNvPr id="4" name="Slide Number Placeholder 3"/>
          <p:cNvSpPr>
            <a:spLocks noGrp="1"/>
          </p:cNvSpPr>
          <p:nvPr>
            <p:ph type="sldNum" sz="quarter" idx="5"/>
          </p:nvPr>
        </p:nvSpPr>
        <p:spPr/>
        <p:txBody>
          <a:bodyPr/>
          <a:lstStyle/>
          <a:p>
            <a:fld id="{6417D8E3-4DED-884B-B60B-A5855D3C8188}" type="slidenum">
              <a:rPr lang="en-US" smtClean="0"/>
              <a:t>14</a:t>
            </a:fld>
            <a:endParaRPr lang="en-US" dirty="0"/>
          </a:p>
        </p:txBody>
      </p:sp>
    </p:spTree>
    <p:extLst>
      <p:ext uri="{BB962C8B-B14F-4D97-AF65-F5344CB8AC3E}">
        <p14:creationId xmlns:p14="http://schemas.microsoft.com/office/powerpoint/2010/main" val="2410514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column shows the estimated unstandardized coefficient.  </a:t>
            </a:r>
          </a:p>
        </p:txBody>
      </p:sp>
      <p:sp>
        <p:nvSpPr>
          <p:cNvPr id="4" name="Slide Number Placeholder 3"/>
          <p:cNvSpPr>
            <a:spLocks noGrp="1"/>
          </p:cNvSpPr>
          <p:nvPr>
            <p:ph type="sldNum" sz="quarter" idx="5"/>
          </p:nvPr>
        </p:nvSpPr>
        <p:spPr/>
        <p:txBody>
          <a:bodyPr/>
          <a:lstStyle/>
          <a:p>
            <a:fld id="{6417D8E3-4DED-884B-B60B-A5855D3C8188}" type="slidenum">
              <a:rPr lang="en-US" smtClean="0"/>
              <a:t>15</a:t>
            </a:fld>
            <a:endParaRPr lang="en-US" dirty="0"/>
          </a:p>
        </p:txBody>
      </p:sp>
    </p:spTree>
    <p:extLst>
      <p:ext uri="{BB962C8B-B14F-4D97-AF65-F5344CB8AC3E}">
        <p14:creationId xmlns:p14="http://schemas.microsoft.com/office/powerpoint/2010/main" val="3346303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column shows the standard error.  The smaller the standard error, the more accurate the prediction.  </a:t>
            </a:r>
          </a:p>
        </p:txBody>
      </p:sp>
      <p:sp>
        <p:nvSpPr>
          <p:cNvPr id="4" name="Slide Number Placeholder 3"/>
          <p:cNvSpPr>
            <a:spLocks noGrp="1"/>
          </p:cNvSpPr>
          <p:nvPr>
            <p:ph type="sldNum" sz="quarter" idx="5"/>
          </p:nvPr>
        </p:nvSpPr>
        <p:spPr/>
        <p:txBody>
          <a:bodyPr/>
          <a:lstStyle/>
          <a:p>
            <a:fld id="{6417D8E3-4DED-884B-B60B-A5855D3C8188}" type="slidenum">
              <a:rPr lang="en-US" smtClean="0"/>
              <a:t>16</a:t>
            </a:fld>
            <a:endParaRPr lang="en-US" dirty="0"/>
          </a:p>
        </p:txBody>
      </p:sp>
    </p:spTree>
    <p:extLst>
      <p:ext uri="{BB962C8B-B14F-4D97-AF65-F5344CB8AC3E}">
        <p14:creationId xmlns:p14="http://schemas.microsoft.com/office/powerpoint/2010/main" val="249218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error is the variation of y around predicted value from the estimated coefficient.  </a:t>
            </a:r>
          </a:p>
        </p:txBody>
      </p:sp>
      <p:sp>
        <p:nvSpPr>
          <p:cNvPr id="4" name="Slide Number Placeholder 3"/>
          <p:cNvSpPr>
            <a:spLocks noGrp="1"/>
          </p:cNvSpPr>
          <p:nvPr>
            <p:ph type="sldNum" sz="quarter" idx="5"/>
          </p:nvPr>
        </p:nvSpPr>
        <p:spPr/>
        <p:txBody>
          <a:bodyPr/>
          <a:lstStyle/>
          <a:p>
            <a:fld id="{6417D8E3-4DED-884B-B60B-A5855D3C8188}" type="slidenum">
              <a:rPr lang="en-US" smtClean="0"/>
              <a:t>17</a:t>
            </a:fld>
            <a:endParaRPr lang="en-US" dirty="0"/>
          </a:p>
        </p:txBody>
      </p:sp>
    </p:spTree>
    <p:extLst>
      <p:ext uri="{BB962C8B-B14F-4D97-AF65-F5344CB8AC3E}">
        <p14:creationId xmlns:p14="http://schemas.microsoft.com/office/powerpoint/2010/main" val="4133661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column shows the estimate using standardized distribution, i.e. when the variable has mean of 0 and standard deviation of 1.  No value is given for the intercept as this is a constant and not a distribution. </a:t>
            </a:r>
          </a:p>
        </p:txBody>
      </p:sp>
      <p:sp>
        <p:nvSpPr>
          <p:cNvPr id="4" name="Slide Number Placeholder 3"/>
          <p:cNvSpPr>
            <a:spLocks noGrp="1"/>
          </p:cNvSpPr>
          <p:nvPr>
            <p:ph type="sldNum" sz="quarter" idx="5"/>
          </p:nvPr>
        </p:nvSpPr>
        <p:spPr/>
        <p:txBody>
          <a:bodyPr/>
          <a:lstStyle/>
          <a:p>
            <a:fld id="{6417D8E3-4DED-884B-B60B-A5855D3C8188}" type="slidenum">
              <a:rPr lang="en-US" smtClean="0"/>
              <a:t>18</a:t>
            </a:fld>
            <a:endParaRPr lang="en-US" dirty="0"/>
          </a:p>
        </p:txBody>
      </p:sp>
    </p:spTree>
    <p:extLst>
      <p:ext uri="{BB962C8B-B14F-4D97-AF65-F5344CB8AC3E}">
        <p14:creationId xmlns:p14="http://schemas.microsoft.com/office/powerpoint/2010/main" val="1989148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fifth column is the t statistic.  </a:t>
            </a:r>
          </a:p>
        </p:txBody>
      </p:sp>
      <p:sp>
        <p:nvSpPr>
          <p:cNvPr id="4" name="Slide Number Placeholder 3"/>
          <p:cNvSpPr>
            <a:spLocks noGrp="1"/>
          </p:cNvSpPr>
          <p:nvPr>
            <p:ph type="sldNum" sz="quarter" idx="5"/>
          </p:nvPr>
        </p:nvSpPr>
        <p:spPr/>
        <p:txBody>
          <a:bodyPr/>
          <a:lstStyle/>
          <a:p>
            <a:fld id="{6417D8E3-4DED-884B-B60B-A5855D3C8188}" type="slidenum">
              <a:rPr lang="en-US" smtClean="0"/>
              <a:t>19</a:t>
            </a:fld>
            <a:endParaRPr lang="en-US" dirty="0"/>
          </a:p>
        </p:txBody>
      </p:sp>
    </p:spTree>
    <p:extLst>
      <p:ext uri="{BB962C8B-B14F-4D97-AF65-F5344CB8AC3E}">
        <p14:creationId xmlns:p14="http://schemas.microsoft.com/office/powerpoint/2010/main" val="2377328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previous lecture we had shown you how to fit a line to data.  </a:t>
            </a:r>
          </a:p>
        </p:txBody>
      </p:sp>
      <p:sp>
        <p:nvSpPr>
          <p:cNvPr id="4" name="Slide Number Placeholder 3"/>
          <p:cNvSpPr>
            <a:spLocks noGrp="1"/>
          </p:cNvSpPr>
          <p:nvPr>
            <p:ph type="sldNum" sz="quarter" idx="5"/>
          </p:nvPr>
        </p:nvSpPr>
        <p:spPr/>
        <p:txBody>
          <a:bodyPr/>
          <a:lstStyle/>
          <a:p>
            <a:fld id="{6417D8E3-4DED-884B-B60B-A5855D3C8188}" type="slidenum">
              <a:rPr lang="en-US" smtClean="0"/>
              <a:t>2</a:t>
            </a:fld>
            <a:endParaRPr lang="en-US" dirty="0"/>
          </a:p>
        </p:txBody>
      </p:sp>
    </p:spTree>
    <p:extLst>
      <p:ext uri="{BB962C8B-B14F-4D97-AF65-F5344CB8AC3E}">
        <p14:creationId xmlns:p14="http://schemas.microsoft.com/office/powerpoint/2010/main" val="3331090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column is the statistical significance or the probability of observing the t statistic.  Here the chance of observing the t value of 2.23 is 5%. </a:t>
            </a:r>
          </a:p>
        </p:txBody>
      </p:sp>
      <p:sp>
        <p:nvSpPr>
          <p:cNvPr id="4" name="Slide Number Placeholder 3"/>
          <p:cNvSpPr>
            <a:spLocks noGrp="1"/>
          </p:cNvSpPr>
          <p:nvPr>
            <p:ph type="sldNum" sz="quarter" idx="5"/>
          </p:nvPr>
        </p:nvSpPr>
        <p:spPr/>
        <p:txBody>
          <a:bodyPr/>
          <a:lstStyle/>
          <a:p>
            <a:fld id="{6417D8E3-4DED-884B-B60B-A5855D3C8188}" type="slidenum">
              <a:rPr lang="en-US" smtClean="0"/>
              <a:t>20</a:t>
            </a:fld>
            <a:endParaRPr lang="en-US" dirty="0"/>
          </a:p>
        </p:txBody>
      </p:sp>
    </p:spTree>
    <p:extLst>
      <p:ext uri="{BB962C8B-B14F-4D97-AF65-F5344CB8AC3E}">
        <p14:creationId xmlns:p14="http://schemas.microsoft.com/office/powerpoint/2010/main" val="37744775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line in the regression output is to test statistical significance of the coefficient for X.  In out example, the S, A, T score.</a:t>
            </a:r>
          </a:p>
        </p:txBody>
      </p:sp>
      <p:sp>
        <p:nvSpPr>
          <p:cNvPr id="4" name="Slide Number Placeholder 3"/>
          <p:cNvSpPr>
            <a:spLocks noGrp="1"/>
          </p:cNvSpPr>
          <p:nvPr>
            <p:ph type="sldNum" sz="quarter" idx="5"/>
          </p:nvPr>
        </p:nvSpPr>
        <p:spPr/>
        <p:txBody>
          <a:bodyPr/>
          <a:lstStyle/>
          <a:p>
            <a:fld id="{6417D8E3-4DED-884B-B60B-A5855D3C8188}" type="slidenum">
              <a:rPr lang="en-US" smtClean="0"/>
              <a:t>21</a:t>
            </a:fld>
            <a:endParaRPr lang="en-US" dirty="0"/>
          </a:p>
        </p:txBody>
      </p:sp>
    </p:spTree>
    <p:extLst>
      <p:ext uri="{BB962C8B-B14F-4D97-AF65-F5344CB8AC3E}">
        <p14:creationId xmlns:p14="http://schemas.microsoft.com/office/powerpoint/2010/main" val="31971216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column shows the unstandardized coefficient that we had estimated earlier.  </a:t>
            </a:r>
          </a:p>
        </p:txBody>
      </p:sp>
      <p:sp>
        <p:nvSpPr>
          <p:cNvPr id="4" name="Slide Number Placeholder 3"/>
          <p:cNvSpPr>
            <a:spLocks noGrp="1"/>
          </p:cNvSpPr>
          <p:nvPr>
            <p:ph type="sldNum" sz="quarter" idx="5"/>
          </p:nvPr>
        </p:nvSpPr>
        <p:spPr/>
        <p:txBody>
          <a:bodyPr/>
          <a:lstStyle/>
          <a:p>
            <a:fld id="{6417D8E3-4DED-884B-B60B-A5855D3C8188}" type="slidenum">
              <a:rPr lang="en-US" smtClean="0"/>
              <a:t>22</a:t>
            </a:fld>
            <a:endParaRPr lang="en-US" dirty="0"/>
          </a:p>
        </p:txBody>
      </p:sp>
    </p:spTree>
    <p:extLst>
      <p:ext uri="{BB962C8B-B14F-4D97-AF65-F5344CB8AC3E}">
        <p14:creationId xmlns:p14="http://schemas.microsoft.com/office/powerpoint/2010/main" val="1314283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column shows the standard error.  The smaller the standard error the more confidence we have in the estimate.  </a:t>
            </a:r>
          </a:p>
        </p:txBody>
      </p:sp>
      <p:sp>
        <p:nvSpPr>
          <p:cNvPr id="4" name="Slide Number Placeholder 3"/>
          <p:cNvSpPr>
            <a:spLocks noGrp="1"/>
          </p:cNvSpPr>
          <p:nvPr>
            <p:ph type="sldNum" sz="quarter" idx="5"/>
          </p:nvPr>
        </p:nvSpPr>
        <p:spPr/>
        <p:txBody>
          <a:bodyPr/>
          <a:lstStyle/>
          <a:p>
            <a:fld id="{6417D8E3-4DED-884B-B60B-A5855D3C8188}" type="slidenum">
              <a:rPr lang="en-US" smtClean="0"/>
              <a:t>23</a:t>
            </a:fld>
            <a:endParaRPr lang="en-US" dirty="0"/>
          </a:p>
        </p:txBody>
      </p:sp>
    </p:spTree>
    <p:extLst>
      <p:ext uri="{BB962C8B-B14F-4D97-AF65-F5344CB8AC3E}">
        <p14:creationId xmlns:p14="http://schemas.microsoft.com/office/powerpoint/2010/main" val="656174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column shows the standardized coefficient when the S,A,T scores after it is standardized to have mean of 0 and standard deviation of 1. </a:t>
            </a:r>
          </a:p>
        </p:txBody>
      </p:sp>
      <p:sp>
        <p:nvSpPr>
          <p:cNvPr id="4" name="Slide Number Placeholder 3"/>
          <p:cNvSpPr>
            <a:spLocks noGrp="1"/>
          </p:cNvSpPr>
          <p:nvPr>
            <p:ph type="sldNum" sz="quarter" idx="5"/>
          </p:nvPr>
        </p:nvSpPr>
        <p:spPr/>
        <p:txBody>
          <a:bodyPr/>
          <a:lstStyle/>
          <a:p>
            <a:fld id="{6417D8E3-4DED-884B-B60B-A5855D3C8188}" type="slidenum">
              <a:rPr lang="en-US" smtClean="0"/>
              <a:t>24</a:t>
            </a:fld>
            <a:endParaRPr lang="en-US" dirty="0"/>
          </a:p>
        </p:txBody>
      </p:sp>
    </p:spTree>
    <p:extLst>
      <p:ext uri="{BB962C8B-B14F-4D97-AF65-F5344CB8AC3E}">
        <p14:creationId xmlns:p14="http://schemas.microsoft.com/office/powerpoint/2010/main" val="9003219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is the t statistic for the coefficient.  </a:t>
            </a:r>
          </a:p>
        </p:txBody>
      </p:sp>
      <p:sp>
        <p:nvSpPr>
          <p:cNvPr id="4" name="Slide Number Placeholder 3"/>
          <p:cNvSpPr>
            <a:spLocks noGrp="1"/>
          </p:cNvSpPr>
          <p:nvPr>
            <p:ph type="sldNum" sz="quarter" idx="5"/>
          </p:nvPr>
        </p:nvSpPr>
        <p:spPr/>
        <p:txBody>
          <a:bodyPr/>
          <a:lstStyle/>
          <a:p>
            <a:fld id="{6417D8E3-4DED-884B-B60B-A5855D3C8188}" type="slidenum">
              <a:rPr lang="en-US" smtClean="0"/>
              <a:t>25</a:t>
            </a:fld>
            <a:endParaRPr lang="en-US" dirty="0"/>
          </a:p>
        </p:txBody>
      </p:sp>
    </p:spTree>
    <p:extLst>
      <p:ext uri="{BB962C8B-B14F-4D97-AF65-F5344CB8AC3E}">
        <p14:creationId xmlns:p14="http://schemas.microsoft.com/office/powerpoint/2010/main" val="34717845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have the probability of observing the t-statistic, which in this case is 10%.  If we consider events less than 5% of occurrence as rare, then we fail to reject the hypothesis that S,A,T has a coefficient of zero. </a:t>
            </a:r>
          </a:p>
        </p:txBody>
      </p:sp>
      <p:sp>
        <p:nvSpPr>
          <p:cNvPr id="4" name="Slide Number Placeholder 3"/>
          <p:cNvSpPr>
            <a:spLocks noGrp="1"/>
          </p:cNvSpPr>
          <p:nvPr>
            <p:ph type="sldNum" sz="quarter" idx="5"/>
          </p:nvPr>
        </p:nvSpPr>
        <p:spPr/>
        <p:txBody>
          <a:bodyPr/>
          <a:lstStyle/>
          <a:p>
            <a:fld id="{6417D8E3-4DED-884B-B60B-A5855D3C8188}" type="slidenum">
              <a:rPr lang="en-US" smtClean="0"/>
              <a:t>26</a:t>
            </a:fld>
            <a:endParaRPr lang="en-US" dirty="0"/>
          </a:p>
        </p:txBody>
      </p:sp>
    </p:spTree>
    <p:extLst>
      <p:ext uri="{BB962C8B-B14F-4D97-AF65-F5344CB8AC3E}">
        <p14:creationId xmlns:p14="http://schemas.microsoft.com/office/powerpoint/2010/main" val="13194604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null hypothesis is that the calculated standardized beta coefficient is zero.  </a:t>
            </a:r>
          </a:p>
        </p:txBody>
      </p:sp>
      <p:sp>
        <p:nvSpPr>
          <p:cNvPr id="4" name="Slide Number Placeholder 3"/>
          <p:cNvSpPr>
            <a:spLocks noGrp="1"/>
          </p:cNvSpPr>
          <p:nvPr>
            <p:ph type="sldNum" sz="quarter" idx="5"/>
          </p:nvPr>
        </p:nvSpPr>
        <p:spPr/>
        <p:txBody>
          <a:bodyPr/>
          <a:lstStyle/>
          <a:p>
            <a:fld id="{6417D8E3-4DED-884B-B60B-A5855D3C8188}" type="slidenum">
              <a:rPr lang="en-US" smtClean="0"/>
              <a:t>27</a:t>
            </a:fld>
            <a:endParaRPr lang="en-US" dirty="0"/>
          </a:p>
        </p:txBody>
      </p:sp>
    </p:spTree>
    <p:extLst>
      <p:ext uri="{BB962C8B-B14F-4D97-AF65-F5344CB8AC3E}">
        <p14:creationId xmlns:p14="http://schemas.microsoft.com/office/powerpoint/2010/main" val="9195216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alternative hypothesis is that the coefficient is not zero. </a:t>
            </a:r>
          </a:p>
        </p:txBody>
      </p:sp>
      <p:sp>
        <p:nvSpPr>
          <p:cNvPr id="4" name="Slide Number Placeholder 3"/>
          <p:cNvSpPr>
            <a:spLocks noGrp="1"/>
          </p:cNvSpPr>
          <p:nvPr>
            <p:ph type="sldNum" sz="quarter" idx="5"/>
          </p:nvPr>
        </p:nvSpPr>
        <p:spPr/>
        <p:txBody>
          <a:bodyPr/>
          <a:lstStyle/>
          <a:p>
            <a:fld id="{6417D8E3-4DED-884B-B60B-A5855D3C8188}" type="slidenum">
              <a:rPr lang="en-US" smtClean="0"/>
              <a:t>28</a:t>
            </a:fld>
            <a:endParaRPr lang="en-US" dirty="0"/>
          </a:p>
        </p:txBody>
      </p:sp>
    </p:spTree>
    <p:extLst>
      <p:ext uri="{BB962C8B-B14F-4D97-AF65-F5344CB8AC3E}">
        <p14:creationId xmlns:p14="http://schemas.microsoft.com/office/powerpoint/2010/main" val="741174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reject the hypothesis when the calculated chance of occurrence of the coefficient is less than 5%.  In this case we do not reject the hypothesis.  </a:t>
            </a:r>
          </a:p>
        </p:txBody>
      </p:sp>
      <p:sp>
        <p:nvSpPr>
          <p:cNvPr id="4" name="Slide Number Placeholder 3"/>
          <p:cNvSpPr>
            <a:spLocks noGrp="1"/>
          </p:cNvSpPr>
          <p:nvPr>
            <p:ph type="sldNum" sz="quarter" idx="5"/>
          </p:nvPr>
        </p:nvSpPr>
        <p:spPr/>
        <p:txBody>
          <a:bodyPr/>
          <a:lstStyle/>
          <a:p>
            <a:fld id="{6417D8E3-4DED-884B-B60B-A5855D3C8188}" type="slidenum">
              <a:rPr lang="en-US" smtClean="0"/>
              <a:t>29</a:t>
            </a:fld>
            <a:endParaRPr lang="en-US" dirty="0"/>
          </a:p>
        </p:txBody>
      </p:sp>
    </p:spTree>
    <p:extLst>
      <p:ext uri="{BB962C8B-B14F-4D97-AF65-F5344CB8AC3E}">
        <p14:creationId xmlns:p14="http://schemas.microsoft.com/office/powerpoint/2010/main" val="197045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show you how to interpret regression outputs and test two hypotheses.  </a:t>
            </a:r>
          </a:p>
        </p:txBody>
      </p:sp>
      <p:sp>
        <p:nvSpPr>
          <p:cNvPr id="4" name="Slide Number Placeholder 3"/>
          <p:cNvSpPr>
            <a:spLocks noGrp="1"/>
          </p:cNvSpPr>
          <p:nvPr>
            <p:ph type="sldNum" sz="quarter" idx="5"/>
          </p:nvPr>
        </p:nvSpPr>
        <p:spPr/>
        <p:txBody>
          <a:bodyPr/>
          <a:lstStyle/>
          <a:p>
            <a:fld id="{6417D8E3-4DED-884B-B60B-A5855D3C8188}" type="slidenum">
              <a:rPr lang="en-US" smtClean="0"/>
              <a:t>3</a:t>
            </a:fld>
            <a:endParaRPr lang="en-US" dirty="0"/>
          </a:p>
        </p:txBody>
      </p:sp>
    </p:spTree>
    <p:extLst>
      <p:ext uri="{BB962C8B-B14F-4D97-AF65-F5344CB8AC3E}">
        <p14:creationId xmlns:p14="http://schemas.microsoft.com/office/powerpoint/2010/main" val="6662108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test and findings were based on 4 assumptions.  First is that X and Y are normally distributed.</a:t>
            </a:r>
          </a:p>
        </p:txBody>
      </p:sp>
      <p:sp>
        <p:nvSpPr>
          <p:cNvPr id="4" name="Slide Number Placeholder 3"/>
          <p:cNvSpPr>
            <a:spLocks noGrp="1"/>
          </p:cNvSpPr>
          <p:nvPr>
            <p:ph type="sldNum" sz="quarter" idx="5"/>
          </p:nvPr>
        </p:nvSpPr>
        <p:spPr/>
        <p:txBody>
          <a:bodyPr/>
          <a:lstStyle/>
          <a:p>
            <a:fld id="{6417D8E3-4DED-884B-B60B-A5855D3C8188}" type="slidenum">
              <a:rPr lang="en-US" smtClean="0"/>
              <a:t>30</a:t>
            </a:fld>
            <a:endParaRPr lang="en-US" dirty="0"/>
          </a:p>
        </p:txBody>
      </p:sp>
    </p:spTree>
    <p:extLst>
      <p:ext uri="{BB962C8B-B14F-4D97-AF65-F5344CB8AC3E}">
        <p14:creationId xmlns:p14="http://schemas.microsoft.com/office/powerpoint/2010/main" val="24002649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Second is that </a:t>
            </a:r>
            <a:r>
              <a:rPr lang="en-US" altLang="en-US" b="0" dirty="0"/>
              <a:t>the relationship between X and Y is linear and not curved</a:t>
            </a:r>
          </a:p>
          <a:p>
            <a:endParaRPr lang="en-US" dirty="0"/>
          </a:p>
        </p:txBody>
      </p:sp>
      <p:sp>
        <p:nvSpPr>
          <p:cNvPr id="4" name="Slide Number Placeholder 3"/>
          <p:cNvSpPr>
            <a:spLocks noGrp="1"/>
          </p:cNvSpPr>
          <p:nvPr>
            <p:ph type="sldNum" sz="quarter" idx="5"/>
          </p:nvPr>
        </p:nvSpPr>
        <p:spPr/>
        <p:txBody>
          <a:bodyPr/>
          <a:lstStyle/>
          <a:p>
            <a:fld id="{6417D8E3-4DED-884B-B60B-A5855D3C8188}" type="slidenum">
              <a:rPr lang="en-US" smtClean="0"/>
              <a:t>31</a:t>
            </a:fld>
            <a:endParaRPr lang="en-US" dirty="0"/>
          </a:p>
        </p:txBody>
      </p:sp>
    </p:spTree>
    <p:extLst>
      <p:ext uri="{BB962C8B-B14F-4D97-AF65-F5344CB8AC3E}">
        <p14:creationId xmlns:p14="http://schemas.microsoft.com/office/powerpoint/2010/main" val="31642635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Third, we assume that t</a:t>
            </a:r>
            <a:r>
              <a:rPr lang="en-US" altLang="en-US" b="0" dirty="0"/>
              <a:t>he variation of Y at particular values of X is not proportional to X</a:t>
            </a:r>
          </a:p>
          <a:p>
            <a:endParaRPr lang="en-US" dirty="0"/>
          </a:p>
        </p:txBody>
      </p:sp>
      <p:sp>
        <p:nvSpPr>
          <p:cNvPr id="4" name="Slide Number Placeholder 3"/>
          <p:cNvSpPr>
            <a:spLocks noGrp="1"/>
          </p:cNvSpPr>
          <p:nvPr>
            <p:ph type="sldNum" sz="quarter" idx="5"/>
          </p:nvPr>
        </p:nvSpPr>
        <p:spPr/>
        <p:txBody>
          <a:bodyPr/>
          <a:lstStyle/>
          <a:p>
            <a:fld id="{6417D8E3-4DED-884B-B60B-A5855D3C8188}" type="slidenum">
              <a:rPr lang="en-US" smtClean="0"/>
              <a:t>32</a:t>
            </a:fld>
            <a:endParaRPr lang="en-US" dirty="0"/>
          </a:p>
        </p:txBody>
      </p:sp>
    </p:spTree>
    <p:extLst>
      <p:ext uri="{BB962C8B-B14F-4D97-AF65-F5344CB8AC3E}">
        <p14:creationId xmlns:p14="http://schemas.microsoft.com/office/powerpoint/2010/main" val="38944111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fourth, we also assume that there is negligible error in measurement of X variable</a:t>
            </a:r>
          </a:p>
        </p:txBody>
      </p:sp>
      <p:sp>
        <p:nvSpPr>
          <p:cNvPr id="4" name="Slide Number Placeholder 3"/>
          <p:cNvSpPr>
            <a:spLocks noGrp="1"/>
          </p:cNvSpPr>
          <p:nvPr>
            <p:ph type="sldNum" sz="quarter" idx="5"/>
          </p:nvPr>
        </p:nvSpPr>
        <p:spPr/>
        <p:txBody>
          <a:bodyPr/>
          <a:lstStyle/>
          <a:p>
            <a:fld id="{6417D8E3-4DED-884B-B60B-A5855D3C8188}" type="slidenum">
              <a:rPr lang="en-US" smtClean="0"/>
              <a:t>33</a:t>
            </a:fld>
            <a:endParaRPr lang="en-US" dirty="0"/>
          </a:p>
        </p:txBody>
      </p:sp>
    </p:spTree>
    <p:extLst>
      <p:ext uri="{BB962C8B-B14F-4D97-AF65-F5344CB8AC3E}">
        <p14:creationId xmlns:p14="http://schemas.microsoft.com/office/powerpoint/2010/main" val="11152939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has been focused on regression on one variable and test of two hypotheses.  One that focuses on goodness of fit for the entire equation.  The other that focuses on relationship between X and Y. </a:t>
            </a:r>
          </a:p>
        </p:txBody>
      </p:sp>
      <p:sp>
        <p:nvSpPr>
          <p:cNvPr id="4" name="Slide Number Placeholder 3"/>
          <p:cNvSpPr>
            <a:spLocks noGrp="1"/>
          </p:cNvSpPr>
          <p:nvPr>
            <p:ph type="sldNum" sz="quarter" idx="5"/>
          </p:nvPr>
        </p:nvSpPr>
        <p:spPr/>
        <p:txBody>
          <a:bodyPr/>
          <a:lstStyle/>
          <a:p>
            <a:fld id="{6417D8E3-4DED-884B-B60B-A5855D3C8188}" type="slidenum">
              <a:rPr lang="en-US" smtClean="0"/>
              <a:t>34</a:t>
            </a:fld>
            <a:endParaRPr lang="en-US" dirty="0"/>
          </a:p>
        </p:txBody>
      </p:sp>
    </p:spTree>
    <p:extLst>
      <p:ext uri="{BB962C8B-B14F-4D97-AF65-F5344CB8AC3E}">
        <p14:creationId xmlns:p14="http://schemas.microsoft.com/office/powerpoint/2010/main" val="37429141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  Check other videos we have on fit to data, regression assumptions, and missing values.  </a:t>
            </a:r>
          </a:p>
        </p:txBody>
      </p:sp>
      <p:sp>
        <p:nvSpPr>
          <p:cNvPr id="4" name="Slide Number Placeholder 3"/>
          <p:cNvSpPr>
            <a:spLocks noGrp="1"/>
          </p:cNvSpPr>
          <p:nvPr>
            <p:ph type="sldNum" sz="quarter" idx="5"/>
          </p:nvPr>
        </p:nvSpPr>
        <p:spPr/>
        <p:txBody>
          <a:bodyPr/>
          <a:lstStyle/>
          <a:p>
            <a:fld id="{6417D8E3-4DED-884B-B60B-A5855D3C8188}" type="slidenum">
              <a:rPr lang="en-US" smtClean="0"/>
              <a:t>35</a:t>
            </a:fld>
            <a:endParaRPr lang="en-US" dirty="0"/>
          </a:p>
        </p:txBody>
      </p:sp>
    </p:spTree>
    <p:extLst>
      <p:ext uri="{BB962C8B-B14F-4D97-AF65-F5344CB8AC3E}">
        <p14:creationId xmlns:p14="http://schemas.microsoft.com/office/powerpoint/2010/main" val="2892036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test the null hypothesis that the regression line does not explain any of the variation in the Y variable.   </a:t>
            </a:r>
          </a:p>
        </p:txBody>
      </p:sp>
      <p:sp>
        <p:nvSpPr>
          <p:cNvPr id="4" name="Slide Number Placeholder 3"/>
          <p:cNvSpPr>
            <a:spLocks noGrp="1"/>
          </p:cNvSpPr>
          <p:nvPr>
            <p:ph type="sldNum" sz="quarter" idx="5"/>
          </p:nvPr>
        </p:nvSpPr>
        <p:spPr/>
        <p:txBody>
          <a:bodyPr/>
          <a:lstStyle/>
          <a:p>
            <a:fld id="{6417D8E3-4DED-884B-B60B-A5855D3C8188}" type="slidenum">
              <a:rPr lang="en-US" smtClean="0"/>
              <a:t>4</a:t>
            </a:fld>
            <a:endParaRPr lang="en-US" dirty="0"/>
          </a:p>
        </p:txBody>
      </p:sp>
    </p:spTree>
    <p:extLst>
      <p:ext uri="{BB962C8B-B14F-4D97-AF65-F5344CB8AC3E}">
        <p14:creationId xmlns:p14="http://schemas.microsoft.com/office/powerpoint/2010/main" val="1566631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hypothesis is that the variable X does not have a significant relationship with variable Y.  </a:t>
            </a:r>
          </a:p>
        </p:txBody>
      </p:sp>
      <p:sp>
        <p:nvSpPr>
          <p:cNvPr id="4" name="Slide Number Placeholder 3"/>
          <p:cNvSpPr>
            <a:spLocks noGrp="1"/>
          </p:cNvSpPr>
          <p:nvPr>
            <p:ph type="sldNum" sz="quarter" idx="5"/>
          </p:nvPr>
        </p:nvSpPr>
        <p:spPr/>
        <p:txBody>
          <a:bodyPr/>
          <a:lstStyle/>
          <a:p>
            <a:fld id="{6417D8E3-4DED-884B-B60B-A5855D3C8188}" type="slidenum">
              <a:rPr lang="en-US" smtClean="0"/>
              <a:t>5</a:t>
            </a:fld>
            <a:endParaRPr lang="en-US" dirty="0"/>
          </a:p>
        </p:txBody>
      </p:sp>
    </p:spTree>
    <p:extLst>
      <p:ext uri="{BB962C8B-B14F-4D97-AF65-F5344CB8AC3E}">
        <p14:creationId xmlns:p14="http://schemas.microsoft.com/office/powerpoint/2010/main" val="2461833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0B5FB0-5232-4A7A-9F4E-5B8F9E8BF2F2}"/>
              </a:ext>
            </a:extLst>
          </p:cNvPr>
          <p:cNvSpPr>
            <a:spLocks noGrp="1" noChangeArrowheads="1"/>
          </p:cNvSpPr>
          <p:nvPr>
            <p:ph type="sldNum" sz="quarter" idx="5"/>
          </p:nvPr>
        </p:nvSpPr>
        <p:spPr>
          <a:ln/>
        </p:spPr>
        <p:txBody>
          <a:bodyPr/>
          <a:lstStyle/>
          <a:p>
            <a:fld id="{D84D313D-EC1A-402C-BE83-E10DE8BA3CD3}" type="slidenum">
              <a:rPr lang="en-US" altLang="en-US"/>
              <a:pPr/>
              <a:t>6</a:t>
            </a:fld>
            <a:endParaRPr lang="en-US" altLang="en-US" dirty="0"/>
          </a:p>
        </p:txBody>
      </p:sp>
      <p:sp>
        <p:nvSpPr>
          <p:cNvPr id="132098" name="Rectangle 2">
            <a:extLst>
              <a:ext uri="{FF2B5EF4-FFF2-40B4-BE49-F238E27FC236}">
                <a16:creationId xmlns:a16="http://schemas.microsoft.com/office/drawing/2014/main" id="{ACFCABF9-4864-4014-BDA3-2B7594C24DA0}"/>
              </a:ext>
            </a:extLst>
          </p:cNvPr>
          <p:cNvSpPr>
            <a:spLocks noGrp="1" noRot="1" noChangeAspect="1" noChangeArrowheads="1" noTextEdit="1"/>
          </p:cNvSpPr>
          <p:nvPr>
            <p:ph type="sldImg"/>
          </p:nvPr>
        </p:nvSpPr>
        <p:spPr>
          <a:ln/>
        </p:spPr>
      </p:sp>
      <p:sp>
        <p:nvSpPr>
          <p:cNvPr id="132099" name="Rectangle 3">
            <a:extLst>
              <a:ext uri="{FF2B5EF4-FFF2-40B4-BE49-F238E27FC236}">
                <a16:creationId xmlns:a16="http://schemas.microsoft.com/office/drawing/2014/main" id="{87A26D4B-F85F-4A02-9D6B-221B876ABD93}"/>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All regressions have an imbedded ANOVA. The sum of Squares of the Dependent Variable is  partitioned into  two components: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0B5FB0-5232-4A7A-9F4E-5B8F9E8BF2F2}"/>
              </a:ext>
            </a:extLst>
          </p:cNvPr>
          <p:cNvSpPr>
            <a:spLocks noGrp="1" noChangeArrowheads="1"/>
          </p:cNvSpPr>
          <p:nvPr>
            <p:ph type="sldNum" sz="quarter" idx="5"/>
          </p:nvPr>
        </p:nvSpPr>
        <p:spPr>
          <a:ln/>
        </p:spPr>
        <p:txBody>
          <a:bodyPr/>
          <a:lstStyle/>
          <a:p>
            <a:fld id="{D84D313D-EC1A-402C-BE83-E10DE8BA3CD3}" type="slidenum">
              <a:rPr lang="en-US" altLang="en-US"/>
              <a:pPr/>
              <a:t>7</a:t>
            </a:fld>
            <a:endParaRPr lang="en-US" altLang="en-US" dirty="0"/>
          </a:p>
        </p:txBody>
      </p:sp>
      <p:sp>
        <p:nvSpPr>
          <p:cNvPr id="132098" name="Rectangle 2">
            <a:extLst>
              <a:ext uri="{FF2B5EF4-FFF2-40B4-BE49-F238E27FC236}">
                <a16:creationId xmlns:a16="http://schemas.microsoft.com/office/drawing/2014/main" id="{ACFCABF9-4864-4014-BDA3-2B7594C24DA0}"/>
              </a:ext>
            </a:extLst>
          </p:cNvPr>
          <p:cNvSpPr>
            <a:spLocks noGrp="1" noRot="1" noChangeAspect="1" noChangeArrowheads="1" noTextEdit="1"/>
          </p:cNvSpPr>
          <p:nvPr>
            <p:ph type="sldImg"/>
          </p:nvPr>
        </p:nvSpPr>
        <p:spPr>
          <a:ln/>
        </p:spPr>
      </p:sp>
      <p:sp>
        <p:nvSpPr>
          <p:cNvPr id="132099" name="Rectangle 3">
            <a:extLst>
              <a:ext uri="{FF2B5EF4-FFF2-40B4-BE49-F238E27FC236}">
                <a16:creationId xmlns:a16="http://schemas.microsoft.com/office/drawing/2014/main" id="{87A26D4B-F85F-4A02-9D6B-221B876ABD93}"/>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One explained and due to Regression  </a:t>
            </a:r>
          </a:p>
        </p:txBody>
      </p:sp>
    </p:spTree>
    <p:extLst>
      <p:ext uri="{BB962C8B-B14F-4D97-AF65-F5344CB8AC3E}">
        <p14:creationId xmlns:p14="http://schemas.microsoft.com/office/powerpoint/2010/main" val="28125956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80B5FB0-5232-4A7A-9F4E-5B8F9E8BF2F2}"/>
              </a:ext>
            </a:extLst>
          </p:cNvPr>
          <p:cNvSpPr>
            <a:spLocks noGrp="1" noChangeArrowheads="1"/>
          </p:cNvSpPr>
          <p:nvPr>
            <p:ph type="sldNum" sz="quarter" idx="5"/>
          </p:nvPr>
        </p:nvSpPr>
        <p:spPr>
          <a:ln/>
        </p:spPr>
        <p:txBody>
          <a:bodyPr/>
          <a:lstStyle/>
          <a:p>
            <a:fld id="{D84D313D-EC1A-402C-BE83-E10DE8BA3CD3}" type="slidenum">
              <a:rPr lang="en-US" altLang="en-US"/>
              <a:pPr/>
              <a:t>8</a:t>
            </a:fld>
            <a:endParaRPr lang="en-US" altLang="en-US" dirty="0"/>
          </a:p>
        </p:txBody>
      </p:sp>
      <p:sp>
        <p:nvSpPr>
          <p:cNvPr id="132098" name="Rectangle 2">
            <a:extLst>
              <a:ext uri="{FF2B5EF4-FFF2-40B4-BE49-F238E27FC236}">
                <a16:creationId xmlns:a16="http://schemas.microsoft.com/office/drawing/2014/main" id="{ACFCABF9-4864-4014-BDA3-2B7594C24DA0}"/>
              </a:ext>
            </a:extLst>
          </p:cNvPr>
          <p:cNvSpPr>
            <a:spLocks noGrp="1" noRot="1" noChangeAspect="1" noChangeArrowheads="1" noTextEdit="1"/>
          </p:cNvSpPr>
          <p:nvPr>
            <p:ph type="sldImg"/>
          </p:nvPr>
        </p:nvSpPr>
        <p:spPr>
          <a:ln/>
        </p:spPr>
      </p:sp>
      <p:sp>
        <p:nvSpPr>
          <p:cNvPr id="132099" name="Rectangle 3">
            <a:extLst>
              <a:ext uri="{FF2B5EF4-FFF2-40B4-BE49-F238E27FC236}">
                <a16:creationId xmlns:a16="http://schemas.microsoft.com/office/drawing/2014/main" id="{87A26D4B-F85F-4A02-9D6B-221B876ABD93}"/>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and another unexplained and due to error.</a:t>
            </a:r>
          </a:p>
        </p:txBody>
      </p:sp>
    </p:spTree>
    <p:extLst>
      <p:ext uri="{BB962C8B-B14F-4D97-AF65-F5344CB8AC3E}">
        <p14:creationId xmlns:p14="http://schemas.microsoft.com/office/powerpoint/2010/main" val="303684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Yielding these calculated values and degrees of freedoms.</a:t>
            </a:r>
          </a:p>
        </p:txBody>
      </p:sp>
      <p:sp>
        <p:nvSpPr>
          <p:cNvPr id="4" name="Slide Number Placeholder 3"/>
          <p:cNvSpPr>
            <a:spLocks noGrp="1"/>
          </p:cNvSpPr>
          <p:nvPr>
            <p:ph type="sldNum" sz="quarter" idx="5"/>
          </p:nvPr>
        </p:nvSpPr>
        <p:spPr/>
        <p:txBody>
          <a:bodyPr/>
          <a:lstStyle/>
          <a:p>
            <a:fld id="{6417D8E3-4DED-884B-B60B-A5855D3C8188}" type="slidenum">
              <a:rPr lang="en-US" smtClean="0"/>
              <a:t>9</a:t>
            </a:fld>
            <a:endParaRPr lang="en-US" dirty="0"/>
          </a:p>
        </p:txBody>
      </p:sp>
    </p:spTree>
    <p:extLst>
      <p:ext uri="{BB962C8B-B14F-4D97-AF65-F5344CB8AC3E}">
        <p14:creationId xmlns:p14="http://schemas.microsoft.com/office/powerpoint/2010/main" val="29644402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580765E-9E46-F923-4537-881F829F0E54}"/>
              </a:ext>
            </a:extLst>
          </p:cNvPr>
          <p:cNvPicPr>
            <a:picLocks noChangeAspect="1"/>
          </p:cNvPicPr>
          <p:nvPr userDrawn="1"/>
        </p:nvPicPr>
        <p:blipFill rotWithShape="1">
          <a:blip r:embed="rId2">
            <a:alphaModFix amt="20000"/>
          </a:blip>
          <a:srcRect b="19027"/>
          <a:stretch/>
        </p:blipFill>
        <p:spPr>
          <a:xfrm>
            <a:off x="4902150" y="-674203"/>
            <a:ext cx="7694778" cy="8354115"/>
          </a:xfrm>
          <a:prstGeom prst="rect">
            <a:avLst/>
          </a:prstGeom>
        </p:spPr>
      </p:pic>
      <p:sp>
        <p:nvSpPr>
          <p:cNvPr id="2" name="Title 1">
            <a:extLst>
              <a:ext uri="{FF2B5EF4-FFF2-40B4-BE49-F238E27FC236}">
                <a16:creationId xmlns:a16="http://schemas.microsoft.com/office/drawing/2014/main" id="{F8649688-59E7-1703-6239-C6E17422C4E4}"/>
              </a:ext>
            </a:extLst>
          </p:cNvPr>
          <p:cNvSpPr>
            <a:spLocks noGrp="1"/>
          </p:cNvSpPr>
          <p:nvPr>
            <p:ph type="ctrTitle"/>
          </p:nvPr>
        </p:nvSpPr>
        <p:spPr>
          <a:xfrm>
            <a:off x="1406173" y="1023730"/>
            <a:ext cx="9467236" cy="2534845"/>
          </a:xfrm>
        </p:spPr>
        <p:txBody>
          <a:bodyPr anchor="b">
            <a:noAutofit/>
          </a:bodyPr>
          <a:lstStyle>
            <a:lvl1pPr algn="l">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AEE2DF3-20B9-5FE4-78BC-2A84C112A90A}"/>
              </a:ext>
            </a:extLst>
          </p:cNvPr>
          <p:cNvSpPr>
            <a:spLocks noGrp="1"/>
          </p:cNvSpPr>
          <p:nvPr>
            <p:ph type="subTitle" idx="1"/>
          </p:nvPr>
        </p:nvSpPr>
        <p:spPr>
          <a:xfrm>
            <a:off x="1406173" y="3558575"/>
            <a:ext cx="9467236" cy="1560077"/>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953E1F77-3976-FC07-D6FA-5715ADAF14E2}"/>
              </a:ext>
            </a:extLst>
          </p:cNvPr>
          <p:cNvPicPr>
            <a:picLocks noChangeAspect="1"/>
          </p:cNvPicPr>
          <p:nvPr userDrawn="1"/>
        </p:nvPicPr>
        <p:blipFill>
          <a:blip r:embed="rId3"/>
          <a:stretch>
            <a:fillRect/>
          </a:stretch>
        </p:blipFill>
        <p:spPr>
          <a:xfrm>
            <a:off x="9963982" y="3502855"/>
            <a:ext cx="5932940" cy="7005710"/>
          </a:xfrm>
          <a:prstGeom prst="rect">
            <a:avLst/>
          </a:prstGeom>
        </p:spPr>
      </p:pic>
      <p:pic>
        <p:nvPicPr>
          <p:cNvPr id="7" name="Picture 6">
            <a:extLst>
              <a:ext uri="{FF2B5EF4-FFF2-40B4-BE49-F238E27FC236}">
                <a16:creationId xmlns:a16="http://schemas.microsoft.com/office/drawing/2014/main" id="{EF758EA4-EA94-F72F-4C37-A2D336BDE9F0}"/>
              </a:ext>
            </a:extLst>
          </p:cNvPr>
          <p:cNvPicPr>
            <a:picLocks noChangeAspect="1"/>
          </p:cNvPicPr>
          <p:nvPr userDrawn="1"/>
        </p:nvPicPr>
        <p:blipFill>
          <a:blip r:embed="rId4"/>
          <a:stretch>
            <a:fillRect/>
          </a:stretch>
        </p:blipFill>
        <p:spPr>
          <a:xfrm>
            <a:off x="754906" y="5412912"/>
            <a:ext cx="651267" cy="657297"/>
          </a:xfrm>
          <a:prstGeom prst="rect">
            <a:avLst/>
          </a:prstGeom>
        </p:spPr>
      </p:pic>
    </p:spTree>
    <p:extLst>
      <p:ext uri="{BB962C8B-B14F-4D97-AF65-F5344CB8AC3E}">
        <p14:creationId xmlns:p14="http://schemas.microsoft.com/office/powerpoint/2010/main" val="285268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1FFF6-7C3E-B82E-BAD3-3DE14A8ED6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70A6E4-035E-A278-7C29-F7C19E8BAF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C13EDC-550D-793C-1A85-3455C9C4CC3D}"/>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5" name="Footer Placeholder 4">
            <a:extLst>
              <a:ext uri="{FF2B5EF4-FFF2-40B4-BE49-F238E27FC236}">
                <a16:creationId xmlns:a16="http://schemas.microsoft.com/office/drawing/2014/main" id="{450158A0-98A6-F425-07F8-AD2416B3EE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759031-28CA-0A3A-FA4D-0C74C339DAD9}"/>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79301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A442C-E7A1-4B84-D829-7CCFAC8C63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97A649-0420-A710-F725-C76CCE0D6C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FD3817-238F-3DE7-81A5-734A9291E7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70E521-970C-0A16-339D-01F543C2F627}"/>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6" name="Footer Placeholder 5">
            <a:extLst>
              <a:ext uri="{FF2B5EF4-FFF2-40B4-BE49-F238E27FC236}">
                <a16:creationId xmlns:a16="http://schemas.microsoft.com/office/drawing/2014/main" id="{27500133-5DFD-4E8F-78F2-20C8E60D5D8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1ABD90-E5A5-8AFE-AF68-645F771A0684}"/>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131900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AE022-1263-0F86-3BCE-C134CAA194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5018F2-F8CE-4B78-5B33-7B7C6A5CDB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FCAB54-FA9D-256B-6B70-DB2FF3755A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8D39D-2C9E-8BEC-F41A-E542FDBE8D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114F0C-49C8-852E-937E-1CED58824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36C534-DF33-C872-B51D-C6C81045CF1D}"/>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8" name="Footer Placeholder 7">
            <a:extLst>
              <a:ext uri="{FF2B5EF4-FFF2-40B4-BE49-F238E27FC236}">
                <a16:creationId xmlns:a16="http://schemas.microsoft.com/office/drawing/2014/main" id="{38D48419-26EC-1F6C-06ED-4FEDEEA9175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18E161C-F9A4-9A91-4F1C-965605687A05}"/>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573357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7F527-C9C4-3AE9-1AB6-0A92543C6D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0A292B-FD17-3482-0ADF-55B3DEAB153F}"/>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4" name="Footer Placeholder 3">
            <a:extLst>
              <a:ext uri="{FF2B5EF4-FFF2-40B4-BE49-F238E27FC236}">
                <a16:creationId xmlns:a16="http://schemas.microsoft.com/office/drawing/2014/main" id="{9FC4CFF4-32C3-E17B-C4D7-7A0CF58DE9E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032BFF3-9C13-EF99-0729-5CAD7C9A025C}"/>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819274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96DED-A25F-6860-FA29-8B5A8C8810CF}"/>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3" name="Footer Placeholder 2">
            <a:extLst>
              <a:ext uri="{FF2B5EF4-FFF2-40B4-BE49-F238E27FC236}">
                <a16:creationId xmlns:a16="http://schemas.microsoft.com/office/drawing/2014/main" id="{B770275C-7907-9F15-85B5-70FBD727146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A31B68D-9337-DF5E-FDE3-D260CF6E7D36}"/>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827619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E3C2B-45CE-B511-13E2-9DAE79A845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F10148-A2A9-0799-F4F7-18017CE84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FB31A-DA89-95E7-AB08-ECC256F19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A7533F-7C4E-022F-1503-9303E85D6E67}"/>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6" name="Footer Placeholder 5">
            <a:extLst>
              <a:ext uri="{FF2B5EF4-FFF2-40B4-BE49-F238E27FC236}">
                <a16:creationId xmlns:a16="http://schemas.microsoft.com/office/drawing/2014/main" id="{2540BDBA-F83C-B51D-3180-D13C4E39E9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F3C8B5-4C34-EC01-EB6E-5BF3EB0D273A}"/>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9309652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A3A86-0B7B-9417-206C-8023301A4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FAB53F-53C6-9A50-564C-B9B09AEED9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1FADB9C-BE4B-90D1-43B5-0B304E9FB5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02F0E-CB70-B6CB-0280-2E396AB8B0BA}"/>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6" name="Footer Placeholder 5">
            <a:extLst>
              <a:ext uri="{FF2B5EF4-FFF2-40B4-BE49-F238E27FC236}">
                <a16:creationId xmlns:a16="http://schemas.microsoft.com/office/drawing/2014/main" id="{CD1C533A-08B0-58EA-9AD7-A3F8B324FA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26A372-BDCD-A7E2-5A4F-E62DC39F1C9F}"/>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700573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0EBD8-E926-E742-3B9A-FB7253CBC3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357F9-DC12-94D1-6A8F-A398E6061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E06DF-5858-0C46-6785-0912478308C3}"/>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5" name="Footer Placeholder 4">
            <a:extLst>
              <a:ext uri="{FF2B5EF4-FFF2-40B4-BE49-F238E27FC236}">
                <a16:creationId xmlns:a16="http://schemas.microsoft.com/office/drawing/2014/main" id="{6E465DCB-E870-DEF5-349E-FB0C17002C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0E2825-6709-2936-5F16-188693E21D04}"/>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2748083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190BBB-294E-EA0B-4584-034FA002CA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E2A05C-F0E4-B4A7-DC39-EB2E7568FD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983312-CA81-4776-9938-6738102779FC}"/>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5" name="Footer Placeholder 4">
            <a:extLst>
              <a:ext uri="{FF2B5EF4-FFF2-40B4-BE49-F238E27FC236}">
                <a16:creationId xmlns:a16="http://schemas.microsoft.com/office/drawing/2014/main" id="{86B87C54-F5DE-248C-FC2C-5BB73F76D0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672711-175A-0A82-C452-816AAB8F9911}"/>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38881975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7F74-E65C-984E-FFFB-9873BF0523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77072B-1A48-E8CC-BA32-C6C0F54A37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46E196-C6A3-D45C-AE7F-358CCC0114BC}"/>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5" name="Footer Placeholder 4">
            <a:extLst>
              <a:ext uri="{FF2B5EF4-FFF2-40B4-BE49-F238E27FC236}">
                <a16:creationId xmlns:a16="http://schemas.microsoft.com/office/drawing/2014/main" id="{3EF0C394-B57F-0355-CCFD-984B2FE12F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BE2EA4-D9C9-6654-B8BA-1C033886418C}"/>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389356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430F-5A5E-5D4B-4BC7-884289535AD9}"/>
              </a:ext>
            </a:extLst>
          </p:cNvPr>
          <p:cNvSpPr>
            <a:spLocks noGrp="1"/>
          </p:cNvSpPr>
          <p:nvPr>
            <p:ph type="title"/>
          </p:nvPr>
        </p:nvSpPr>
        <p:spPr/>
        <p:txBody>
          <a:bodyPr>
            <a:normAutofit/>
          </a:bodyPr>
          <a:lstStyle>
            <a:lvl1pPr>
              <a:defRPr sz="32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5482327C-9D0F-B15E-C5AE-0B4402F1F54D}"/>
              </a:ext>
            </a:extLst>
          </p:cNvPr>
          <p:cNvSpPr>
            <a:spLocks noGrp="1"/>
          </p:cNvSpPr>
          <p:nvPr>
            <p:ph idx="1"/>
          </p:nvPr>
        </p:nvSpPr>
        <p:spPr>
          <a:xfrm>
            <a:off x="831166" y="1952234"/>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B656B8F-F397-B870-64C7-260815F62451}"/>
              </a:ext>
            </a:extLst>
          </p:cNvPr>
          <p:cNvSpPr>
            <a:spLocks noGrp="1"/>
          </p:cNvSpPr>
          <p:nvPr>
            <p:ph type="ftr" sz="quarter" idx="11"/>
          </p:nvPr>
        </p:nvSpPr>
        <p:spPr>
          <a:xfrm rot="16200000">
            <a:off x="10838536" y="5052805"/>
            <a:ext cx="2095133" cy="406400"/>
          </a:xfrm>
        </p:spPr>
        <p:txBody>
          <a:bodyPr/>
          <a:lstStyle>
            <a:lvl1pPr algn="r">
              <a:defRPr>
                <a:solidFill>
                  <a:schemeClr val="tx2"/>
                </a:solidFill>
              </a:defRPr>
            </a:lvl1pPr>
          </a:lstStyle>
          <a:p>
            <a:r>
              <a:rPr lang="en-US" dirty="0"/>
              <a:t>GEORGE MASON UNIVERSITY</a:t>
            </a:r>
          </a:p>
        </p:txBody>
      </p:sp>
      <p:sp>
        <p:nvSpPr>
          <p:cNvPr id="6" name="Slide Number Placeholder 5">
            <a:extLst>
              <a:ext uri="{FF2B5EF4-FFF2-40B4-BE49-F238E27FC236}">
                <a16:creationId xmlns:a16="http://schemas.microsoft.com/office/drawing/2014/main" id="{919B4960-F59B-CF95-3858-F7F56D5011FC}"/>
              </a:ext>
            </a:extLst>
          </p:cNvPr>
          <p:cNvSpPr>
            <a:spLocks noGrp="1"/>
          </p:cNvSpPr>
          <p:nvPr>
            <p:ph type="sldNum" sz="quarter" idx="12"/>
          </p:nvPr>
        </p:nvSpPr>
        <p:spPr>
          <a:xfrm>
            <a:off x="11682902" y="6356350"/>
            <a:ext cx="406400" cy="365125"/>
          </a:xfrm>
        </p:spPr>
        <p:txBody>
          <a:bodyPr/>
          <a:lstStyle>
            <a:lvl1pPr>
              <a:defRPr>
                <a:solidFill>
                  <a:schemeClr val="tx2"/>
                </a:solidFill>
              </a:defRPr>
            </a:lvl1pPr>
          </a:lstStyle>
          <a:p>
            <a:fld id="{944FE883-4AC6-394B-8129-6E4BB686DB20}" type="slidenum">
              <a:rPr lang="en-US" smtClean="0"/>
              <a:pPr/>
              <a:t>‹#›</a:t>
            </a:fld>
            <a:endParaRPr lang="en-US" dirty="0"/>
          </a:p>
        </p:txBody>
      </p:sp>
    </p:spTree>
    <p:extLst>
      <p:ext uri="{BB962C8B-B14F-4D97-AF65-F5344CB8AC3E}">
        <p14:creationId xmlns:p14="http://schemas.microsoft.com/office/powerpoint/2010/main" val="7364606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E867D-53A7-E375-1117-1A31A9D525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0513F4-D2B2-F0E3-ECBA-F3DC31E94C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E8344E-33BD-ECDF-B54C-D2495594097E}"/>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5" name="Footer Placeholder 4">
            <a:extLst>
              <a:ext uri="{FF2B5EF4-FFF2-40B4-BE49-F238E27FC236}">
                <a16:creationId xmlns:a16="http://schemas.microsoft.com/office/drawing/2014/main" id="{1883BA72-D85A-09D5-0600-DA0ADB549F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682EF3A-9F15-3C46-FFFB-022261A7C4D0}"/>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3125757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438D-15AB-1384-01DA-DBC8400254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5BF7F2-D1ED-7EA7-354A-565D52FF4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6E1DCA-88C9-4457-D10B-A94EB9AD7826}"/>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5" name="Footer Placeholder 4">
            <a:extLst>
              <a:ext uri="{FF2B5EF4-FFF2-40B4-BE49-F238E27FC236}">
                <a16:creationId xmlns:a16="http://schemas.microsoft.com/office/drawing/2014/main" id="{3754F4D0-A1CD-2FEC-7FE5-3EFEA82E33B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A13ACB-3D51-C021-380A-422741CC01C3}"/>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1753973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998A7-CA9A-1FEB-D37F-86B06EC6BA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C477CC-EB3F-8190-5A4C-65AE4E397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C5C47D-3BE5-48D2-EE39-FCF2318426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F493D8-52FD-639F-7179-FFC6FA0DD796}"/>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6" name="Footer Placeholder 5">
            <a:extLst>
              <a:ext uri="{FF2B5EF4-FFF2-40B4-BE49-F238E27FC236}">
                <a16:creationId xmlns:a16="http://schemas.microsoft.com/office/drawing/2014/main" id="{FBC36B6A-9301-ABDB-03CF-23ADF7F07C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7E4F21-C24C-D131-6D7F-52B80594D4DB}"/>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912363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4D842-A184-D34E-83A3-7939A51F2F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B88A4F-A689-1A7A-CAA8-4068B47FD4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A3E650-B706-5DEB-EE7A-90F3218CF8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D9BED9-8399-658E-9C06-CE1A6A0093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063B30-E962-04B2-019E-17B9C7A4EE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8B6CFA-AA84-B957-4789-8CE9BB158971}"/>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8" name="Footer Placeholder 7">
            <a:extLst>
              <a:ext uri="{FF2B5EF4-FFF2-40B4-BE49-F238E27FC236}">
                <a16:creationId xmlns:a16="http://schemas.microsoft.com/office/drawing/2014/main" id="{E792B9A4-0BCD-4078-27F1-CE03080C7B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5B652E3-0273-69D9-07C6-940891B923DF}"/>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15089040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E62D-DDB5-965C-61E2-C64BE73C91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4E61465-2D74-BA61-3A96-9F2CCD6A7A14}"/>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4" name="Footer Placeholder 3">
            <a:extLst>
              <a:ext uri="{FF2B5EF4-FFF2-40B4-BE49-F238E27FC236}">
                <a16:creationId xmlns:a16="http://schemas.microsoft.com/office/drawing/2014/main" id="{A8C54FB0-75C8-BAB0-E08F-5597C745F4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1EBFBCC-94A9-E98E-22C3-CC3862648A62}"/>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28175721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4318E-3FAE-E6CF-52C8-A5357EEE763B}"/>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3" name="Footer Placeholder 2">
            <a:extLst>
              <a:ext uri="{FF2B5EF4-FFF2-40B4-BE49-F238E27FC236}">
                <a16:creationId xmlns:a16="http://schemas.microsoft.com/office/drawing/2014/main" id="{C9B0A48F-0238-53D6-2204-E5B225E25A3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CCE8633-0444-E110-E633-38AC564DC0D0}"/>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4207191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A3B09-7850-228A-25AC-33C768D9DF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F54079-0291-2553-0325-367A181407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68713B-4F7B-73A8-AC88-08F4E4338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F00650-DD85-EA5B-AC1C-BD0EA4C575C7}"/>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6" name="Footer Placeholder 5">
            <a:extLst>
              <a:ext uri="{FF2B5EF4-FFF2-40B4-BE49-F238E27FC236}">
                <a16:creationId xmlns:a16="http://schemas.microsoft.com/office/drawing/2014/main" id="{D02F2E68-5EFE-4521-37C9-0D2D2A5F17C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1C79F28-1FD0-F39C-054C-149BB5733DBE}"/>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31663793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42600-E7F7-0A7C-3F48-7DC437608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1D641E-C182-AA2F-BDCE-515CDD073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A6BA398-7343-A78C-5E87-2861D8733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D3B96A-4338-90F4-C630-4B1D3B913883}"/>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6" name="Footer Placeholder 5">
            <a:extLst>
              <a:ext uri="{FF2B5EF4-FFF2-40B4-BE49-F238E27FC236}">
                <a16:creationId xmlns:a16="http://schemas.microsoft.com/office/drawing/2014/main" id="{C5199B5F-56F1-C929-633A-316982F9F3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60F7B3-C312-29B8-3DC6-506DD032AEC7}"/>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1794219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08239-20ED-83C2-5E94-937A1AD96E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B3D5DE-5127-38D3-6E89-B9D722EC23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445D7-6DAD-B423-C661-09989B9F54AF}"/>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5" name="Footer Placeholder 4">
            <a:extLst>
              <a:ext uri="{FF2B5EF4-FFF2-40B4-BE49-F238E27FC236}">
                <a16:creationId xmlns:a16="http://schemas.microsoft.com/office/drawing/2014/main" id="{88ED203D-59EC-5FB7-5C4E-181DE2DCD8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4D749D-FD83-7F6C-FA44-FEFB64867F61}"/>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1146657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3154B-5C96-2E9F-D96C-FB3E0FD938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25D171-DBA8-3F47-FB05-D4B0DD2C7A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4BBFC7-FA2F-62E6-4063-B8016AC9542D}"/>
              </a:ext>
            </a:extLst>
          </p:cNvPr>
          <p:cNvSpPr>
            <a:spLocks noGrp="1"/>
          </p:cNvSpPr>
          <p:nvPr>
            <p:ph type="dt" sz="half" idx="10"/>
          </p:nvPr>
        </p:nvSpPr>
        <p:spPr/>
        <p:txBody>
          <a:bodyPr/>
          <a:lstStyle/>
          <a:p>
            <a:fld id="{4815D5C6-F7A1-5D44-B216-FA90FD5DD46C}" type="datetimeFigureOut">
              <a:rPr lang="en-US" smtClean="0"/>
              <a:t>9/26/2024</a:t>
            </a:fld>
            <a:endParaRPr lang="en-US" dirty="0"/>
          </a:p>
        </p:txBody>
      </p:sp>
      <p:sp>
        <p:nvSpPr>
          <p:cNvPr id="5" name="Footer Placeholder 4">
            <a:extLst>
              <a:ext uri="{FF2B5EF4-FFF2-40B4-BE49-F238E27FC236}">
                <a16:creationId xmlns:a16="http://schemas.microsoft.com/office/drawing/2014/main" id="{4BD08E5F-665E-DCDF-E602-9A5066D3983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3BF30F-B402-482F-1090-52983BFFEAD3}"/>
              </a:ext>
            </a:extLst>
          </p:cNvPr>
          <p:cNvSpPr>
            <a:spLocks noGrp="1"/>
          </p:cNvSpPr>
          <p:nvPr>
            <p:ph type="sldNum" sz="quarter" idx="12"/>
          </p:nvPr>
        </p:nvSpPr>
        <p:spPr/>
        <p:txBody>
          <a:bodyPr/>
          <a:lstStyle/>
          <a:p>
            <a:fld id="{F1D5B741-F039-A04D-81E9-C0DE6BA46523}" type="slidenum">
              <a:rPr lang="en-US" smtClean="0"/>
              <a:t>‹#›</a:t>
            </a:fld>
            <a:endParaRPr lang="en-US" dirty="0"/>
          </a:p>
        </p:txBody>
      </p:sp>
    </p:spTree>
    <p:extLst>
      <p:ext uri="{BB962C8B-B14F-4D97-AF65-F5344CB8AC3E}">
        <p14:creationId xmlns:p14="http://schemas.microsoft.com/office/powerpoint/2010/main" val="299360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F95F78E-F4A5-005F-D143-98D0ABF950FA}"/>
              </a:ext>
            </a:extLst>
          </p:cNvPr>
          <p:cNvPicPr>
            <a:picLocks noChangeAspect="1"/>
          </p:cNvPicPr>
          <p:nvPr userDrawn="1"/>
        </p:nvPicPr>
        <p:blipFill rotWithShape="1">
          <a:blip r:embed="rId2"/>
          <a:srcRect l="22097" t="73191" r="26779"/>
          <a:stretch/>
        </p:blipFill>
        <p:spPr>
          <a:xfrm>
            <a:off x="5956300" y="-2875"/>
            <a:ext cx="2400300" cy="757385"/>
          </a:xfrm>
          <a:prstGeom prst="rect">
            <a:avLst/>
          </a:prstGeom>
        </p:spPr>
      </p:pic>
      <p:pic>
        <p:nvPicPr>
          <p:cNvPr id="9" name="Picture 8">
            <a:extLst>
              <a:ext uri="{FF2B5EF4-FFF2-40B4-BE49-F238E27FC236}">
                <a16:creationId xmlns:a16="http://schemas.microsoft.com/office/drawing/2014/main" id="{5A2F6515-D6D6-585C-70C8-97944CAA7084}"/>
              </a:ext>
            </a:extLst>
          </p:cNvPr>
          <p:cNvPicPr>
            <a:picLocks noChangeAspect="1"/>
          </p:cNvPicPr>
          <p:nvPr userDrawn="1"/>
        </p:nvPicPr>
        <p:blipFill rotWithShape="1">
          <a:blip r:embed="rId3"/>
          <a:srcRect l="-10100" t="-3420" r="27678" b="5864"/>
          <a:stretch/>
        </p:blipFill>
        <p:spPr>
          <a:xfrm>
            <a:off x="11019637" y="5562599"/>
            <a:ext cx="1172363" cy="1325563"/>
          </a:xfrm>
          <a:prstGeom prst="rect">
            <a:avLst/>
          </a:prstGeom>
        </p:spPr>
      </p:pic>
      <p:sp>
        <p:nvSpPr>
          <p:cNvPr id="2" name="Title 1">
            <a:extLst>
              <a:ext uri="{FF2B5EF4-FFF2-40B4-BE49-F238E27FC236}">
                <a16:creationId xmlns:a16="http://schemas.microsoft.com/office/drawing/2014/main" id="{2334430F-5A5E-5D4B-4BC7-884289535AD9}"/>
              </a:ext>
            </a:extLst>
          </p:cNvPr>
          <p:cNvSpPr>
            <a:spLocks noGrp="1"/>
          </p:cNvSpPr>
          <p:nvPr>
            <p:ph type="title"/>
          </p:nvPr>
        </p:nvSpPr>
        <p:spPr>
          <a:xfrm>
            <a:off x="7239000" y="890886"/>
            <a:ext cx="46863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482327C-9D0F-B15E-C5AE-0B4402F1F54D}"/>
              </a:ext>
            </a:extLst>
          </p:cNvPr>
          <p:cNvSpPr>
            <a:spLocks noGrp="1"/>
          </p:cNvSpPr>
          <p:nvPr>
            <p:ph idx="1"/>
          </p:nvPr>
        </p:nvSpPr>
        <p:spPr>
          <a:xfrm>
            <a:off x="0" y="0"/>
            <a:ext cx="63119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8B656B8F-F397-B870-64C7-260815F62451}"/>
              </a:ext>
            </a:extLst>
          </p:cNvPr>
          <p:cNvSpPr>
            <a:spLocks noGrp="1"/>
          </p:cNvSpPr>
          <p:nvPr>
            <p:ph type="ftr" sz="quarter" idx="11"/>
          </p:nvPr>
        </p:nvSpPr>
        <p:spPr>
          <a:xfrm>
            <a:off x="6832600" y="6356350"/>
            <a:ext cx="4114800" cy="365125"/>
          </a:xfrm>
        </p:spPr>
        <p:txBody>
          <a:bodyPr/>
          <a:lstStyle>
            <a:lvl1pPr algn="r">
              <a:defRPr>
                <a:solidFill>
                  <a:schemeClr val="tx2"/>
                </a:solidFill>
              </a:defRPr>
            </a:lvl1pPr>
          </a:lstStyle>
          <a:p>
            <a:r>
              <a:rPr lang="en-US" dirty="0"/>
              <a:t>GEORGE MASON UNIVERSITY</a:t>
            </a:r>
          </a:p>
        </p:txBody>
      </p:sp>
      <p:sp>
        <p:nvSpPr>
          <p:cNvPr id="6" name="Slide Number Placeholder 5">
            <a:extLst>
              <a:ext uri="{FF2B5EF4-FFF2-40B4-BE49-F238E27FC236}">
                <a16:creationId xmlns:a16="http://schemas.microsoft.com/office/drawing/2014/main" id="{919B4960-F59B-CF95-3858-F7F56D5011FC}"/>
              </a:ext>
            </a:extLst>
          </p:cNvPr>
          <p:cNvSpPr>
            <a:spLocks noGrp="1"/>
          </p:cNvSpPr>
          <p:nvPr>
            <p:ph type="sldNum" sz="quarter" idx="12"/>
          </p:nvPr>
        </p:nvSpPr>
        <p:spPr>
          <a:xfrm>
            <a:off x="10947400" y="6356350"/>
            <a:ext cx="406400" cy="365125"/>
          </a:xfrm>
        </p:spPr>
        <p:txBody>
          <a:bodyPr/>
          <a:lstStyle>
            <a:lvl1pPr>
              <a:defRPr>
                <a:solidFill>
                  <a:schemeClr val="tx2"/>
                </a:solidFill>
              </a:defRPr>
            </a:lvl1pPr>
          </a:lstStyle>
          <a:p>
            <a:fld id="{944FE883-4AC6-394B-8129-6E4BB686DB20}" type="slidenum">
              <a:rPr lang="en-US" smtClean="0"/>
              <a:pPr/>
              <a:t>‹#›</a:t>
            </a:fld>
            <a:endParaRPr lang="en-US" dirty="0"/>
          </a:p>
        </p:txBody>
      </p:sp>
      <p:sp>
        <p:nvSpPr>
          <p:cNvPr id="7" name="Content Placeholder 6">
            <a:extLst>
              <a:ext uri="{FF2B5EF4-FFF2-40B4-BE49-F238E27FC236}">
                <a16:creationId xmlns:a16="http://schemas.microsoft.com/office/drawing/2014/main" id="{8A07B2B8-372A-822A-3B45-E45E06B6D59A}"/>
              </a:ext>
            </a:extLst>
          </p:cNvPr>
          <p:cNvSpPr>
            <a:spLocks noGrp="1"/>
          </p:cNvSpPr>
          <p:nvPr>
            <p:ph sz="quarter" idx="13"/>
          </p:nvPr>
        </p:nvSpPr>
        <p:spPr>
          <a:xfrm>
            <a:off x="7239000" y="2489201"/>
            <a:ext cx="4686300" cy="350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4133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7B771-CD45-205F-806A-816788390E28}"/>
              </a:ext>
            </a:extLst>
          </p:cNvPr>
          <p:cNvSpPr>
            <a:spLocks noGrp="1"/>
          </p:cNvSpPr>
          <p:nvPr>
            <p:ph type="title"/>
          </p:nvPr>
        </p:nvSpPr>
        <p:spPr>
          <a:xfrm>
            <a:off x="6527800" y="2503174"/>
            <a:ext cx="4819650" cy="1267453"/>
          </a:xfrm>
        </p:spPr>
        <p:txBody>
          <a:bodyPr anchor="b">
            <a:normAutofit/>
          </a:bodyPr>
          <a:lstStyle>
            <a:lvl1pPr algn="r">
              <a:defRPr sz="4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47E9AFD-F871-6540-2115-DB916F644689}"/>
              </a:ext>
            </a:extLst>
          </p:cNvPr>
          <p:cNvSpPr>
            <a:spLocks noGrp="1"/>
          </p:cNvSpPr>
          <p:nvPr>
            <p:ph type="body" idx="1"/>
          </p:nvPr>
        </p:nvSpPr>
        <p:spPr>
          <a:xfrm>
            <a:off x="6527800" y="3797615"/>
            <a:ext cx="4819650" cy="1500187"/>
          </a:xfrm>
        </p:spPr>
        <p:txBody>
          <a:bodyPr/>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9" name="Picture 8">
            <a:extLst>
              <a:ext uri="{FF2B5EF4-FFF2-40B4-BE49-F238E27FC236}">
                <a16:creationId xmlns:a16="http://schemas.microsoft.com/office/drawing/2014/main" id="{73D1F781-F4CE-AC60-F115-80945A7AEA69}"/>
              </a:ext>
            </a:extLst>
          </p:cNvPr>
          <p:cNvPicPr>
            <a:picLocks noChangeAspect="1"/>
          </p:cNvPicPr>
          <p:nvPr userDrawn="1"/>
        </p:nvPicPr>
        <p:blipFill rotWithShape="1">
          <a:blip r:embed="rId2">
            <a:alphaModFix amt="20000"/>
          </a:blip>
          <a:srcRect l="6365" r="1479"/>
          <a:stretch/>
        </p:blipFill>
        <p:spPr>
          <a:xfrm>
            <a:off x="-1435100" y="419100"/>
            <a:ext cx="8085811" cy="6985000"/>
          </a:xfrm>
          <a:prstGeom prst="rect">
            <a:avLst/>
          </a:prstGeom>
        </p:spPr>
      </p:pic>
      <p:pic>
        <p:nvPicPr>
          <p:cNvPr id="8" name="Picture 7">
            <a:extLst>
              <a:ext uri="{FF2B5EF4-FFF2-40B4-BE49-F238E27FC236}">
                <a16:creationId xmlns:a16="http://schemas.microsoft.com/office/drawing/2014/main" id="{9456F55E-839E-3694-5C2F-4668203B2C98}"/>
              </a:ext>
            </a:extLst>
          </p:cNvPr>
          <p:cNvPicPr>
            <a:picLocks noChangeAspect="1"/>
          </p:cNvPicPr>
          <p:nvPr userDrawn="1"/>
        </p:nvPicPr>
        <p:blipFill>
          <a:blip r:embed="rId3"/>
          <a:stretch>
            <a:fillRect/>
          </a:stretch>
        </p:blipFill>
        <p:spPr>
          <a:xfrm>
            <a:off x="7861300" y="276893"/>
            <a:ext cx="3773552" cy="1267453"/>
          </a:xfrm>
          <a:prstGeom prst="rect">
            <a:avLst/>
          </a:prstGeom>
        </p:spPr>
      </p:pic>
    </p:spTree>
    <p:extLst>
      <p:ext uri="{BB962C8B-B14F-4D97-AF65-F5344CB8AC3E}">
        <p14:creationId xmlns:p14="http://schemas.microsoft.com/office/powerpoint/2010/main" val="14054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A4DBA-88CF-447E-85E6-ABD8200B3018}"/>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1F328D-790D-434A-99F7-7DD21E0CCEE5}"/>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20ED48-B705-4A91-B738-3894DF97EAF4}"/>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DAB4ED-C279-424B-8881-DDD69BF5ABC0}"/>
              </a:ext>
            </a:extLst>
          </p:cNvPr>
          <p:cNvSpPr>
            <a:spLocks noGrp="1"/>
          </p:cNvSpPr>
          <p:nvPr>
            <p:ph type="dt" sz="half" idx="10"/>
          </p:nvPr>
        </p:nvSpPr>
        <p:spPr>
          <a:xfrm>
            <a:off x="609600" y="6251575"/>
            <a:ext cx="2844800" cy="476250"/>
          </a:xfrm>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6712D29A-CC29-4970-82C6-CBC44B8AFF33}"/>
              </a:ext>
            </a:extLst>
          </p:cNvPr>
          <p:cNvSpPr>
            <a:spLocks noGrp="1"/>
          </p:cNvSpPr>
          <p:nvPr>
            <p:ph type="sldNum" sz="quarter" idx="11"/>
          </p:nvPr>
        </p:nvSpPr>
        <p:spPr>
          <a:xfrm>
            <a:off x="8737600" y="6248400"/>
            <a:ext cx="2844800" cy="476250"/>
          </a:xfrm>
        </p:spPr>
        <p:txBody>
          <a:bodyPr/>
          <a:lstStyle>
            <a:lvl1pPr>
              <a:defRPr/>
            </a:lvl1pPr>
          </a:lstStyle>
          <a:p>
            <a:fld id="{95E75AF2-48A3-4D70-9BE9-74ABDAF9C46F}" type="slidenum">
              <a:rPr lang="en-US" altLang="en-US"/>
              <a:pPr/>
              <a:t>‹#›</a:t>
            </a:fld>
            <a:endParaRPr lang="en-US" altLang="en-US" dirty="0"/>
          </a:p>
        </p:txBody>
      </p:sp>
      <p:sp>
        <p:nvSpPr>
          <p:cNvPr id="7" name="Footer Placeholder 6">
            <a:extLst>
              <a:ext uri="{FF2B5EF4-FFF2-40B4-BE49-F238E27FC236}">
                <a16:creationId xmlns:a16="http://schemas.microsoft.com/office/drawing/2014/main" id="{ED27FF6F-921F-42AA-977D-257280F14158}"/>
              </a:ext>
            </a:extLst>
          </p:cNvPr>
          <p:cNvSpPr>
            <a:spLocks noGrp="1"/>
          </p:cNvSpPr>
          <p:nvPr>
            <p:ph type="ftr" sz="quarter" idx="12"/>
          </p:nvPr>
        </p:nvSpPr>
        <p:spPr>
          <a:xfrm>
            <a:off x="4165600" y="6248400"/>
            <a:ext cx="3860800" cy="476250"/>
          </a:xfrm>
        </p:spPr>
        <p:txBody>
          <a:bodyPr/>
          <a:lstStyle>
            <a:lvl1pPr>
              <a:defRPr/>
            </a:lvl1pPr>
          </a:lstStyle>
          <a:p>
            <a:endParaRPr lang="en-US" altLang="en-US" dirty="0"/>
          </a:p>
        </p:txBody>
      </p:sp>
    </p:spTree>
    <p:extLst>
      <p:ext uri="{BB962C8B-B14F-4D97-AF65-F5344CB8AC3E}">
        <p14:creationId xmlns:p14="http://schemas.microsoft.com/office/powerpoint/2010/main" val="3148606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42EC-F407-442F-B30B-DA9CB86ECE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6E7415-EC5E-4D9E-8A3A-AACBADD72E31}"/>
              </a:ext>
            </a:extLst>
          </p:cNvPr>
          <p:cNvSpPr>
            <a:spLocks noGrp="1"/>
          </p:cNvSpPr>
          <p:nvPr>
            <p:ph type="dt" sz="half" idx="10"/>
          </p:nvPr>
        </p:nvSpPr>
        <p:spPr/>
        <p:txBody>
          <a:bodyPr/>
          <a:lstStyle>
            <a:lvl1pPr>
              <a:defRPr/>
            </a:lvl1pPr>
          </a:lstStyle>
          <a:p>
            <a:endParaRPr lang="en-US" altLang="en-US" dirty="0"/>
          </a:p>
        </p:txBody>
      </p:sp>
      <p:sp>
        <p:nvSpPr>
          <p:cNvPr id="4" name="Slide Number Placeholder 3">
            <a:extLst>
              <a:ext uri="{FF2B5EF4-FFF2-40B4-BE49-F238E27FC236}">
                <a16:creationId xmlns:a16="http://schemas.microsoft.com/office/drawing/2014/main" id="{FF0B61AC-CC8F-4C86-9974-C9B3121F558E}"/>
              </a:ext>
            </a:extLst>
          </p:cNvPr>
          <p:cNvSpPr>
            <a:spLocks noGrp="1"/>
          </p:cNvSpPr>
          <p:nvPr>
            <p:ph type="sldNum" sz="quarter" idx="11"/>
          </p:nvPr>
        </p:nvSpPr>
        <p:spPr/>
        <p:txBody>
          <a:bodyPr/>
          <a:lstStyle>
            <a:lvl1pPr>
              <a:defRPr/>
            </a:lvl1pPr>
          </a:lstStyle>
          <a:p>
            <a:fld id="{4D09EF37-C182-4F64-88C3-D0C8BB8D4C9A}" type="slidenum">
              <a:rPr lang="en-US" altLang="en-US"/>
              <a:pPr/>
              <a:t>‹#›</a:t>
            </a:fld>
            <a:endParaRPr lang="en-US" altLang="en-US" dirty="0"/>
          </a:p>
        </p:txBody>
      </p:sp>
      <p:sp>
        <p:nvSpPr>
          <p:cNvPr id="5" name="Footer Placeholder 4">
            <a:extLst>
              <a:ext uri="{FF2B5EF4-FFF2-40B4-BE49-F238E27FC236}">
                <a16:creationId xmlns:a16="http://schemas.microsoft.com/office/drawing/2014/main" id="{2DF0A13B-DC93-4BC7-B8F0-0C8BEF4B1E81}"/>
              </a:ext>
            </a:extLst>
          </p:cNvPr>
          <p:cNvSpPr>
            <a:spLocks noGrp="1"/>
          </p:cNvSpPr>
          <p:nvPr>
            <p:ph type="ftr" sz="quarter" idx="12"/>
          </p:nvPr>
        </p:nvSpPr>
        <p:spPr/>
        <p:txBody>
          <a:bodyPr/>
          <a:lstStyle>
            <a:lvl1pPr>
              <a:defRPr/>
            </a:lvl1pPr>
          </a:lstStyle>
          <a:p>
            <a:endParaRPr lang="en-US" altLang="en-US" dirty="0"/>
          </a:p>
        </p:txBody>
      </p:sp>
    </p:spTree>
    <p:extLst>
      <p:ext uri="{BB962C8B-B14F-4D97-AF65-F5344CB8AC3E}">
        <p14:creationId xmlns:p14="http://schemas.microsoft.com/office/powerpoint/2010/main" val="179841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257A9-B319-4673-9CBF-BC1817273C65}"/>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a:extLst>
              <a:ext uri="{FF2B5EF4-FFF2-40B4-BE49-F238E27FC236}">
                <a16:creationId xmlns:a16="http://schemas.microsoft.com/office/drawing/2014/main" id="{A57B7AF2-AF97-4DEA-8420-A22BA1C00647}"/>
              </a:ext>
            </a:extLst>
          </p:cNvPr>
          <p:cNvSpPr>
            <a:spLocks noGrp="1"/>
          </p:cNvSpPr>
          <p:nvPr>
            <p:ph type="tbl" idx="1"/>
          </p:nvPr>
        </p:nvSpPr>
        <p:spPr>
          <a:xfrm>
            <a:off x="609600" y="1600201"/>
            <a:ext cx="10972800" cy="4525963"/>
          </a:xfrm>
        </p:spPr>
        <p:txBody>
          <a:bodyPr/>
          <a:lstStyle/>
          <a:p>
            <a:endParaRPr lang="en-US" dirty="0"/>
          </a:p>
        </p:txBody>
      </p:sp>
      <p:sp>
        <p:nvSpPr>
          <p:cNvPr id="4" name="Date Placeholder 3">
            <a:extLst>
              <a:ext uri="{FF2B5EF4-FFF2-40B4-BE49-F238E27FC236}">
                <a16:creationId xmlns:a16="http://schemas.microsoft.com/office/drawing/2014/main" id="{7B6049EA-148B-41E1-A4B2-F2A2C8A0AA77}"/>
              </a:ext>
            </a:extLst>
          </p:cNvPr>
          <p:cNvSpPr>
            <a:spLocks noGrp="1"/>
          </p:cNvSpPr>
          <p:nvPr>
            <p:ph type="dt" sz="half" idx="10"/>
          </p:nvPr>
        </p:nvSpPr>
        <p:spPr>
          <a:xfrm>
            <a:off x="609600" y="6251575"/>
            <a:ext cx="2844800" cy="476250"/>
          </a:xfrm>
        </p:spPr>
        <p:txBody>
          <a:bodyPr/>
          <a:lstStyle>
            <a:lvl1pPr>
              <a:defRPr/>
            </a:lvl1pPr>
          </a:lstStyle>
          <a:p>
            <a:endParaRPr lang="en-US" altLang="en-US" dirty="0"/>
          </a:p>
        </p:txBody>
      </p:sp>
      <p:sp>
        <p:nvSpPr>
          <p:cNvPr id="5" name="Slide Number Placeholder 4">
            <a:extLst>
              <a:ext uri="{FF2B5EF4-FFF2-40B4-BE49-F238E27FC236}">
                <a16:creationId xmlns:a16="http://schemas.microsoft.com/office/drawing/2014/main" id="{B39124ED-5246-4A65-9951-A23F141F1A7D}"/>
              </a:ext>
            </a:extLst>
          </p:cNvPr>
          <p:cNvSpPr>
            <a:spLocks noGrp="1"/>
          </p:cNvSpPr>
          <p:nvPr>
            <p:ph type="sldNum" sz="quarter" idx="11"/>
          </p:nvPr>
        </p:nvSpPr>
        <p:spPr>
          <a:xfrm>
            <a:off x="8737600" y="6248400"/>
            <a:ext cx="2844800" cy="476250"/>
          </a:xfrm>
        </p:spPr>
        <p:txBody>
          <a:bodyPr/>
          <a:lstStyle>
            <a:lvl1pPr>
              <a:defRPr/>
            </a:lvl1pPr>
          </a:lstStyle>
          <a:p>
            <a:fld id="{99228773-FE09-4404-8DC9-78CFC382A8FF}" type="slidenum">
              <a:rPr lang="en-US" altLang="en-US"/>
              <a:pPr/>
              <a:t>‹#›</a:t>
            </a:fld>
            <a:endParaRPr lang="en-US" altLang="en-US" dirty="0"/>
          </a:p>
        </p:txBody>
      </p:sp>
      <p:sp>
        <p:nvSpPr>
          <p:cNvPr id="6" name="Footer Placeholder 5">
            <a:extLst>
              <a:ext uri="{FF2B5EF4-FFF2-40B4-BE49-F238E27FC236}">
                <a16:creationId xmlns:a16="http://schemas.microsoft.com/office/drawing/2014/main" id="{A85BB50E-D8F3-4EBC-9377-73B5CC3B521C}"/>
              </a:ext>
            </a:extLst>
          </p:cNvPr>
          <p:cNvSpPr>
            <a:spLocks noGrp="1"/>
          </p:cNvSpPr>
          <p:nvPr>
            <p:ph type="ftr" sz="quarter" idx="12"/>
          </p:nvPr>
        </p:nvSpPr>
        <p:spPr>
          <a:xfrm>
            <a:off x="4165600" y="6248400"/>
            <a:ext cx="3860800" cy="476250"/>
          </a:xfrm>
        </p:spPr>
        <p:txBody>
          <a:bodyPr/>
          <a:lstStyle>
            <a:lvl1pPr>
              <a:defRPr/>
            </a:lvl1pPr>
          </a:lstStyle>
          <a:p>
            <a:endParaRPr lang="en-US" altLang="en-US" dirty="0"/>
          </a:p>
        </p:txBody>
      </p:sp>
    </p:spTree>
    <p:extLst>
      <p:ext uri="{BB962C8B-B14F-4D97-AF65-F5344CB8AC3E}">
        <p14:creationId xmlns:p14="http://schemas.microsoft.com/office/powerpoint/2010/main" val="2567063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C2701-4420-72DC-D9FF-898684F729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696297-FA0A-C43E-7108-817161C6E1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A60C57-4A3B-2719-81CA-09B73DA66924}"/>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5" name="Footer Placeholder 4">
            <a:extLst>
              <a:ext uri="{FF2B5EF4-FFF2-40B4-BE49-F238E27FC236}">
                <a16:creationId xmlns:a16="http://schemas.microsoft.com/office/drawing/2014/main" id="{D575C47A-F876-ED35-DAE5-3572E81133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5924CA-7BF3-D294-A28C-08A9A0606039}"/>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105046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A5C8A-0B8F-489F-EE46-BC751895BD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B6E7A-928B-AFFC-58EB-DDF90F805E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2C910-FE19-34A9-89EC-61EEDA4E4146}"/>
              </a:ext>
            </a:extLst>
          </p:cNvPr>
          <p:cNvSpPr>
            <a:spLocks noGrp="1"/>
          </p:cNvSpPr>
          <p:nvPr>
            <p:ph type="dt" sz="half" idx="10"/>
          </p:nvPr>
        </p:nvSpPr>
        <p:spPr/>
        <p:txBody>
          <a:bodyPr/>
          <a:lstStyle/>
          <a:p>
            <a:fld id="{4B84967F-2382-1D42-B474-ED4C6215D2E3}" type="datetimeFigureOut">
              <a:rPr lang="en-US" smtClean="0"/>
              <a:t>9/26/2024</a:t>
            </a:fld>
            <a:endParaRPr lang="en-US" dirty="0"/>
          </a:p>
        </p:txBody>
      </p:sp>
      <p:sp>
        <p:nvSpPr>
          <p:cNvPr id="5" name="Footer Placeholder 4">
            <a:extLst>
              <a:ext uri="{FF2B5EF4-FFF2-40B4-BE49-F238E27FC236}">
                <a16:creationId xmlns:a16="http://schemas.microsoft.com/office/drawing/2014/main" id="{0F2EFA6F-EE9F-1222-61BB-6CA64CF7F5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B23EB0-73EB-A669-40D8-A7BDD08F13CC}"/>
              </a:ext>
            </a:extLst>
          </p:cNvPr>
          <p:cNvSpPr>
            <a:spLocks noGrp="1"/>
          </p:cNvSpPr>
          <p:nvPr>
            <p:ph type="sldNum" sz="quarter" idx="12"/>
          </p:nvPr>
        </p:nvSpPr>
        <p:spPr/>
        <p:txBody>
          <a:bodyPr/>
          <a:lstStyle/>
          <a:p>
            <a:fld id="{A536A363-BB52-F847-9CC8-A14FBF3DB02D}" type="slidenum">
              <a:rPr lang="en-US" smtClean="0"/>
              <a:t>‹#›</a:t>
            </a:fld>
            <a:endParaRPr lang="en-US" dirty="0"/>
          </a:p>
        </p:txBody>
      </p:sp>
    </p:spTree>
    <p:extLst>
      <p:ext uri="{BB962C8B-B14F-4D97-AF65-F5344CB8AC3E}">
        <p14:creationId xmlns:p14="http://schemas.microsoft.com/office/powerpoint/2010/main" val="932513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3DD871-3B5C-C6B1-86B7-BAD5C9E02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48315E8F-94C3-DEA7-72D7-43D974A556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EA33BC0-FF84-DF07-2D03-812433C8C8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F68AE-1121-E34D-AB43-7EFA01D82E5E}" type="datetimeFigureOut">
              <a:rPr lang="en-US" smtClean="0"/>
              <a:t>9/26/2024</a:t>
            </a:fld>
            <a:endParaRPr lang="en-US" dirty="0"/>
          </a:p>
        </p:txBody>
      </p:sp>
      <p:sp>
        <p:nvSpPr>
          <p:cNvPr id="5" name="Footer Placeholder 4">
            <a:extLst>
              <a:ext uri="{FF2B5EF4-FFF2-40B4-BE49-F238E27FC236}">
                <a16:creationId xmlns:a16="http://schemas.microsoft.com/office/drawing/2014/main" id="{D9404D14-8F6B-6828-E58B-9590E68C80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3D5504E-6E70-6ECE-79C3-BCDDE83ED4B0}"/>
              </a:ext>
            </a:extLst>
          </p:cNvPr>
          <p:cNvSpPr>
            <a:spLocks noGrp="1"/>
          </p:cNvSpPr>
          <p:nvPr>
            <p:ph type="sldNum" sz="quarter" idx="4"/>
          </p:nvPr>
        </p:nvSpPr>
        <p:spPr>
          <a:xfrm>
            <a:off x="11577711" y="6356350"/>
            <a:ext cx="5873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FE883-4AC6-394B-8129-6E4BB686DB20}" type="slidenum">
              <a:rPr lang="en-US" smtClean="0"/>
              <a:t>‹#›</a:t>
            </a:fld>
            <a:endParaRPr lang="en-US" dirty="0"/>
          </a:p>
        </p:txBody>
      </p:sp>
    </p:spTree>
    <p:extLst>
      <p:ext uri="{BB962C8B-B14F-4D97-AF65-F5344CB8AC3E}">
        <p14:creationId xmlns:p14="http://schemas.microsoft.com/office/powerpoint/2010/main" val="2819475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1" r:id="rId4"/>
    <p:sldLayoutId id="2147483680" r:id="rId5"/>
    <p:sldLayoutId id="2147483681" r:id="rId6"/>
    <p:sldLayoutId id="2147483683"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55914E-B12D-A7B0-5FD9-797382E1C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96845E-D9F9-8BDF-C840-02AB94A466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0E1BE-A7B7-ED17-1838-DBB3F46715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4967F-2382-1D42-B474-ED4C6215D2E3}" type="datetimeFigureOut">
              <a:rPr lang="en-US" smtClean="0"/>
              <a:t>9/26/2024</a:t>
            </a:fld>
            <a:endParaRPr lang="en-US" dirty="0"/>
          </a:p>
        </p:txBody>
      </p:sp>
      <p:sp>
        <p:nvSpPr>
          <p:cNvPr id="5" name="Footer Placeholder 4">
            <a:extLst>
              <a:ext uri="{FF2B5EF4-FFF2-40B4-BE49-F238E27FC236}">
                <a16:creationId xmlns:a16="http://schemas.microsoft.com/office/drawing/2014/main" id="{4D185862-84FD-CE9D-9FE7-4D23394472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3353032-999A-FB0D-8D6A-9372F506D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6A363-BB52-F847-9CC8-A14FBF3DB02D}" type="slidenum">
              <a:rPr lang="en-US" smtClean="0"/>
              <a:t>‹#›</a:t>
            </a:fld>
            <a:endParaRPr lang="en-US" dirty="0"/>
          </a:p>
        </p:txBody>
      </p:sp>
    </p:spTree>
    <p:extLst>
      <p:ext uri="{BB962C8B-B14F-4D97-AF65-F5344CB8AC3E}">
        <p14:creationId xmlns:p14="http://schemas.microsoft.com/office/powerpoint/2010/main" val="191009489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29900-2ACA-4B92-0E1A-06DA734F90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8FEAE7-C0FC-3C7F-593D-72FA7D1039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9F4F41-5353-39BA-3414-85A2A531C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5D5C6-F7A1-5D44-B216-FA90FD5DD46C}" type="datetimeFigureOut">
              <a:rPr lang="en-US" smtClean="0"/>
              <a:t>9/26/2024</a:t>
            </a:fld>
            <a:endParaRPr lang="en-US" dirty="0"/>
          </a:p>
        </p:txBody>
      </p:sp>
      <p:sp>
        <p:nvSpPr>
          <p:cNvPr id="5" name="Footer Placeholder 4">
            <a:extLst>
              <a:ext uri="{FF2B5EF4-FFF2-40B4-BE49-F238E27FC236}">
                <a16:creationId xmlns:a16="http://schemas.microsoft.com/office/drawing/2014/main" id="{16726262-21EF-79AE-4E83-5A1E4D0B13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BA5C12F-C386-8200-06E7-EF5A40CF07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5B741-F039-A04D-81E9-C0DE6BA46523}" type="slidenum">
              <a:rPr lang="en-US" smtClean="0"/>
              <a:t>‹#›</a:t>
            </a:fld>
            <a:endParaRPr lang="en-US" dirty="0"/>
          </a:p>
        </p:txBody>
      </p:sp>
    </p:spTree>
    <p:extLst>
      <p:ext uri="{BB962C8B-B14F-4D97-AF65-F5344CB8AC3E}">
        <p14:creationId xmlns:p14="http://schemas.microsoft.com/office/powerpoint/2010/main" val="425359393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5.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9.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AB0D8-50F8-4980-8E69-AD4FE1299BB8}"/>
              </a:ext>
            </a:extLst>
          </p:cNvPr>
          <p:cNvSpPr>
            <a:spLocks noGrp="1"/>
          </p:cNvSpPr>
          <p:nvPr>
            <p:ph type="ctrTitle"/>
          </p:nvPr>
        </p:nvSpPr>
        <p:spPr>
          <a:xfrm>
            <a:off x="1406173" y="1023730"/>
            <a:ext cx="10395302" cy="2534845"/>
          </a:xfrm>
        </p:spPr>
        <p:txBody>
          <a:bodyPr/>
          <a:lstStyle/>
          <a:p>
            <a:r>
              <a:rPr lang="en-US" sz="9600" dirty="0"/>
              <a:t>Interpretation of  Regression Output</a:t>
            </a:r>
          </a:p>
        </p:txBody>
      </p:sp>
      <p:sp>
        <p:nvSpPr>
          <p:cNvPr id="3" name="Subtitle 2">
            <a:extLst>
              <a:ext uri="{FF2B5EF4-FFF2-40B4-BE49-F238E27FC236}">
                <a16:creationId xmlns:a16="http://schemas.microsoft.com/office/drawing/2014/main" id="{41E35765-3CF5-4FC7-BDEC-EFB98F9C1137}"/>
              </a:ext>
            </a:extLst>
          </p:cNvPr>
          <p:cNvSpPr>
            <a:spLocks noGrp="1"/>
          </p:cNvSpPr>
          <p:nvPr>
            <p:ph type="subTitle" idx="1"/>
          </p:nvPr>
        </p:nvSpPr>
        <p:spPr/>
        <p:txBody>
          <a:bodyPr/>
          <a:lstStyle/>
          <a:p>
            <a:r>
              <a:rPr lang="en-US" dirty="0"/>
              <a:t>Farrokh Alemi, Ph.D.</a:t>
            </a:r>
          </a:p>
        </p:txBody>
      </p:sp>
    </p:spTree>
    <p:extLst>
      <p:ext uri="{BB962C8B-B14F-4D97-AF65-F5344CB8AC3E}">
        <p14:creationId xmlns:p14="http://schemas.microsoft.com/office/powerpoint/2010/main" val="1694325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4">
            <a:extLst>
              <a:ext uri="{FF2B5EF4-FFF2-40B4-BE49-F238E27FC236}">
                <a16:creationId xmlns:a16="http://schemas.microsoft.com/office/drawing/2014/main" id="{D72EACFD-D82F-4733-9E4D-6B9F823B977B}"/>
              </a:ext>
            </a:extLst>
          </p:cNvPr>
          <p:cNvSpPr>
            <a:spLocks noGrp="1"/>
          </p:cNvSpPr>
          <p:nvPr>
            <p:ph type="sldNum" sz="quarter" idx="11"/>
          </p:nvPr>
        </p:nvSpPr>
        <p:spPr/>
        <p:txBody>
          <a:bodyPr/>
          <a:lstStyle/>
          <a:p>
            <a:fld id="{0464A0A5-1305-4356-93F5-9F2FDA46AEEF}" type="slidenum">
              <a:rPr lang="en-US" altLang="en-US"/>
              <a:pPr/>
              <a:t>10</a:t>
            </a:fld>
            <a:endParaRPr lang="en-US" altLang="en-US" dirty="0"/>
          </a:p>
        </p:txBody>
      </p:sp>
      <p:sp>
        <p:nvSpPr>
          <p:cNvPr id="125954" name="Rectangle 2">
            <a:extLst>
              <a:ext uri="{FF2B5EF4-FFF2-40B4-BE49-F238E27FC236}">
                <a16:creationId xmlns:a16="http://schemas.microsoft.com/office/drawing/2014/main" id="{DEC0CE11-49F4-404C-9686-2376B3A67780}"/>
              </a:ext>
            </a:extLst>
          </p:cNvPr>
          <p:cNvSpPr>
            <a:spLocks noGrp="1" noRot="1" noChangeArrowheads="1"/>
          </p:cNvSpPr>
          <p:nvPr>
            <p:ph type="title"/>
          </p:nvPr>
        </p:nvSpPr>
        <p:spPr/>
        <p:txBody>
          <a:bodyPr>
            <a:normAutofit/>
          </a:bodyPr>
          <a:lstStyle/>
          <a:p>
            <a:r>
              <a:rPr lang="en-US" altLang="en-US" sz="4800" dirty="0"/>
              <a:t>Test of Goodness of Fit</a:t>
            </a:r>
          </a:p>
        </p:txBody>
      </p:sp>
      <p:graphicFrame>
        <p:nvGraphicFramePr>
          <p:cNvPr id="125991" name="Group 39">
            <a:extLst>
              <a:ext uri="{FF2B5EF4-FFF2-40B4-BE49-F238E27FC236}">
                <a16:creationId xmlns:a16="http://schemas.microsoft.com/office/drawing/2014/main" id="{9042CF1E-97BC-4065-A4BE-D1C568DF53D6}"/>
              </a:ext>
            </a:extLst>
          </p:cNvPr>
          <p:cNvGraphicFramePr>
            <a:graphicFrameLocks noGrp="1"/>
          </p:cNvGraphicFramePr>
          <p:nvPr>
            <p:ph idx="1"/>
          </p:nvPr>
        </p:nvGraphicFramePr>
        <p:xfrm>
          <a:off x="2209800" y="1524000"/>
          <a:ext cx="5410200" cy="2196148"/>
        </p:xfrm>
        <a:graphic>
          <a:graphicData uri="http://schemas.openxmlformats.org/drawingml/2006/table">
            <a:tbl>
              <a:tblPr/>
              <a:tblGrid>
                <a:gridCol w="2362200">
                  <a:extLst>
                    <a:ext uri="{9D8B030D-6E8A-4147-A177-3AD203B41FA5}">
                      <a16:colId xmlns:a16="http://schemas.microsoft.com/office/drawing/2014/main" val="2399841317"/>
                    </a:ext>
                  </a:extLst>
                </a:gridCol>
                <a:gridCol w="1066800">
                  <a:extLst>
                    <a:ext uri="{9D8B030D-6E8A-4147-A177-3AD203B41FA5}">
                      <a16:colId xmlns:a16="http://schemas.microsoft.com/office/drawing/2014/main" val="2024682054"/>
                    </a:ext>
                  </a:extLst>
                </a:gridCol>
                <a:gridCol w="990600">
                  <a:extLst>
                    <a:ext uri="{9D8B030D-6E8A-4147-A177-3AD203B41FA5}">
                      <a16:colId xmlns:a16="http://schemas.microsoft.com/office/drawing/2014/main" val="2409594182"/>
                    </a:ext>
                  </a:extLst>
                </a:gridCol>
                <a:gridCol w="990600">
                  <a:extLst>
                    <a:ext uri="{9D8B030D-6E8A-4147-A177-3AD203B41FA5}">
                      <a16:colId xmlns:a16="http://schemas.microsoft.com/office/drawing/2014/main" val="3602188572"/>
                    </a:ext>
                  </a:extLst>
                </a:gridCol>
              </a:tblGrid>
              <a:tr h="1714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Source of variation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2368274"/>
                  </a:ext>
                </a:extLst>
              </a:tr>
              <a:tr h="458788">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Regression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0.80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2.40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0.80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66198209"/>
                  </a:ext>
                </a:extLst>
              </a:tr>
              <a:tr h="3619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Residual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560763565"/>
                  </a:ext>
                </a:extLst>
              </a:tr>
              <a:tr h="18097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3.20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1687693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4">
            <a:extLst>
              <a:ext uri="{FF2B5EF4-FFF2-40B4-BE49-F238E27FC236}">
                <a16:creationId xmlns:a16="http://schemas.microsoft.com/office/drawing/2014/main" id="{4F822062-D1D1-4E00-B594-AA693FCB680A}"/>
              </a:ext>
            </a:extLst>
          </p:cNvPr>
          <p:cNvSpPr>
            <a:spLocks noGrp="1"/>
          </p:cNvSpPr>
          <p:nvPr>
            <p:ph type="sldNum" sz="quarter" idx="11"/>
          </p:nvPr>
        </p:nvSpPr>
        <p:spPr/>
        <p:txBody>
          <a:bodyPr/>
          <a:lstStyle/>
          <a:p>
            <a:fld id="{6DD36D21-3219-4E6F-9C84-B8BB7356E38D}" type="slidenum">
              <a:rPr lang="en-US" altLang="en-US"/>
              <a:pPr/>
              <a:t>11</a:t>
            </a:fld>
            <a:endParaRPr lang="en-US" altLang="en-US" dirty="0"/>
          </a:p>
        </p:txBody>
      </p:sp>
      <p:sp>
        <p:nvSpPr>
          <p:cNvPr id="128002" name="Rectangle 2">
            <a:extLst>
              <a:ext uri="{FF2B5EF4-FFF2-40B4-BE49-F238E27FC236}">
                <a16:creationId xmlns:a16="http://schemas.microsoft.com/office/drawing/2014/main" id="{045D60F8-7F52-4965-9F0B-FECA15D2C0FA}"/>
              </a:ext>
            </a:extLst>
          </p:cNvPr>
          <p:cNvSpPr>
            <a:spLocks noGrp="1" noRot="1" noChangeArrowheads="1"/>
          </p:cNvSpPr>
          <p:nvPr>
            <p:ph type="title"/>
          </p:nvPr>
        </p:nvSpPr>
        <p:spPr/>
        <p:txBody>
          <a:bodyPr>
            <a:normAutofit/>
          </a:bodyPr>
          <a:lstStyle/>
          <a:p>
            <a:r>
              <a:rPr lang="en-US" altLang="en-US" sz="4800" dirty="0"/>
              <a:t>Test of Goodness of Fit</a:t>
            </a:r>
          </a:p>
        </p:txBody>
      </p:sp>
      <p:graphicFrame>
        <p:nvGraphicFramePr>
          <p:cNvPr id="128003" name="Group 3">
            <a:extLst>
              <a:ext uri="{FF2B5EF4-FFF2-40B4-BE49-F238E27FC236}">
                <a16:creationId xmlns:a16="http://schemas.microsoft.com/office/drawing/2014/main" id="{0A62FE75-3A65-4038-96F4-D16466B86556}"/>
              </a:ext>
            </a:extLst>
          </p:cNvPr>
          <p:cNvGraphicFramePr>
            <a:graphicFrameLocks noGrp="1"/>
          </p:cNvGraphicFramePr>
          <p:nvPr>
            <p:ph idx="1"/>
          </p:nvPr>
        </p:nvGraphicFramePr>
        <p:xfrm>
          <a:off x="2209800" y="1524000"/>
          <a:ext cx="7315200" cy="2196148"/>
        </p:xfrm>
        <a:graphic>
          <a:graphicData uri="http://schemas.openxmlformats.org/drawingml/2006/table">
            <a:tbl>
              <a:tblPr/>
              <a:tblGrid>
                <a:gridCol w="2362200">
                  <a:extLst>
                    <a:ext uri="{9D8B030D-6E8A-4147-A177-3AD203B41FA5}">
                      <a16:colId xmlns:a16="http://schemas.microsoft.com/office/drawing/2014/main" val="2626825111"/>
                    </a:ext>
                  </a:extLst>
                </a:gridCol>
                <a:gridCol w="1066800">
                  <a:extLst>
                    <a:ext uri="{9D8B030D-6E8A-4147-A177-3AD203B41FA5}">
                      <a16:colId xmlns:a16="http://schemas.microsoft.com/office/drawing/2014/main" val="1134187252"/>
                    </a:ext>
                  </a:extLst>
                </a:gridCol>
                <a:gridCol w="990600">
                  <a:extLst>
                    <a:ext uri="{9D8B030D-6E8A-4147-A177-3AD203B41FA5}">
                      <a16:colId xmlns:a16="http://schemas.microsoft.com/office/drawing/2014/main" val="1818243139"/>
                    </a:ext>
                  </a:extLst>
                </a:gridCol>
                <a:gridCol w="990600">
                  <a:extLst>
                    <a:ext uri="{9D8B030D-6E8A-4147-A177-3AD203B41FA5}">
                      <a16:colId xmlns:a16="http://schemas.microsoft.com/office/drawing/2014/main" val="186617937"/>
                    </a:ext>
                  </a:extLst>
                </a:gridCol>
                <a:gridCol w="1023938">
                  <a:extLst>
                    <a:ext uri="{9D8B030D-6E8A-4147-A177-3AD203B41FA5}">
                      <a16:colId xmlns:a16="http://schemas.microsoft.com/office/drawing/2014/main" val="1667068551"/>
                    </a:ext>
                  </a:extLst>
                </a:gridCol>
                <a:gridCol w="881062">
                  <a:extLst>
                    <a:ext uri="{9D8B030D-6E8A-4147-A177-3AD203B41FA5}">
                      <a16:colId xmlns:a16="http://schemas.microsoft.com/office/drawing/2014/main" val="3170533458"/>
                    </a:ext>
                  </a:extLst>
                </a:gridCol>
              </a:tblGrid>
              <a:tr h="1714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Source of variation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F</a:t>
                      </a:r>
                      <a:r>
                        <a:rPr kumimoji="0" lang="el-GR" altLang="en-US" sz="2400" b="0" i="0" u="none" strike="noStrike" cap="none" normalizeH="0" baseline="-25000">
                          <a:ln>
                            <a:noFill/>
                          </a:ln>
                          <a:solidFill>
                            <a:schemeClr val="tx1"/>
                          </a:solidFill>
                          <a:effectLst/>
                          <a:latin typeface="Garamond" panose="02020404030301010803" pitchFamily="18" charset="0"/>
                          <a:cs typeface="Arial" panose="020B0604020202020204" pitchFamily="34" charset="0"/>
                        </a:rPr>
                        <a:t>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6877936"/>
                  </a:ext>
                </a:extLst>
              </a:tr>
              <a:tr h="458788">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Regression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0.80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2.40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0.80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4.90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6105450"/>
                  </a:ext>
                </a:extLst>
              </a:tr>
              <a:tr h="3619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Residual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00976346"/>
                  </a:ext>
                </a:extLst>
              </a:tr>
              <a:tr h="18097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3.20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0757146"/>
                  </a:ext>
                </a:extLst>
              </a:tr>
            </a:tbl>
          </a:graphicData>
        </a:graphic>
      </p:graphicFrame>
      <p:sp>
        <p:nvSpPr>
          <p:cNvPr id="128036" name="Text Box 36">
            <a:extLst>
              <a:ext uri="{FF2B5EF4-FFF2-40B4-BE49-F238E27FC236}">
                <a16:creationId xmlns:a16="http://schemas.microsoft.com/office/drawing/2014/main" id="{19F0B3FB-A7FE-4735-85A9-1EC28A37BB8D}"/>
              </a:ext>
            </a:extLst>
          </p:cNvPr>
          <p:cNvSpPr txBox="1">
            <a:spLocks noChangeArrowheads="1"/>
          </p:cNvSpPr>
          <p:nvPr/>
        </p:nvSpPr>
        <p:spPr bwMode="auto">
          <a:xfrm>
            <a:off x="2590800" y="3810000"/>
            <a:ext cx="71628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alphaUcPeriod"/>
            </a:pPr>
            <a:r>
              <a:rPr lang="en-US" altLang="en-US" dirty="0"/>
              <a:t>Testing the proportion of variance due to regression</a:t>
            </a:r>
          </a:p>
          <a:p>
            <a:pPr eaLnBrk="1" hangingPunct="1">
              <a:spcBef>
                <a:spcPct val="50000"/>
              </a:spcBef>
            </a:pPr>
            <a:r>
              <a:rPr lang="en-US" altLang="en-US" dirty="0"/>
              <a:t>         H</a:t>
            </a:r>
            <a:r>
              <a:rPr lang="en-US" altLang="en-US" baseline="-25000" dirty="0"/>
              <a:t>0</a:t>
            </a:r>
            <a:r>
              <a:rPr lang="en-US" altLang="en-US" dirty="0"/>
              <a:t> :                R</a:t>
            </a:r>
            <a:r>
              <a:rPr lang="en-US" altLang="en-US" baseline="30000" dirty="0"/>
              <a:t>2</a:t>
            </a:r>
            <a:r>
              <a:rPr lang="en-US" altLang="en-US" dirty="0"/>
              <a:t> = 0      Since the F&lt; F</a:t>
            </a:r>
            <a:r>
              <a:rPr lang="el-GR" altLang="en-US" sz="2400" baseline="-25000">
                <a:cs typeface="Arial" panose="020B0604020202020204" pitchFamily="34" charset="0"/>
              </a:rPr>
              <a:t>α</a:t>
            </a:r>
            <a:r>
              <a:rPr lang="en-US" altLang="en-US" sz="2400" dirty="0">
                <a:cs typeface="Arial" panose="020B0604020202020204" pitchFamily="34" charset="0"/>
              </a:rPr>
              <a:t> f</a:t>
            </a:r>
            <a:r>
              <a:rPr lang="en-US" altLang="en-US" dirty="0"/>
              <a:t>ail to reject H</a:t>
            </a:r>
            <a:r>
              <a:rPr lang="en-US" altLang="en-US" baseline="-25000" dirty="0"/>
              <a:t>o</a:t>
            </a:r>
          </a:p>
          <a:p>
            <a:pPr eaLnBrk="1" hangingPunct="1">
              <a:spcBef>
                <a:spcPct val="50000"/>
              </a:spcBef>
            </a:pPr>
            <a:r>
              <a:rPr lang="en-US" altLang="en-US" dirty="0"/>
              <a:t>         H</a:t>
            </a:r>
            <a:r>
              <a:rPr lang="en-US" altLang="en-US" baseline="-25000" dirty="0"/>
              <a:t>a</a:t>
            </a:r>
            <a:r>
              <a:rPr lang="en-US" altLang="en-US" dirty="0"/>
              <a:t> :                R</a:t>
            </a:r>
            <a:r>
              <a:rPr lang="en-US" altLang="en-US" baseline="30000" dirty="0"/>
              <a:t>2</a:t>
            </a:r>
            <a:r>
              <a:rPr lang="en-US" altLang="en-US" dirty="0"/>
              <a:t> </a:t>
            </a:r>
            <a:r>
              <a:rPr lang="en-US" altLang="en-US" dirty="0">
                <a:cs typeface="Arial" panose="020B0604020202020204" pitchFamily="34" charset="0"/>
              </a:rPr>
              <a:t>≠</a:t>
            </a:r>
            <a:r>
              <a:rPr lang="en-US" altLang="en-US" dirty="0"/>
              <a:t> 0</a:t>
            </a:r>
          </a:p>
        </p:txBody>
      </p:sp>
      <p:sp>
        <p:nvSpPr>
          <p:cNvPr id="2" name="Rectangle 1">
            <a:extLst>
              <a:ext uri="{FF2B5EF4-FFF2-40B4-BE49-F238E27FC236}">
                <a16:creationId xmlns:a16="http://schemas.microsoft.com/office/drawing/2014/main" id="{02162B3E-599C-415F-B53C-11DADC44A91B}"/>
              </a:ext>
            </a:extLst>
          </p:cNvPr>
          <p:cNvSpPr/>
          <p:nvPr/>
        </p:nvSpPr>
        <p:spPr>
          <a:xfrm>
            <a:off x="2471738" y="3810000"/>
            <a:ext cx="7281862" cy="152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4">
            <a:extLst>
              <a:ext uri="{FF2B5EF4-FFF2-40B4-BE49-F238E27FC236}">
                <a16:creationId xmlns:a16="http://schemas.microsoft.com/office/drawing/2014/main" id="{4F822062-D1D1-4E00-B594-AA693FCB680A}"/>
              </a:ext>
            </a:extLst>
          </p:cNvPr>
          <p:cNvSpPr>
            <a:spLocks noGrp="1"/>
          </p:cNvSpPr>
          <p:nvPr>
            <p:ph type="sldNum" sz="quarter" idx="11"/>
          </p:nvPr>
        </p:nvSpPr>
        <p:spPr/>
        <p:txBody>
          <a:bodyPr/>
          <a:lstStyle/>
          <a:p>
            <a:fld id="{6DD36D21-3219-4E6F-9C84-B8BB7356E38D}" type="slidenum">
              <a:rPr lang="en-US" altLang="en-US"/>
              <a:pPr/>
              <a:t>12</a:t>
            </a:fld>
            <a:endParaRPr lang="en-US" altLang="en-US" dirty="0"/>
          </a:p>
        </p:txBody>
      </p:sp>
      <p:sp>
        <p:nvSpPr>
          <p:cNvPr id="128002" name="Rectangle 2">
            <a:extLst>
              <a:ext uri="{FF2B5EF4-FFF2-40B4-BE49-F238E27FC236}">
                <a16:creationId xmlns:a16="http://schemas.microsoft.com/office/drawing/2014/main" id="{045D60F8-7F52-4965-9F0B-FECA15D2C0FA}"/>
              </a:ext>
            </a:extLst>
          </p:cNvPr>
          <p:cNvSpPr>
            <a:spLocks noGrp="1" noRot="1" noChangeArrowheads="1"/>
          </p:cNvSpPr>
          <p:nvPr>
            <p:ph type="title"/>
          </p:nvPr>
        </p:nvSpPr>
        <p:spPr/>
        <p:txBody>
          <a:bodyPr>
            <a:normAutofit/>
          </a:bodyPr>
          <a:lstStyle/>
          <a:p>
            <a:r>
              <a:rPr lang="en-US" altLang="en-US" sz="4800" dirty="0"/>
              <a:t>Test of Goodness of Fit</a:t>
            </a:r>
          </a:p>
        </p:txBody>
      </p:sp>
      <p:graphicFrame>
        <p:nvGraphicFramePr>
          <p:cNvPr id="128003" name="Group 3">
            <a:extLst>
              <a:ext uri="{FF2B5EF4-FFF2-40B4-BE49-F238E27FC236}">
                <a16:creationId xmlns:a16="http://schemas.microsoft.com/office/drawing/2014/main" id="{0A62FE75-3A65-4038-96F4-D16466B86556}"/>
              </a:ext>
            </a:extLst>
          </p:cNvPr>
          <p:cNvGraphicFramePr>
            <a:graphicFrameLocks noGrp="1"/>
          </p:cNvGraphicFramePr>
          <p:nvPr>
            <p:ph idx="1"/>
          </p:nvPr>
        </p:nvGraphicFramePr>
        <p:xfrm>
          <a:off x="2209800" y="1524000"/>
          <a:ext cx="7315200" cy="2196148"/>
        </p:xfrm>
        <a:graphic>
          <a:graphicData uri="http://schemas.openxmlformats.org/drawingml/2006/table">
            <a:tbl>
              <a:tblPr/>
              <a:tblGrid>
                <a:gridCol w="2362200">
                  <a:extLst>
                    <a:ext uri="{9D8B030D-6E8A-4147-A177-3AD203B41FA5}">
                      <a16:colId xmlns:a16="http://schemas.microsoft.com/office/drawing/2014/main" val="2626825111"/>
                    </a:ext>
                  </a:extLst>
                </a:gridCol>
                <a:gridCol w="1066800">
                  <a:extLst>
                    <a:ext uri="{9D8B030D-6E8A-4147-A177-3AD203B41FA5}">
                      <a16:colId xmlns:a16="http://schemas.microsoft.com/office/drawing/2014/main" val="1134187252"/>
                    </a:ext>
                  </a:extLst>
                </a:gridCol>
                <a:gridCol w="990600">
                  <a:extLst>
                    <a:ext uri="{9D8B030D-6E8A-4147-A177-3AD203B41FA5}">
                      <a16:colId xmlns:a16="http://schemas.microsoft.com/office/drawing/2014/main" val="1818243139"/>
                    </a:ext>
                  </a:extLst>
                </a:gridCol>
                <a:gridCol w="990600">
                  <a:extLst>
                    <a:ext uri="{9D8B030D-6E8A-4147-A177-3AD203B41FA5}">
                      <a16:colId xmlns:a16="http://schemas.microsoft.com/office/drawing/2014/main" val="186617937"/>
                    </a:ext>
                  </a:extLst>
                </a:gridCol>
                <a:gridCol w="1023938">
                  <a:extLst>
                    <a:ext uri="{9D8B030D-6E8A-4147-A177-3AD203B41FA5}">
                      <a16:colId xmlns:a16="http://schemas.microsoft.com/office/drawing/2014/main" val="1667068551"/>
                    </a:ext>
                  </a:extLst>
                </a:gridCol>
                <a:gridCol w="881062">
                  <a:extLst>
                    <a:ext uri="{9D8B030D-6E8A-4147-A177-3AD203B41FA5}">
                      <a16:colId xmlns:a16="http://schemas.microsoft.com/office/drawing/2014/main" val="3170533458"/>
                    </a:ext>
                  </a:extLst>
                </a:gridCol>
              </a:tblGrid>
              <a:tr h="1714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Source of variation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df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F</a:t>
                      </a:r>
                      <a:r>
                        <a:rPr kumimoji="0" lang="el-GR" altLang="en-US" sz="2400" b="0" i="0" u="none" strike="noStrike" cap="none" normalizeH="0" baseline="-25000">
                          <a:ln>
                            <a:noFill/>
                          </a:ln>
                          <a:solidFill>
                            <a:schemeClr val="tx1"/>
                          </a:solidFill>
                          <a:effectLst/>
                          <a:latin typeface="Garamond" panose="02020404030301010803" pitchFamily="18" charset="0"/>
                          <a:cs typeface="Arial" panose="020B0604020202020204" pitchFamily="34" charset="0"/>
                        </a:rPr>
                        <a:t>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6877936"/>
                  </a:ext>
                </a:extLst>
              </a:tr>
              <a:tr h="458788">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Regression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0.80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2.40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0.80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3.33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4.90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6105450"/>
                  </a:ext>
                </a:extLst>
              </a:tr>
              <a:tr h="3619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Residual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200976346"/>
                  </a:ext>
                </a:extLst>
              </a:tr>
              <a:tr h="18097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3.20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0757146"/>
                  </a:ext>
                </a:extLst>
              </a:tr>
            </a:tbl>
          </a:graphicData>
        </a:graphic>
      </p:graphicFrame>
      <p:sp>
        <p:nvSpPr>
          <p:cNvPr id="128036" name="Text Box 36">
            <a:extLst>
              <a:ext uri="{FF2B5EF4-FFF2-40B4-BE49-F238E27FC236}">
                <a16:creationId xmlns:a16="http://schemas.microsoft.com/office/drawing/2014/main" id="{19F0B3FB-A7FE-4735-85A9-1EC28A37BB8D}"/>
              </a:ext>
            </a:extLst>
          </p:cNvPr>
          <p:cNvSpPr txBox="1">
            <a:spLocks noChangeArrowheads="1"/>
          </p:cNvSpPr>
          <p:nvPr/>
        </p:nvSpPr>
        <p:spPr bwMode="auto">
          <a:xfrm>
            <a:off x="957267" y="4052895"/>
            <a:ext cx="10625133"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marL="0" indent="0" eaLnBrk="1" hangingPunct="1">
              <a:spcBef>
                <a:spcPct val="50000"/>
              </a:spcBef>
            </a:pPr>
            <a:r>
              <a:rPr lang="en-US" altLang="en-US" sz="3600" dirty="0"/>
              <a:t>Test the proportion of variance due to regression</a:t>
            </a:r>
          </a:p>
          <a:p>
            <a:pPr eaLnBrk="1" hangingPunct="1">
              <a:spcBef>
                <a:spcPct val="50000"/>
              </a:spcBef>
            </a:pPr>
            <a:r>
              <a:rPr lang="en-US" altLang="en-US" sz="3600" dirty="0"/>
              <a:t> </a:t>
            </a:r>
            <a:r>
              <a:rPr lang="en-US" altLang="en-US" sz="3600" dirty="0">
                <a:highlight>
                  <a:srgbClr val="FFFF00"/>
                </a:highlight>
              </a:rPr>
              <a:t>H</a:t>
            </a:r>
            <a:r>
              <a:rPr lang="en-US" altLang="en-US" sz="3600" baseline="-25000" dirty="0">
                <a:highlight>
                  <a:srgbClr val="FFFF00"/>
                </a:highlight>
              </a:rPr>
              <a:t>0</a:t>
            </a:r>
            <a:r>
              <a:rPr lang="en-US" altLang="en-US" sz="3600" dirty="0">
                <a:highlight>
                  <a:srgbClr val="FFFF00"/>
                </a:highlight>
              </a:rPr>
              <a:t> : R</a:t>
            </a:r>
            <a:r>
              <a:rPr lang="en-US" altLang="en-US" sz="3600" baseline="30000" dirty="0">
                <a:highlight>
                  <a:srgbClr val="FFFF00"/>
                </a:highlight>
              </a:rPr>
              <a:t>2</a:t>
            </a:r>
            <a:r>
              <a:rPr lang="en-US" altLang="en-US" sz="3600" dirty="0">
                <a:highlight>
                  <a:srgbClr val="FFFF00"/>
                </a:highlight>
              </a:rPr>
              <a:t> = 0      </a:t>
            </a:r>
            <a:r>
              <a:rPr lang="en-US" altLang="en-US" sz="3600" dirty="0"/>
              <a:t>Since the F&lt; F</a:t>
            </a:r>
            <a:r>
              <a:rPr lang="el-GR" altLang="en-US" sz="3600" baseline="-25000" dirty="0">
                <a:cs typeface="Arial" panose="020B0604020202020204" pitchFamily="34" charset="0"/>
              </a:rPr>
              <a:t>α</a:t>
            </a:r>
            <a:r>
              <a:rPr lang="en-US" altLang="en-US" sz="3600" dirty="0">
                <a:cs typeface="Arial" panose="020B0604020202020204" pitchFamily="34" charset="0"/>
              </a:rPr>
              <a:t> f</a:t>
            </a:r>
            <a:r>
              <a:rPr lang="en-US" altLang="en-US" sz="3600" dirty="0"/>
              <a:t>ail to reject H</a:t>
            </a:r>
            <a:r>
              <a:rPr lang="en-US" altLang="en-US" sz="3600" baseline="-25000" dirty="0"/>
              <a:t>o</a:t>
            </a:r>
          </a:p>
          <a:p>
            <a:pPr eaLnBrk="1" hangingPunct="1">
              <a:spcBef>
                <a:spcPct val="50000"/>
              </a:spcBef>
            </a:pPr>
            <a:r>
              <a:rPr lang="en-US" altLang="en-US" sz="3600" dirty="0"/>
              <a:t> H</a:t>
            </a:r>
            <a:r>
              <a:rPr lang="en-US" altLang="en-US" sz="3600" baseline="-25000" dirty="0"/>
              <a:t>a</a:t>
            </a:r>
            <a:r>
              <a:rPr lang="en-US" altLang="en-US" sz="3600" dirty="0"/>
              <a:t> : R</a:t>
            </a:r>
            <a:r>
              <a:rPr lang="en-US" altLang="en-US" sz="3600" baseline="30000" dirty="0"/>
              <a:t>2</a:t>
            </a:r>
            <a:r>
              <a:rPr lang="en-US" altLang="en-US" sz="3600" dirty="0"/>
              <a:t> </a:t>
            </a:r>
            <a:r>
              <a:rPr lang="en-US" altLang="en-US" sz="3600" dirty="0">
                <a:cs typeface="Arial" panose="020B0604020202020204" pitchFamily="34" charset="0"/>
              </a:rPr>
              <a:t>≠</a:t>
            </a:r>
            <a:r>
              <a:rPr lang="en-US" altLang="en-US" sz="3600" dirty="0"/>
              <a:t> 0</a:t>
            </a:r>
          </a:p>
        </p:txBody>
      </p:sp>
    </p:spTree>
    <p:extLst>
      <p:ext uri="{BB962C8B-B14F-4D97-AF65-F5344CB8AC3E}">
        <p14:creationId xmlns:p14="http://schemas.microsoft.com/office/powerpoint/2010/main" val="2242150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91E4B79-A131-4E95-AA2F-143376B2A830}"/>
              </a:ext>
            </a:extLst>
          </p:cNvPr>
          <p:cNvPicPr>
            <a:picLocks noChangeAspect="1"/>
          </p:cNvPicPr>
          <p:nvPr/>
        </p:nvPicPr>
        <p:blipFill>
          <a:blip r:embed="rId3"/>
          <a:stretch>
            <a:fillRect/>
          </a:stretch>
        </p:blipFill>
        <p:spPr>
          <a:xfrm>
            <a:off x="598170" y="1302060"/>
            <a:ext cx="10995660" cy="1767840"/>
          </a:xfrm>
          <a:prstGeom prst="rect">
            <a:avLst/>
          </a:prstGeom>
        </p:spPr>
      </p:pic>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sp>
        <p:nvSpPr>
          <p:cNvPr id="3" name="Rectangle 2">
            <a:extLst>
              <a:ext uri="{FF2B5EF4-FFF2-40B4-BE49-F238E27FC236}">
                <a16:creationId xmlns:a16="http://schemas.microsoft.com/office/drawing/2014/main" id="{63DCC82C-419C-4122-BBD4-9319EDE8C7BE}"/>
              </a:ext>
            </a:extLst>
          </p:cNvPr>
          <p:cNvSpPr/>
          <p:nvPr/>
        </p:nvSpPr>
        <p:spPr>
          <a:xfrm>
            <a:off x="157163" y="2161858"/>
            <a:ext cx="11425237" cy="31102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59398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F1A6B46-043D-4E68-9CAA-E9516BBC67E6}"/>
              </a:ext>
            </a:extLst>
          </p:cNvPr>
          <p:cNvPicPr>
            <a:picLocks noChangeAspect="1"/>
          </p:cNvPicPr>
          <p:nvPr/>
        </p:nvPicPr>
        <p:blipFill>
          <a:blip r:embed="rId3"/>
          <a:stretch>
            <a:fillRect/>
          </a:stretch>
        </p:blipFill>
        <p:spPr>
          <a:xfrm>
            <a:off x="598170" y="1330624"/>
            <a:ext cx="10995660" cy="1767840"/>
          </a:xfrm>
          <a:prstGeom prst="rect">
            <a:avLst/>
          </a:prstGeom>
        </p:spPr>
      </p:pic>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sp>
        <p:nvSpPr>
          <p:cNvPr id="3" name="Rectangle 2">
            <a:extLst>
              <a:ext uri="{FF2B5EF4-FFF2-40B4-BE49-F238E27FC236}">
                <a16:creationId xmlns:a16="http://schemas.microsoft.com/office/drawing/2014/main" id="{63DCC82C-419C-4122-BBD4-9319EDE8C7BE}"/>
              </a:ext>
            </a:extLst>
          </p:cNvPr>
          <p:cNvSpPr/>
          <p:nvPr/>
        </p:nvSpPr>
        <p:spPr>
          <a:xfrm>
            <a:off x="157163" y="2560638"/>
            <a:ext cx="11425237" cy="271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14625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3AEACA63-C527-475C-B33C-482C08D94CA5}"/>
              </a:ext>
            </a:extLst>
          </p:cNvPr>
          <p:cNvGrpSpPr/>
          <p:nvPr/>
        </p:nvGrpSpPr>
        <p:grpSpPr>
          <a:xfrm>
            <a:off x="157163" y="1330636"/>
            <a:ext cx="11436667" cy="3941452"/>
            <a:chOff x="157163" y="1330636"/>
            <a:chExt cx="11436667" cy="3941452"/>
          </a:xfrm>
        </p:grpSpPr>
        <p:pic>
          <p:nvPicPr>
            <p:cNvPr id="4" name="Picture 3">
              <a:extLst>
                <a:ext uri="{FF2B5EF4-FFF2-40B4-BE49-F238E27FC236}">
                  <a16:creationId xmlns:a16="http://schemas.microsoft.com/office/drawing/2014/main" id="{A5C5D4AB-FF06-4F1F-BE76-39C973C3635B}"/>
                </a:ext>
              </a:extLst>
            </p:cNvPr>
            <p:cNvPicPr>
              <a:picLocks noChangeAspect="1"/>
            </p:cNvPicPr>
            <p:nvPr/>
          </p:nvPicPr>
          <p:blipFill>
            <a:blip r:embed="rId3"/>
            <a:stretch>
              <a:fillRect/>
            </a:stretch>
          </p:blipFill>
          <p:spPr>
            <a:xfrm>
              <a:off x="598170" y="1330636"/>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560638"/>
              <a:ext cx="11425237" cy="271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2600328" y="2645097"/>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1681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CE0C0BD2-A4A3-4CA6-AED3-9DBD4DC78E82}"/>
              </a:ext>
            </a:extLst>
          </p:cNvPr>
          <p:cNvGrpSpPr/>
          <p:nvPr/>
        </p:nvGrpSpPr>
        <p:grpSpPr>
          <a:xfrm>
            <a:off x="157163" y="1316349"/>
            <a:ext cx="11436667" cy="3955739"/>
            <a:chOff x="157163" y="1316349"/>
            <a:chExt cx="11436667" cy="3955739"/>
          </a:xfrm>
        </p:grpSpPr>
        <p:pic>
          <p:nvPicPr>
            <p:cNvPr id="4" name="Picture 3">
              <a:extLst>
                <a:ext uri="{FF2B5EF4-FFF2-40B4-BE49-F238E27FC236}">
                  <a16:creationId xmlns:a16="http://schemas.microsoft.com/office/drawing/2014/main" id="{0519DF56-7AE2-40BC-9F4F-4C0A0D3C3517}"/>
                </a:ext>
              </a:extLst>
            </p:cNvPr>
            <p:cNvPicPr>
              <a:picLocks noChangeAspect="1"/>
            </p:cNvPicPr>
            <p:nvPr/>
          </p:nvPicPr>
          <p:blipFill>
            <a:blip r:embed="rId3"/>
            <a:stretch>
              <a:fillRect/>
            </a:stretch>
          </p:blipFill>
          <p:spPr>
            <a:xfrm>
              <a:off x="598170" y="1316349"/>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560638"/>
              <a:ext cx="11425237" cy="271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4186249" y="2560638"/>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94303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10" name="Group 9">
            <a:extLst>
              <a:ext uri="{FF2B5EF4-FFF2-40B4-BE49-F238E27FC236}">
                <a16:creationId xmlns:a16="http://schemas.microsoft.com/office/drawing/2014/main" id="{950DB37D-91EE-436F-A7DC-455312036C6B}"/>
              </a:ext>
            </a:extLst>
          </p:cNvPr>
          <p:cNvGrpSpPr/>
          <p:nvPr/>
        </p:nvGrpSpPr>
        <p:grpSpPr>
          <a:xfrm>
            <a:off x="157163" y="1302064"/>
            <a:ext cx="11436667" cy="4527237"/>
            <a:chOff x="157163" y="1302064"/>
            <a:chExt cx="11436667" cy="4527237"/>
          </a:xfrm>
        </p:grpSpPr>
        <p:pic>
          <p:nvPicPr>
            <p:cNvPr id="7" name="Picture 6">
              <a:extLst>
                <a:ext uri="{FF2B5EF4-FFF2-40B4-BE49-F238E27FC236}">
                  <a16:creationId xmlns:a16="http://schemas.microsoft.com/office/drawing/2014/main" id="{306E3408-B0BB-4B23-88CA-392F356A5CB3}"/>
                </a:ext>
              </a:extLst>
            </p:cNvPr>
            <p:cNvPicPr>
              <a:picLocks noChangeAspect="1"/>
            </p:cNvPicPr>
            <p:nvPr/>
          </p:nvPicPr>
          <p:blipFill>
            <a:blip r:embed="rId3"/>
            <a:stretch>
              <a:fillRect/>
            </a:stretch>
          </p:blipFill>
          <p:spPr>
            <a:xfrm>
              <a:off x="598170" y="1302064"/>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560638"/>
              <a:ext cx="11425237" cy="271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3414722" y="2703514"/>
              <a:ext cx="3686175" cy="3125787"/>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rPr>
                <a:t>Variation of Y from prediction based on intercept</a:t>
              </a:r>
            </a:p>
          </p:txBody>
        </p:sp>
      </p:grpSp>
    </p:spTree>
    <p:extLst>
      <p:ext uri="{BB962C8B-B14F-4D97-AF65-F5344CB8AC3E}">
        <p14:creationId xmlns:p14="http://schemas.microsoft.com/office/powerpoint/2010/main" val="2614805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72E252DC-014B-4706-A473-B1191E074CC5}"/>
              </a:ext>
            </a:extLst>
          </p:cNvPr>
          <p:cNvGrpSpPr/>
          <p:nvPr/>
        </p:nvGrpSpPr>
        <p:grpSpPr>
          <a:xfrm>
            <a:off x="157163" y="1330638"/>
            <a:ext cx="11436667" cy="3941450"/>
            <a:chOff x="157163" y="1330638"/>
            <a:chExt cx="11436667" cy="3941450"/>
          </a:xfrm>
        </p:grpSpPr>
        <p:pic>
          <p:nvPicPr>
            <p:cNvPr id="4" name="Picture 3">
              <a:extLst>
                <a:ext uri="{FF2B5EF4-FFF2-40B4-BE49-F238E27FC236}">
                  <a16:creationId xmlns:a16="http://schemas.microsoft.com/office/drawing/2014/main" id="{AB4DC38D-B9EF-459C-91D9-9DDE84ADE5CE}"/>
                </a:ext>
              </a:extLst>
            </p:cNvPr>
            <p:cNvPicPr>
              <a:picLocks noChangeAspect="1"/>
            </p:cNvPicPr>
            <p:nvPr/>
          </p:nvPicPr>
          <p:blipFill>
            <a:blip r:embed="rId3"/>
            <a:stretch>
              <a:fillRect/>
            </a:stretch>
          </p:blipFill>
          <p:spPr>
            <a:xfrm>
              <a:off x="598170" y="1330638"/>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560638"/>
              <a:ext cx="11425237" cy="271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6229368" y="2560638"/>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274368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8B095EB4-870F-482B-9703-A13ED53AD18E}"/>
              </a:ext>
            </a:extLst>
          </p:cNvPr>
          <p:cNvGrpSpPr/>
          <p:nvPr/>
        </p:nvGrpSpPr>
        <p:grpSpPr>
          <a:xfrm>
            <a:off x="157163" y="1302060"/>
            <a:ext cx="11436667" cy="3970028"/>
            <a:chOff x="157163" y="1302060"/>
            <a:chExt cx="11436667" cy="3970028"/>
          </a:xfrm>
        </p:grpSpPr>
        <p:pic>
          <p:nvPicPr>
            <p:cNvPr id="4" name="Picture 3">
              <a:extLst>
                <a:ext uri="{FF2B5EF4-FFF2-40B4-BE49-F238E27FC236}">
                  <a16:creationId xmlns:a16="http://schemas.microsoft.com/office/drawing/2014/main" id="{2BEE6D67-3C68-4649-A97B-3A18823D636B}"/>
                </a:ext>
              </a:extLst>
            </p:cNvPr>
            <p:cNvPicPr>
              <a:picLocks noChangeAspect="1"/>
            </p:cNvPicPr>
            <p:nvPr/>
          </p:nvPicPr>
          <p:blipFill>
            <a:blip r:embed="rId3"/>
            <a:stretch>
              <a:fillRect/>
            </a:stretch>
          </p:blipFill>
          <p:spPr>
            <a:xfrm>
              <a:off x="598170" y="1302060"/>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560638"/>
              <a:ext cx="11425237" cy="271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7929589" y="2560638"/>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7019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9B45C74-CB30-4F1B-837B-C0EB1F7DA55F}"/>
              </a:ext>
            </a:extLst>
          </p:cNvPr>
          <p:cNvSpPr>
            <a:spLocks noGrp="1"/>
          </p:cNvSpPr>
          <p:nvPr>
            <p:ph type="sldNum" sz="quarter" idx="11"/>
          </p:nvPr>
        </p:nvSpPr>
        <p:spPr/>
        <p:txBody>
          <a:bodyPr/>
          <a:lstStyle/>
          <a:p>
            <a:fld id="{37099CB3-4E10-4D85-9361-DA13025FEB0A}" type="slidenum">
              <a:rPr lang="en-US" altLang="en-US"/>
              <a:pPr/>
              <a:t>2</a:t>
            </a:fld>
            <a:endParaRPr lang="en-US" altLang="en-US" dirty="0"/>
          </a:p>
        </p:txBody>
      </p:sp>
      <p:sp>
        <p:nvSpPr>
          <p:cNvPr id="123906" name="Rectangle 2">
            <a:extLst>
              <a:ext uri="{FF2B5EF4-FFF2-40B4-BE49-F238E27FC236}">
                <a16:creationId xmlns:a16="http://schemas.microsoft.com/office/drawing/2014/main" id="{D0D92B75-7F94-4694-A8EF-497AD5EFBC2C}"/>
              </a:ext>
            </a:extLst>
          </p:cNvPr>
          <p:cNvSpPr>
            <a:spLocks noGrp="1" noRot="1" noChangeArrowheads="1"/>
          </p:cNvSpPr>
          <p:nvPr>
            <p:ph type="title"/>
          </p:nvPr>
        </p:nvSpPr>
        <p:spPr/>
        <p:txBody>
          <a:bodyPr>
            <a:normAutofit/>
          </a:bodyPr>
          <a:lstStyle/>
          <a:p>
            <a:r>
              <a:rPr lang="en-US" altLang="en-US" sz="4800" dirty="0"/>
              <a:t>Previous Lecture</a:t>
            </a:r>
          </a:p>
        </p:txBody>
      </p:sp>
      <p:pic>
        <p:nvPicPr>
          <p:cNvPr id="123909" name="Picture 5">
            <a:extLst>
              <a:ext uri="{FF2B5EF4-FFF2-40B4-BE49-F238E27FC236}">
                <a16:creationId xmlns:a16="http://schemas.microsoft.com/office/drawing/2014/main" id="{99628263-85AF-4EE0-83DE-B7F4ECF029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1137" y="1474093"/>
            <a:ext cx="9229725" cy="50187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FFF1DE81-E0FE-4535-B571-D777512858DF}"/>
              </a:ext>
            </a:extLst>
          </p:cNvPr>
          <p:cNvGrpSpPr/>
          <p:nvPr/>
        </p:nvGrpSpPr>
        <p:grpSpPr>
          <a:xfrm>
            <a:off x="157163" y="1344921"/>
            <a:ext cx="11436667" cy="3927167"/>
            <a:chOff x="157163" y="1344921"/>
            <a:chExt cx="11436667" cy="3927167"/>
          </a:xfrm>
        </p:grpSpPr>
        <p:pic>
          <p:nvPicPr>
            <p:cNvPr id="4" name="Picture 3">
              <a:extLst>
                <a:ext uri="{FF2B5EF4-FFF2-40B4-BE49-F238E27FC236}">
                  <a16:creationId xmlns:a16="http://schemas.microsoft.com/office/drawing/2014/main" id="{61A49305-6159-4097-A3AF-8F004BE3019D}"/>
                </a:ext>
              </a:extLst>
            </p:cNvPr>
            <p:cNvPicPr>
              <a:picLocks noChangeAspect="1"/>
            </p:cNvPicPr>
            <p:nvPr/>
          </p:nvPicPr>
          <p:blipFill>
            <a:blip r:embed="rId3"/>
            <a:stretch>
              <a:fillRect/>
            </a:stretch>
          </p:blipFill>
          <p:spPr>
            <a:xfrm>
              <a:off x="598170" y="1344921"/>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560638"/>
              <a:ext cx="11425237" cy="271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9458353" y="2560638"/>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71388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A6414367-F7B3-4A78-AD2D-D2D3FD16A4D6}"/>
              </a:ext>
            </a:extLst>
          </p:cNvPr>
          <p:cNvGrpSpPr/>
          <p:nvPr/>
        </p:nvGrpSpPr>
        <p:grpSpPr>
          <a:xfrm>
            <a:off x="157163" y="2545080"/>
            <a:ext cx="11436667" cy="2727008"/>
            <a:chOff x="157163" y="2545080"/>
            <a:chExt cx="11436667" cy="2727008"/>
          </a:xfrm>
        </p:grpSpPr>
        <p:sp>
          <p:nvSpPr>
            <p:cNvPr id="3" name="Rectangle 2">
              <a:extLst>
                <a:ext uri="{FF2B5EF4-FFF2-40B4-BE49-F238E27FC236}">
                  <a16:creationId xmlns:a16="http://schemas.microsoft.com/office/drawing/2014/main" id="{63DCC82C-419C-4122-BBD4-9319EDE8C7BE}"/>
                </a:ext>
              </a:extLst>
            </p:cNvPr>
            <p:cNvSpPr/>
            <p:nvPr/>
          </p:nvSpPr>
          <p:spPr>
            <a:xfrm>
              <a:off x="157163" y="2906078"/>
              <a:ext cx="11425237" cy="2366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C6C36296-98BA-4EA5-88C3-D36DE96558C0}"/>
                </a:ext>
              </a:extLst>
            </p:cNvPr>
            <p:cNvPicPr>
              <a:picLocks noChangeAspect="1"/>
            </p:cNvPicPr>
            <p:nvPr/>
          </p:nvPicPr>
          <p:blipFill>
            <a:blip r:embed="rId3"/>
            <a:stretch>
              <a:fillRect/>
            </a:stretch>
          </p:blipFill>
          <p:spPr>
            <a:xfrm>
              <a:off x="598170" y="2545080"/>
              <a:ext cx="10995660" cy="1767840"/>
            </a:xfrm>
            <a:prstGeom prst="rect">
              <a:avLst/>
            </a:prstGeom>
          </p:spPr>
        </p:pic>
      </p:grpSp>
    </p:spTree>
    <p:extLst>
      <p:ext uri="{BB962C8B-B14F-4D97-AF65-F5344CB8AC3E}">
        <p14:creationId xmlns:p14="http://schemas.microsoft.com/office/powerpoint/2010/main" val="1731268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34C22736-5835-434E-9DA0-03BA81748BD2}"/>
              </a:ext>
            </a:extLst>
          </p:cNvPr>
          <p:cNvGrpSpPr/>
          <p:nvPr/>
        </p:nvGrpSpPr>
        <p:grpSpPr>
          <a:xfrm>
            <a:off x="157163" y="1302051"/>
            <a:ext cx="11436667" cy="3970037"/>
            <a:chOff x="157163" y="1302051"/>
            <a:chExt cx="11436667" cy="3970037"/>
          </a:xfrm>
        </p:grpSpPr>
        <p:pic>
          <p:nvPicPr>
            <p:cNvPr id="4" name="Picture 3">
              <a:extLst>
                <a:ext uri="{FF2B5EF4-FFF2-40B4-BE49-F238E27FC236}">
                  <a16:creationId xmlns:a16="http://schemas.microsoft.com/office/drawing/2014/main" id="{40671030-DCF1-4278-B27D-271B1F20C3C0}"/>
                </a:ext>
              </a:extLst>
            </p:cNvPr>
            <p:cNvPicPr>
              <a:picLocks noChangeAspect="1"/>
            </p:cNvPicPr>
            <p:nvPr/>
          </p:nvPicPr>
          <p:blipFill>
            <a:blip r:embed="rId3"/>
            <a:stretch>
              <a:fillRect/>
            </a:stretch>
          </p:blipFill>
          <p:spPr>
            <a:xfrm>
              <a:off x="598170" y="1302051"/>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906078"/>
              <a:ext cx="11425237" cy="2366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2538413" y="3160723"/>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040814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1AE2F84C-A49F-47BC-A2CA-C97CBAECD9C9}"/>
              </a:ext>
            </a:extLst>
          </p:cNvPr>
          <p:cNvGrpSpPr/>
          <p:nvPr/>
        </p:nvGrpSpPr>
        <p:grpSpPr>
          <a:xfrm>
            <a:off x="157163" y="1302056"/>
            <a:ext cx="11436667" cy="3970032"/>
            <a:chOff x="157163" y="1302056"/>
            <a:chExt cx="11436667" cy="3970032"/>
          </a:xfrm>
        </p:grpSpPr>
        <p:pic>
          <p:nvPicPr>
            <p:cNvPr id="4" name="Picture 3">
              <a:extLst>
                <a:ext uri="{FF2B5EF4-FFF2-40B4-BE49-F238E27FC236}">
                  <a16:creationId xmlns:a16="http://schemas.microsoft.com/office/drawing/2014/main" id="{B043C784-E716-4060-AA9B-2DF92352568B}"/>
                </a:ext>
              </a:extLst>
            </p:cNvPr>
            <p:cNvPicPr>
              <a:picLocks noChangeAspect="1"/>
            </p:cNvPicPr>
            <p:nvPr/>
          </p:nvPicPr>
          <p:blipFill>
            <a:blip r:embed="rId3"/>
            <a:stretch>
              <a:fillRect/>
            </a:stretch>
          </p:blipFill>
          <p:spPr>
            <a:xfrm>
              <a:off x="598170" y="1302056"/>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906078"/>
              <a:ext cx="11425237" cy="2366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4138619" y="3089283"/>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484418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FFA828BE-2BCE-4503-8D70-1DCFF5BF13A5}"/>
              </a:ext>
            </a:extLst>
          </p:cNvPr>
          <p:cNvGrpSpPr/>
          <p:nvPr/>
        </p:nvGrpSpPr>
        <p:grpSpPr>
          <a:xfrm>
            <a:off x="157163" y="1302057"/>
            <a:ext cx="11436667" cy="3970031"/>
            <a:chOff x="157163" y="1302057"/>
            <a:chExt cx="11436667" cy="3970031"/>
          </a:xfrm>
        </p:grpSpPr>
        <p:pic>
          <p:nvPicPr>
            <p:cNvPr id="4" name="Picture 3">
              <a:extLst>
                <a:ext uri="{FF2B5EF4-FFF2-40B4-BE49-F238E27FC236}">
                  <a16:creationId xmlns:a16="http://schemas.microsoft.com/office/drawing/2014/main" id="{AC1A5ACA-1A23-4542-9CD3-698C5C26B1BB}"/>
                </a:ext>
              </a:extLst>
            </p:cNvPr>
            <p:cNvPicPr>
              <a:picLocks noChangeAspect="1"/>
            </p:cNvPicPr>
            <p:nvPr/>
          </p:nvPicPr>
          <p:blipFill>
            <a:blip r:embed="rId3"/>
            <a:stretch>
              <a:fillRect/>
            </a:stretch>
          </p:blipFill>
          <p:spPr>
            <a:xfrm>
              <a:off x="598170" y="1302057"/>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906078"/>
              <a:ext cx="11425237" cy="2366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6210314" y="3028945"/>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675341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C5EBE6F0-6E4B-4697-8420-F86E89194C65}"/>
              </a:ext>
            </a:extLst>
          </p:cNvPr>
          <p:cNvGrpSpPr/>
          <p:nvPr/>
        </p:nvGrpSpPr>
        <p:grpSpPr>
          <a:xfrm>
            <a:off x="157163" y="1302057"/>
            <a:ext cx="11436667" cy="3970031"/>
            <a:chOff x="157163" y="1302057"/>
            <a:chExt cx="11436667" cy="3970031"/>
          </a:xfrm>
        </p:grpSpPr>
        <p:pic>
          <p:nvPicPr>
            <p:cNvPr id="4" name="Picture 3">
              <a:extLst>
                <a:ext uri="{FF2B5EF4-FFF2-40B4-BE49-F238E27FC236}">
                  <a16:creationId xmlns:a16="http://schemas.microsoft.com/office/drawing/2014/main" id="{D2F3F6C5-2ECD-4380-8E2A-F5267E031188}"/>
                </a:ext>
              </a:extLst>
            </p:cNvPr>
            <p:cNvPicPr>
              <a:picLocks noChangeAspect="1"/>
            </p:cNvPicPr>
            <p:nvPr/>
          </p:nvPicPr>
          <p:blipFill>
            <a:blip r:embed="rId3"/>
            <a:stretch>
              <a:fillRect/>
            </a:stretch>
          </p:blipFill>
          <p:spPr>
            <a:xfrm>
              <a:off x="598170" y="1302057"/>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906078"/>
              <a:ext cx="11425237" cy="2366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8010544" y="2963914"/>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36856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grpSp>
        <p:nvGrpSpPr>
          <p:cNvPr id="6" name="Group 5">
            <a:extLst>
              <a:ext uri="{FF2B5EF4-FFF2-40B4-BE49-F238E27FC236}">
                <a16:creationId xmlns:a16="http://schemas.microsoft.com/office/drawing/2014/main" id="{202FD63C-1FDD-4786-8B86-134231777177}"/>
              </a:ext>
            </a:extLst>
          </p:cNvPr>
          <p:cNvGrpSpPr/>
          <p:nvPr/>
        </p:nvGrpSpPr>
        <p:grpSpPr>
          <a:xfrm>
            <a:off x="157163" y="1259203"/>
            <a:ext cx="11468124" cy="4012885"/>
            <a:chOff x="157163" y="1259203"/>
            <a:chExt cx="11468124" cy="4012885"/>
          </a:xfrm>
        </p:grpSpPr>
        <p:pic>
          <p:nvPicPr>
            <p:cNvPr id="4" name="Picture 3">
              <a:extLst>
                <a:ext uri="{FF2B5EF4-FFF2-40B4-BE49-F238E27FC236}">
                  <a16:creationId xmlns:a16="http://schemas.microsoft.com/office/drawing/2014/main" id="{BFD562DB-F862-4586-96A0-61B8B3E65C58}"/>
                </a:ext>
              </a:extLst>
            </p:cNvPr>
            <p:cNvPicPr>
              <a:picLocks noChangeAspect="1"/>
            </p:cNvPicPr>
            <p:nvPr/>
          </p:nvPicPr>
          <p:blipFill>
            <a:blip r:embed="rId3"/>
            <a:stretch>
              <a:fillRect/>
            </a:stretch>
          </p:blipFill>
          <p:spPr>
            <a:xfrm>
              <a:off x="612458" y="1259203"/>
              <a:ext cx="10995660" cy="1767840"/>
            </a:xfrm>
            <a:prstGeom prst="rect">
              <a:avLst/>
            </a:prstGeom>
          </p:spPr>
        </p:pic>
        <p:sp>
          <p:nvSpPr>
            <p:cNvPr id="3" name="Rectangle 2">
              <a:extLst>
                <a:ext uri="{FF2B5EF4-FFF2-40B4-BE49-F238E27FC236}">
                  <a16:creationId xmlns:a16="http://schemas.microsoft.com/office/drawing/2014/main" id="{63DCC82C-419C-4122-BBD4-9319EDE8C7BE}"/>
                </a:ext>
              </a:extLst>
            </p:cNvPr>
            <p:cNvSpPr/>
            <p:nvPr/>
          </p:nvSpPr>
          <p:spPr>
            <a:xfrm>
              <a:off x="157163" y="2906078"/>
              <a:ext cx="11425237" cy="23660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Up 4">
              <a:extLst>
                <a:ext uri="{FF2B5EF4-FFF2-40B4-BE49-F238E27FC236}">
                  <a16:creationId xmlns:a16="http://schemas.microsoft.com/office/drawing/2014/main" id="{8C0010DD-E8C3-464B-AA78-F0CB81FC56B1}"/>
                </a:ext>
              </a:extLst>
            </p:cNvPr>
            <p:cNvSpPr/>
            <p:nvPr/>
          </p:nvSpPr>
          <p:spPr>
            <a:xfrm>
              <a:off x="9596462" y="2986081"/>
              <a:ext cx="2028825" cy="2085975"/>
            </a:xfrm>
            <a:prstGeom prst="up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83230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sp>
        <p:nvSpPr>
          <p:cNvPr id="7" name="Rectangle 6">
            <a:extLst>
              <a:ext uri="{FF2B5EF4-FFF2-40B4-BE49-F238E27FC236}">
                <a16:creationId xmlns:a16="http://schemas.microsoft.com/office/drawing/2014/main" id="{C55170FC-311F-4A42-8071-B9E3D9FA3AF2}"/>
              </a:ext>
            </a:extLst>
          </p:cNvPr>
          <p:cNvSpPr/>
          <p:nvPr/>
        </p:nvSpPr>
        <p:spPr>
          <a:xfrm>
            <a:off x="157163" y="4429124"/>
            <a:ext cx="11425237" cy="8429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a:extLst>
              <a:ext uri="{FF2B5EF4-FFF2-40B4-BE49-F238E27FC236}">
                <a16:creationId xmlns:a16="http://schemas.microsoft.com/office/drawing/2014/main" id="{8C14358D-F113-470C-A212-E306B6B867C3}"/>
              </a:ext>
            </a:extLst>
          </p:cNvPr>
          <p:cNvGrpSpPr/>
          <p:nvPr/>
        </p:nvGrpSpPr>
        <p:grpSpPr>
          <a:xfrm>
            <a:off x="598170" y="1316352"/>
            <a:ext cx="10995660" cy="3676385"/>
            <a:chOff x="598170" y="1316352"/>
            <a:chExt cx="10995660" cy="3676385"/>
          </a:xfrm>
        </p:grpSpPr>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a:t>
              </a:r>
              <a:r>
                <a:rPr lang="en-US" altLang="en-US" sz="2400" b="1" dirty="0">
                  <a:highlight>
                    <a:srgbClr val="FFFF00"/>
                  </a:highlight>
                  <a:latin typeface="Arial" panose="020B0604020202020204" pitchFamily="34" charset="0"/>
                </a:rPr>
                <a:t>H</a:t>
              </a:r>
              <a:r>
                <a:rPr lang="en-US" altLang="en-US" sz="2400" b="1" baseline="-25000" dirty="0">
                  <a:highlight>
                    <a:srgbClr val="FFFF00"/>
                  </a:highlight>
                  <a:latin typeface="Arial" panose="020B0604020202020204" pitchFamily="34" charset="0"/>
                </a:rPr>
                <a:t>0</a:t>
              </a:r>
              <a:r>
                <a:rPr lang="en-US" altLang="en-US" sz="2400" b="1" dirty="0">
                  <a:highlight>
                    <a:srgbClr val="FFFF00"/>
                  </a:highlight>
                  <a:latin typeface="Arial" panose="020B0604020202020204" pitchFamily="34" charset="0"/>
                </a:rPr>
                <a:t> : </a:t>
              </a:r>
              <a:r>
                <a:rPr lang="el-GR" altLang="en-US" sz="2400" b="1" dirty="0">
                  <a:highlight>
                    <a:srgbClr val="FFFF00"/>
                  </a:highlight>
                  <a:latin typeface="Arial" panose="020B0604020202020204" pitchFamily="34" charset="0"/>
                  <a:cs typeface="Arial" panose="020B0604020202020204" pitchFamily="34" charset="0"/>
                </a:rPr>
                <a:t>β</a:t>
              </a:r>
              <a:r>
                <a:rPr lang="en-US" altLang="en-US" sz="2400" b="1" dirty="0">
                  <a:highlight>
                    <a:srgbClr val="FFFF00"/>
                  </a:highlight>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pic>
          <p:nvPicPr>
            <p:cNvPr id="3" name="Picture 2">
              <a:extLst>
                <a:ext uri="{FF2B5EF4-FFF2-40B4-BE49-F238E27FC236}">
                  <a16:creationId xmlns:a16="http://schemas.microsoft.com/office/drawing/2014/main" id="{58B425A8-5F50-4EB6-A3D6-AA4658D6ED70}"/>
                </a:ext>
              </a:extLst>
            </p:cNvPr>
            <p:cNvPicPr>
              <a:picLocks noChangeAspect="1"/>
            </p:cNvPicPr>
            <p:nvPr/>
          </p:nvPicPr>
          <p:blipFill>
            <a:blip r:embed="rId3"/>
            <a:stretch>
              <a:fillRect/>
            </a:stretch>
          </p:blipFill>
          <p:spPr>
            <a:xfrm>
              <a:off x="598170" y="1316352"/>
              <a:ext cx="10995660" cy="1767840"/>
            </a:xfrm>
            <a:prstGeom prst="rect">
              <a:avLst/>
            </a:prstGeom>
          </p:spPr>
        </p:pic>
      </p:grpSp>
    </p:spTree>
    <p:extLst>
      <p:ext uri="{BB962C8B-B14F-4D97-AF65-F5344CB8AC3E}">
        <p14:creationId xmlns:p14="http://schemas.microsoft.com/office/powerpoint/2010/main" val="3047579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grpSp>
        <p:nvGrpSpPr>
          <p:cNvPr id="4" name="Group 3">
            <a:extLst>
              <a:ext uri="{FF2B5EF4-FFF2-40B4-BE49-F238E27FC236}">
                <a16:creationId xmlns:a16="http://schemas.microsoft.com/office/drawing/2014/main" id="{10AFF866-12E6-449C-B95E-D49B9873F638}"/>
              </a:ext>
            </a:extLst>
          </p:cNvPr>
          <p:cNvGrpSpPr/>
          <p:nvPr/>
        </p:nvGrpSpPr>
        <p:grpSpPr>
          <a:xfrm>
            <a:off x="598170" y="1302070"/>
            <a:ext cx="10995660" cy="3690667"/>
            <a:chOff x="598170" y="1302070"/>
            <a:chExt cx="10995660" cy="3690667"/>
          </a:xfrm>
        </p:grpSpPr>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p&gt; </a:t>
              </a:r>
              <a:r>
                <a:rPr lang="el-GR" altLang="en-US" sz="2400" dirty="0">
                  <a:latin typeface="Arial" panose="020B0604020202020204" pitchFamily="34" charset="0"/>
                  <a:cs typeface="Arial" panose="020B0604020202020204" pitchFamily="34" charset="0"/>
                </a:rPr>
                <a:t>α</a:t>
              </a:r>
              <a:r>
                <a:rPr lang="en-US" altLang="en-US" sz="2400" dirty="0">
                  <a:latin typeface="Arial" panose="020B0604020202020204" pitchFamily="34" charset="0"/>
                  <a:cs typeface="Arial" panose="020B0604020202020204" pitchFamily="34" charset="0"/>
                </a:rPr>
                <a:t> </a:t>
              </a:r>
              <a:r>
                <a:rPr lang="en-US" altLang="en-US" sz="2400" dirty="0">
                  <a:latin typeface="Arial" panose="020B0604020202020204" pitchFamily="34" charset="0"/>
                </a:rPr>
                <a:t>Fail to reject H</a:t>
              </a:r>
              <a:r>
                <a:rPr lang="en-US" altLang="en-US" sz="2400" baseline="-25000" dirty="0">
                  <a:latin typeface="Arial" panose="020B0604020202020204" pitchFamily="34" charset="0"/>
                </a:rPr>
                <a:t>o</a:t>
              </a:r>
            </a:p>
            <a:p>
              <a:pPr eaLnBrk="1" hangingPunct="1">
                <a:spcBef>
                  <a:spcPct val="50000"/>
                </a:spcBef>
              </a:pPr>
              <a:r>
                <a:rPr lang="en-US" altLang="en-US" sz="2400" b="1" dirty="0">
                  <a:latin typeface="Arial" panose="020B0604020202020204" pitchFamily="34" charset="0"/>
                </a:rPr>
                <a:t> </a:t>
              </a:r>
              <a:r>
                <a:rPr lang="en-US" altLang="en-US" sz="2400" b="1" dirty="0">
                  <a:highlight>
                    <a:srgbClr val="FFFF00"/>
                  </a:highlight>
                  <a:latin typeface="Arial" panose="020B0604020202020204" pitchFamily="34" charset="0"/>
                </a:rPr>
                <a:t>H</a:t>
              </a:r>
              <a:r>
                <a:rPr lang="en-US" altLang="en-US" sz="2400" b="1" baseline="-25000" dirty="0">
                  <a:highlight>
                    <a:srgbClr val="FFFF00"/>
                  </a:highlight>
                  <a:latin typeface="Arial" panose="020B0604020202020204" pitchFamily="34" charset="0"/>
                </a:rPr>
                <a:t>a</a:t>
              </a:r>
              <a:r>
                <a:rPr lang="en-US" altLang="en-US" sz="2400" b="1" dirty="0">
                  <a:highlight>
                    <a:srgbClr val="FFFF00"/>
                  </a:highlight>
                  <a:latin typeface="Arial" panose="020B0604020202020204" pitchFamily="34" charset="0"/>
                </a:rPr>
                <a:t> : </a:t>
              </a:r>
              <a:r>
                <a:rPr lang="el-GR" altLang="en-US" sz="2400" b="1" dirty="0">
                  <a:highlight>
                    <a:srgbClr val="FFFF00"/>
                  </a:highlight>
                  <a:latin typeface="Arial" panose="020B0604020202020204" pitchFamily="34" charset="0"/>
                </a:rPr>
                <a:t>β</a:t>
              </a:r>
              <a:r>
                <a:rPr lang="en-US" altLang="en-US" sz="2400" b="1" dirty="0">
                  <a:highlight>
                    <a:srgbClr val="FFFF00"/>
                  </a:highlight>
                  <a:latin typeface="Arial" panose="020B0604020202020204" pitchFamily="34" charset="0"/>
                </a:rPr>
                <a:t>  </a:t>
              </a:r>
              <a:r>
                <a:rPr lang="en-US" altLang="en-US" sz="2400" b="1" dirty="0">
                  <a:highlight>
                    <a:srgbClr val="FFFF00"/>
                  </a:highlight>
                  <a:latin typeface="Arial" panose="020B0604020202020204" pitchFamily="34" charset="0"/>
                  <a:cs typeface="Arial" panose="020B0604020202020204" pitchFamily="34" charset="0"/>
                </a:rPr>
                <a:t>≠</a:t>
              </a:r>
              <a:r>
                <a:rPr lang="en-US" altLang="en-US" sz="2400" b="1" dirty="0">
                  <a:highlight>
                    <a:srgbClr val="FFFF00"/>
                  </a:highlight>
                  <a:latin typeface="Arial" panose="020B0604020202020204" pitchFamily="34" charset="0"/>
                </a:rPr>
                <a:t>  0</a:t>
              </a:r>
            </a:p>
          </p:txBody>
        </p:sp>
        <p:pic>
          <p:nvPicPr>
            <p:cNvPr id="3" name="Picture 2">
              <a:extLst>
                <a:ext uri="{FF2B5EF4-FFF2-40B4-BE49-F238E27FC236}">
                  <a16:creationId xmlns:a16="http://schemas.microsoft.com/office/drawing/2014/main" id="{B4121B6C-DF95-47C1-A3F5-D23D7B766A41}"/>
                </a:ext>
              </a:extLst>
            </p:cNvPr>
            <p:cNvPicPr>
              <a:picLocks noChangeAspect="1"/>
            </p:cNvPicPr>
            <p:nvPr/>
          </p:nvPicPr>
          <p:blipFill>
            <a:blip r:embed="rId3"/>
            <a:stretch>
              <a:fillRect/>
            </a:stretch>
          </p:blipFill>
          <p:spPr>
            <a:xfrm>
              <a:off x="598170" y="1302070"/>
              <a:ext cx="10995660" cy="1767840"/>
            </a:xfrm>
            <a:prstGeom prst="rect">
              <a:avLst/>
            </a:prstGeom>
          </p:spPr>
        </p:pic>
      </p:grpSp>
    </p:spTree>
    <p:extLst>
      <p:ext uri="{BB962C8B-B14F-4D97-AF65-F5344CB8AC3E}">
        <p14:creationId xmlns:p14="http://schemas.microsoft.com/office/powerpoint/2010/main" val="901210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BD5DA19-F835-4D96-8D5A-43E37DFBBD52}"/>
              </a:ext>
            </a:extLst>
          </p:cNvPr>
          <p:cNvSpPr>
            <a:spLocks noGrp="1" noRot="1" noChangeArrowheads="1"/>
          </p:cNvSpPr>
          <p:nvPr>
            <p:ph type="title"/>
          </p:nvPr>
        </p:nvSpPr>
        <p:spPr/>
        <p:txBody>
          <a:bodyPr>
            <a:normAutofit/>
          </a:bodyPr>
          <a:lstStyle/>
          <a:p>
            <a:r>
              <a:rPr lang="en-US" altLang="en-US" sz="4800" dirty="0"/>
              <a:t>Significance of Regression Coefficient</a:t>
            </a:r>
          </a:p>
        </p:txBody>
      </p:sp>
      <p:grpSp>
        <p:nvGrpSpPr>
          <p:cNvPr id="4" name="Group 3">
            <a:extLst>
              <a:ext uri="{FF2B5EF4-FFF2-40B4-BE49-F238E27FC236}">
                <a16:creationId xmlns:a16="http://schemas.microsoft.com/office/drawing/2014/main" id="{6994A502-DFF0-40E0-9CDD-6B83D729A2D3}"/>
              </a:ext>
            </a:extLst>
          </p:cNvPr>
          <p:cNvGrpSpPr/>
          <p:nvPr/>
        </p:nvGrpSpPr>
        <p:grpSpPr>
          <a:xfrm>
            <a:off x="598170" y="1430649"/>
            <a:ext cx="10995660" cy="3562088"/>
            <a:chOff x="598170" y="1430649"/>
            <a:chExt cx="10995660" cy="3562088"/>
          </a:xfrm>
        </p:grpSpPr>
        <p:sp>
          <p:nvSpPr>
            <p:cNvPr id="127013" name="Text Box 37">
              <a:extLst>
                <a:ext uri="{FF2B5EF4-FFF2-40B4-BE49-F238E27FC236}">
                  <a16:creationId xmlns:a16="http://schemas.microsoft.com/office/drawing/2014/main" id="{0EB652FE-1F9A-4D50-BDDE-4CC081AA43F1}"/>
                </a:ext>
              </a:extLst>
            </p:cNvPr>
            <p:cNvSpPr txBox="1">
              <a:spLocks noChangeArrowheads="1"/>
            </p:cNvSpPr>
            <p:nvPr/>
          </p:nvSpPr>
          <p:spPr bwMode="auto">
            <a:xfrm>
              <a:off x="1123949" y="3423077"/>
              <a:ext cx="9944101" cy="1569660"/>
            </a:xfrm>
            <a:prstGeom prst="rect">
              <a:avLst/>
            </a:prstGeom>
            <a:solidFill>
              <a:schemeClr val="bg1"/>
            </a:solidFill>
            <a:ln>
              <a:noFill/>
            </a:ln>
            <a:effectLst/>
          </p:spPr>
          <p:txBody>
            <a:bodyPr wrap="square">
              <a:spAutoFit/>
            </a:bodyPr>
            <a:lstStyle/>
            <a:p>
              <a:pPr eaLnBrk="1" hangingPunct="1">
                <a:spcBef>
                  <a:spcPct val="50000"/>
                </a:spcBef>
              </a:pPr>
              <a:r>
                <a:rPr lang="en-US" altLang="en-US" sz="2400" dirty="0">
                  <a:latin typeface="Arial" panose="020B0604020202020204" pitchFamily="34" charset="0"/>
                </a:rPr>
                <a:t>Test the Regression Coefficient</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0</a:t>
              </a:r>
              <a:r>
                <a:rPr lang="en-US" altLang="en-US" sz="2400" dirty="0">
                  <a:latin typeface="Arial" panose="020B0604020202020204" pitchFamily="34" charset="0"/>
                </a:rPr>
                <a:t> : </a:t>
              </a:r>
              <a:r>
                <a:rPr lang="el-GR" altLang="en-US" sz="2400" dirty="0">
                  <a:latin typeface="Arial" panose="020B0604020202020204" pitchFamily="34" charset="0"/>
                  <a:cs typeface="Arial" panose="020B0604020202020204" pitchFamily="34" charset="0"/>
                </a:rPr>
                <a:t>β</a:t>
              </a:r>
              <a:r>
                <a:rPr lang="en-US" altLang="en-US" sz="2400" dirty="0">
                  <a:latin typeface="Arial" panose="020B0604020202020204" pitchFamily="34" charset="0"/>
                  <a:cs typeface="Arial" panose="020B0604020202020204" pitchFamily="34" charset="0"/>
                </a:rPr>
                <a:t>  =  0  </a:t>
              </a:r>
              <a:r>
                <a:rPr lang="en-US" altLang="en-US" sz="2400" dirty="0">
                  <a:latin typeface="Arial" panose="020B0604020202020204" pitchFamily="34" charset="0"/>
                </a:rPr>
                <a:t>Since the </a:t>
              </a:r>
              <a:r>
                <a:rPr lang="en-US" altLang="en-US" sz="2400" dirty="0">
                  <a:highlight>
                    <a:srgbClr val="FFFF00"/>
                  </a:highlight>
                  <a:latin typeface="Arial" panose="020B0604020202020204" pitchFamily="34" charset="0"/>
                </a:rPr>
                <a:t>p&gt; </a:t>
              </a:r>
              <a:r>
                <a:rPr lang="el-GR" altLang="en-US" sz="2400" dirty="0">
                  <a:highlight>
                    <a:srgbClr val="FFFF00"/>
                  </a:highlight>
                  <a:latin typeface="Arial" panose="020B0604020202020204" pitchFamily="34" charset="0"/>
                  <a:cs typeface="Arial" panose="020B0604020202020204" pitchFamily="34" charset="0"/>
                </a:rPr>
                <a:t>α</a:t>
              </a:r>
              <a:r>
                <a:rPr lang="en-US" altLang="en-US" sz="2400" dirty="0">
                  <a:highlight>
                    <a:srgbClr val="FFFF00"/>
                  </a:highlight>
                  <a:latin typeface="Arial" panose="020B0604020202020204" pitchFamily="34" charset="0"/>
                  <a:cs typeface="Arial" panose="020B0604020202020204" pitchFamily="34" charset="0"/>
                </a:rPr>
                <a:t> </a:t>
              </a:r>
              <a:r>
                <a:rPr lang="en-US" altLang="en-US" sz="2400" dirty="0">
                  <a:highlight>
                    <a:srgbClr val="FFFF00"/>
                  </a:highlight>
                  <a:latin typeface="Arial" panose="020B0604020202020204" pitchFamily="34" charset="0"/>
                </a:rPr>
                <a:t>Fail to reject H</a:t>
              </a:r>
              <a:r>
                <a:rPr lang="en-US" altLang="en-US" sz="2400" baseline="-25000" dirty="0">
                  <a:highlight>
                    <a:srgbClr val="FFFF00"/>
                  </a:highlight>
                  <a:latin typeface="Arial" panose="020B0604020202020204" pitchFamily="34" charset="0"/>
                </a:rPr>
                <a:t>o</a:t>
              </a:r>
            </a:p>
            <a:p>
              <a:pPr eaLnBrk="1" hangingPunct="1">
                <a:spcBef>
                  <a:spcPct val="50000"/>
                </a:spcBef>
              </a:pPr>
              <a:r>
                <a:rPr lang="en-US" altLang="en-US" sz="2400" dirty="0">
                  <a:latin typeface="Arial" panose="020B0604020202020204" pitchFamily="34" charset="0"/>
                </a:rPr>
                <a:t> H</a:t>
              </a:r>
              <a:r>
                <a:rPr lang="en-US" altLang="en-US" sz="2400" baseline="-25000" dirty="0">
                  <a:latin typeface="Arial" panose="020B0604020202020204" pitchFamily="34" charset="0"/>
                </a:rPr>
                <a:t>a</a:t>
              </a:r>
              <a:r>
                <a:rPr lang="en-US" altLang="en-US" sz="2400" dirty="0">
                  <a:latin typeface="Arial" panose="020B0604020202020204" pitchFamily="34" charset="0"/>
                </a:rPr>
                <a:t> : </a:t>
              </a:r>
              <a:r>
                <a:rPr lang="el-GR" altLang="en-US" sz="2400" dirty="0">
                  <a:latin typeface="Arial" panose="020B0604020202020204" pitchFamily="34" charset="0"/>
                </a:rPr>
                <a:t>β</a:t>
              </a:r>
              <a:r>
                <a:rPr lang="en-US" altLang="en-US" sz="2400" dirty="0">
                  <a:latin typeface="Arial" panose="020B0604020202020204" pitchFamily="34" charset="0"/>
                </a:rPr>
                <a:t>  </a:t>
              </a:r>
              <a:r>
                <a:rPr lang="en-US" altLang="en-US" sz="2400" dirty="0">
                  <a:latin typeface="Arial" panose="020B0604020202020204" pitchFamily="34" charset="0"/>
                  <a:cs typeface="Arial" panose="020B0604020202020204" pitchFamily="34" charset="0"/>
                </a:rPr>
                <a:t>≠</a:t>
              </a:r>
              <a:r>
                <a:rPr lang="en-US" altLang="en-US" sz="2400" dirty="0">
                  <a:latin typeface="Arial" panose="020B0604020202020204" pitchFamily="34" charset="0"/>
                </a:rPr>
                <a:t>  0</a:t>
              </a:r>
            </a:p>
          </p:txBody>
        </p:sp>
        <p:pic>
          <p:nvPicPr>
            <p:cNvPr id="3" name="Picture 2">
              <a:extLst>
                <a:ext uri="{FF2B5EF4-FFF2-40B4-BE49-F238E27FC236}">
                  <a16:creationId xmlns:a16="http://schemas.microsoft.com/office/drawing/2014/main" id="{8DB50988-ED9E-47E3-A4BA-75B4B83E20F3}"/>
                </a:ext>
              </a:extLst>
            </p:cNvPr>
            <p:cNvPicPr>
              <a:picLocks noChangeAspect="1"/>
            </p:cNvPicPr>
            <p:nvPr/>
          </p:nvPicPr>
          <p:blipFill>
            <a:blip r:embed="rId3"/>
            <a:stretch>
              <a:fillRect/>
            </a:stretch>
          </p:blipFill>
          <p:spPr>
            <a:xfrm>
              <a:off x="598170" y="1430649"/>
              <a:ext cx="10995660" cy="1767840"/>
            </a:xfrm>
            <a:prstGeom prst="rect">
              <a:avLst/>
            </a:prstGeom>
          </p:spPr>
        </p:pic>
      </p:grpSp>
    </p:spTree>
    <p:extLst>
      <p:ext uri="{BB962C8B-B14F-4D97-AF65-F5344CB8AC3E}">
        <p14:creationId xmlns:p14="http://schemas.microsoft.com/office/powerpoint/2010/main" val="204071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9B45C74-CB30-4F1B-837B-C0EB1F7DA55F}"/>
              </a:ext>
            </a:extLst>
          </p:cNvPr>
          <p:cNvSpPr>
            <a:spLocks noGrp="1"/>
          </p:cNvSpPr>
          <p:nvPr>
            <p:ph type="sldNum" sz="quarter" idx="11"/>
          </p:nvPr>
        </p:nvSpPr>
        <p:spPr/>
        <p:txBody>
          <a:bodyPr/>
          <a:lstStyle/>
          <a:p>
            <a:fld id="{37099CB3-4E10-4D85-9361-DA13025FEB0A}" type="slidenum">
              <a:rPr lang="en-US" altLang="en-US"/>
              <a:pPr/>
              <a:t>3</a:t>
            </a:fld>
            <a:endParaRPr lang="en-US" altLang="en-US" dirty="0"/>
          </a:p>
        </p:txBody>
      </p:sp>
      <p:sp>
        <p:nvSpPr>
          <p:cNvPr id="123906" name="Rectangle 2">
            <a:extLst>
              <a:ext uri="{FF2B5EF4-FFF2-40B4-BE49-F238E27FC236}">
                <a16:creationId xmlns:a16="http://schemas.microsoft.com/office/drawing/2014/main" id="{D0D92B75-7F94-4694-A8EF-497AD5EFBC2C}"/>
              </a:ext>
            </a:extLst>
          </p:cNvPr>
          <p:cNvSpPr>
            <a:spLocks noGrp="1" noRot="1" noChangeArrowheads="1"/>
          </p:cNvSpPr>
          <p:nvPr>
            <p:ph type="title"/>
          </p:nvPr>
        </p:nvSpPr>
        <p:spPr/>
        <p:txBody>
          <a:bodyPr>
            <a:normAutofit/>
          </a:bodyPr>
          <a:lstStyle/>
          <a:p>
            <a:r>
              <a:rPr lang="en-US" altLang="en-US" sz="4800" dirty="0"/>
              <a:t>Now</a:t>
            </a:r>
          </a:p>
        </p:txBody>
      </p:sp>
      <p:sp>
        <p:nvSpPr>
          <p:cNvPr id="2" name="Rectangle 1">
            <a:extLst>
              <a:ext uri="{FF2B5EF4-FFF2-40B4-BE49-F238E27FC236}">
                <a16:creationId xmlns:a16="http://schemas.microsoft.com/office/drawing/2014/main" id="{B52A9EA0-3CDE-4E4C-815C-42F24B819074}"/>
              </a:ext>
            </a:extLst>
          </p:cNvPr>
          <p:cNvSpPr/>
          <p:nvPr/>
        </p:nvSpPr>
        <p:spPr>
          <a:xfrm>
            <a:off x="457200" y="2143125"/>
            <a:ext cx="11225702" cy="2095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How to Interpret Regression Output </a:t>
            </a:r>
          </a:p>
          <a:p>
            <a:pPr algn="ctr"/>
            <a:r>
              <a:rPr lang="en-US" sz="4800" b="1" dirty="0">
                <a:solidFill>
                  <a:srgbClr val="FF0000"/>
                </a:solidFill>
              </a:rPr>
              <a:t>&amp; Test 2 Hypotheses</a:t>
            </a:r>
          </a:p>
        </p:txBody>
      </p:sp>
    </p:spTree>
    <p:extLst>
      <p:ext uri="{BB962C8B-B14F-4D97-AF65-F5344CB8AC3E}">
        <p14:creationId xmlns:p14="http://schemas.microsoft.com/office/powerpoint/2010/main" val="2649239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6FDD7E-A7E4-437C-A5A3-D771046644C7}"/>
              </a:ext>
            </a:extLst>
          </p:cNvPr>
          <p:cNvSpPr>
            <a:spLocks noGrp="1"/>
          </p:cNvSpPr>
          <p:nvPr>
            <p:ph type="sldNum" sz="quarter" idx="11"/>
          </p:nvPr>
        </p:nvSpPr>
        <p:spPr/>
        <p:txBody>
          <a:bodyPr/>
          <a:lstStyle/>
          <a:p>
            <a:fld id="{E4D4C42E-29E9-488C-823C-307EEC6A4D3F}" type="slidenum">
              <a:rPr lang="en-US" altLang="en-US"/>
              <a:pPr/>
              <a:t>30</a:t>
            </a:fld>
            <a:endParaRPr lang="en-US" altLang="en-US" dirty="0"/>
          </a:p>
        </p:txBody>
      </p:sp>
      <p:sp>
        <p:nvSpPr>
          <p:cNvPr id="129031" name="Rectangle 7">
            <a:extLst>
              <a:ext uri="{FF2B5EF4-FFF2-40B4-BE49-F238E27FC236}">
                <a16:creationId xmlns:a16="http://schemas.microsoft.com/office/drawing/2014/main" id="{D581CB85-E95B-44A0-84C9-A0A426E95376}"/>
              </a:ext>
            </a:extLst>
          </p:cNvPr>
          <p:cNvSpPr>
            <a:spLocks noGrp="1" noRot="1" noChangeArrowheads="1"/>
          </p:cNvSpPr>
          <p:nvPr>
            <p:ph type="title"/>
          </p:nvPr>
        </p:nvSpPr>
        <p:spPr/>
        <p:txBody>
          <a:bodyPr>
            <a:normAutofit/>
          </a:bodyPr>
          <a:lstStyle/>
          <a:p>
            <a:r>
              <a:rPr lang="en-US" altLang="en-US" sz="4800" dirty="0"/>
              <a:t>Assumptions</a:t>
            </a:r>
          </a:p>
        </p:txBody>
      </p:sp>
      <p:grpSp>
        <p:nvGrpSpPr>
          <p:cNvPr id="10" name="Group 9">
            <a:extLst>
              <a:ext uri="{FF2B5EF4-FFF2-40B4-BE49-F238E27FC236}">
                <a16:creationId xmlns:a16="http://schemas.microsoft.com/office/drawing/2014/main" id="{7E7BCA02-7F32-4B95-949C-E0D680F61469}"/>
              </a:ext>
            </a:extLst>
          </p:cNvPr>
          <p:cNvGrpSpPr/>
          <p:nvPr/>
        </p:nvGrpSpPr>
        <p:grpSpPr>
          <a:xfrm>
            <a:off x="1771657" y="0"/>
            <a:ext cx="10401310" cy="7874564"/>
            <a:chOff x="1771657" y="0"/>
            <a:chExt cx="10401310" cy="7874564"/>
          </a:xfrm>
        </p:grpSpPr>
        <p:pic>
          <p:nvPicPr>
            <p:cNvPr id="9" name="Picture 8">
              <a:extLst>
                <a:ext uri="{FF2B5EF4-FFF2-40B4-BE49-F238E27FC236}">
                  <a16:creationId xmlns:a16="http://schemas.microsoft.com/office/drawing/2014/main" id="{2C4488D5-9E4B-4541-9B8A-66FE1B935C8C}"/>
                </a:ext>
              </a:extLst>
            </p:cNvPr>
            <p:cNvPicPr>
              <a:picLocks noChangeAspect="1"/>
            </p:cNvPicPr>
            <p:nvPr/>
          </p:nvPicPr>
          <p:blipFill>
            <a:blip r:embed="rId3"/>
            <a:stretch>
              <a:fillRect/>
            </a:stretch>
          </p:blipFill>
          <p:spPr>
            <a:xfrm>
              <a:off x="4901167" y="0"/>
              <a:ext cx="7271800" cy="7874564"/>
            </a:xfrm>
            <a:prstGeom prst="rect">
              <a:avLst/>
            </a:prstGeom>
          </p:spPr>
        </p:pic>
        <p:sp>
          <p:nvSpPr>
            <p:cNvPr id="2" name="Arrow: Right 1">
              <a:extLst>
                <a:ext uri="{FF2B5EF4-FFF2-40B4-BE49-F238E27FC236}">
                  <a16:creationId xmlns:a16="http://schemas.microsoft.com/office/drawing/2014/main" id="{C3269F82-D151-4A85-BDAF-1A4452BB90EA}"/>
                </a:ext>
              </a:extLst>
            </p:cNvPr>
            <p:cNvSpPr/>
            <p:nvPr/>
          </p:nvSpPr>
          <p:spPr>
            <a:xfrm>
              <a:off x="1771657" y="1757536"/>
              <a:ext cx="2928938" cy="1400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rPr>
                <a:t>Y is Normal</a:t>
              </a:r>
            </a:p>
          </p:txBody>
        </p:sp>
        <p:sp>
          <p:nvSpPr>
            <p:cNvPr id="7" name="Arrow: Right 6">
              <a:extLst>
                <a:ext uri="{FF2B5EF4-FFF2-40B4-BE49-F238E27FC236}">
                  <a16:creationId xmlns:a16="http://schemas.microsoft.com/office/drawing/2014/main" id="{A0EA2089-6C85-4672-9EE7-9F148B70215B}"/>
                </a:ext>
              </a:extLst>
            </p:cNvPr>
            <p:cNvSpPr/>
            <p:nvPr/>
          </p:nvSpPr>
          <p:spPr>
            <a:xfrm rot="21131877">
              <a:off x="4076137" y="5467710"/>
              <a:ext cx="2928938" cy="14001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FF0000"/>
                  </a:solidFill>
                </a:rPr>
                <a:t>X is Normal</a:t>
              </a: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B7EFBA75-C5F2-4C2D-8E8F-A09858E65F21}"/>
              </a:ext>
            </a:extLst>
          </p:cNvPr>
          <p:cNvSpPr>
            <a:spLocks noGrp="1" noRot="1" noChangeArrowheads="1"/>
          </p:cNvSpPr>
          <p:nvPr>
            <p:ph type="title"/>
          </p:nvPr>
        </p:nvSpPr>
        <p:spPr/>
        <p:txBody>
          <a:bodyPr/>
          <a:lstStyle/>
          <a:p>
            <a:r>
              <a:rPr lang="en-US" altLang="en-US" dirty="0"/>
              <a:t>Assumptions</a:t>
            </a:r>
          </a:p>
        </p:txBody>
      </p:sp>
      <p:graphicFrame>
        <p:nvGraphicFramePr>
          <p:cNvPr id="134151" name="Object 7">
            <a:extLst>
              <a:ext uri="{FF2B5EF4-FFF2-40B4-BE49-F238E27FC236}">
                <a16:creationId xmlns:a16="http://schemas.microsoft.com/office/drawing/2014/main" id="{C8B10B0C-DB5C-469D-824B-A72E1239B2D9}"/>
              </a:ext>
            </a:extLst>
          </p:cNvPr>
          <p:cNvGraphicFramePr>
            <a:graphicFrameLocks noGrp="1" noChangeAspect="1"/>
          </p:cNvGraphicFramePr>
          <p:nvPr>
            <p:ph sz="half" idx="2"/>
            <p:extLst>
              <p:ext uri="{D42A27DB-BD31-4B8C-83A1-F6EECF244321}">
                <p14:modId xmlns:p14="http://schemas.microsoft.com/office/powerpoint/2010/main" val="67288412"/>
              </p:ext>
            </p:extLst>
          </p:nvPr>
        </p:nvGraphicFramePr>
        <p:xfrm>
          <a:off x="1685067" y="1199040"/>
          <a:ext cx="8821865" cy="5716110"/>
        </p:xfrm>
        <a:graphic>
          <a:graphicData uri="http://schemas.openxmlformats.org/presentationml/2006/ole">
            <mc:AlternateContent xmlns:mc="http://schemas.openxmlformats.org/markup-compatibility/2006">
              <mc:Choice xmlns:v="urn:schemas-microsoft-com:vml" Requires="v">
                <p:oleObj spid="_x0000_s7189" name="Chart" r:id="rId4" imgW="3705149" imgH="2400300" progId="Excel.Chart.8">
                  <p:embed/>
                </p:oleObj>
              </mc:Choice>
              <mc:Fallback>
                <p:oleObj name="Chart" r:id="rId4" imgW="3705149" imgH="2400300" progId="Excel.Chart.8">
                  <p:embed/>
                  <p:pic>
                    <p:nvPicPr>
                      <p:cNvPr id="134151" name="Object 7">
                        <a:extLst>
                          <a:ext uri="{FF2B5EF4-FFF2-40B4-BE49-F238E27FC236}">
                            <a16:creationId xmlns:a16="http://schemas.microsoft.com/office/drawing/2014/main" id="{C8B10B0C-DB5C-469D-824B-A72E1239B2D9}"/>
                          </a:ext>
                        </a:extLst>
                      </p:cNvPr>
                      <p:cNvPicPr>
                        <a:picLocks noRot="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5067" y="1199040"/>
                        <a:ext cx="8821865" cy="5716110"/>
                      </a:xfrm>
                      <a:prstGeom prst="rect">
                        <a:avLst/>
                      </a:prstGeom>
                      <a:noFill/>
                      <a:ln>
                        <a:noFill/>
                      </a:ln>
                      <a:effec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4B52C746-12C4-4D6D-867F-C5EC72CCD40C}"/>
              </a:ext>
            </a:extLst>
          </p:cNvPr>
          <p:cNvSpPr>
            <a:spLocks noGrp="1"/>
          </p:cNvSpPr>
          <p:nvPr>
            <p:ph type="sldNum" sz="quarter" idx="11"/>
          </p:nvPr>
        </p:nvSpPr>
        <p:spPr/>
        <p:txBody>
          <a:bodyPr/>
          <a:lstStyle/>
          <a:p>
            <a:fld id="{3BFCF932-9671-43C5-B4D4-7B23982B1242}" type="slidenum">
              <a:rPr lang="en-US" altLang="en-US"/>
              <a:pPr/>
              <a:t>32</a:t>
            </a:fld>
            <a:endParaRPr lang="en-US" altLang="en-US" dirty="0"/>
          </a:p>
        </p:txBody>
      </p:sp>
      <p:sp>
        <p:nvSpPr>
          <p:cNvPr id="135170" name="Rectangle 2">
            <a:extLst>
              <a:ext uri="{FF2B5EF4-FFF2-40B4-BE49-F238E27FC236}">
                <a16:creationId xmlns:a16="http://schemas.microsoft.com/office/drawing/2014/main" id="{4EE25BA1-21F2-4A8C-982C-57E66C552189}"/>
              </a:ext>
            </a:extLst>
          </p:cNvPr>
          <p:cNvSpPr>
            <a:spLocks noGrp="1" noRot="1" noChangeArrowheads="1"/>
          </p:cNvSpPr>
          <p:nvPr>
            <p:ph type="title"/>
          </p:nvPr>
        </p:nvSpPr>
        <p:spPr>
          <a:xfrm>
            <a:off x="609600" y="274639"/>
            <a:ext cx="10972800" cy="1143000"/>
          </a:xfrm>
        </p:spPr>
        <p:txBody>
          <a:bodyPr>
            <a:normAutofit/>
          </a:bodyPr>
          <a:lstStyle/>
          <a:p>
            <a:r>
              <a:rPr lang="en-US" altLang="en-US" sz="4800" dirty="0"/>
              <a:t>Assumptions</a:t>
            </a:r>
          </a:p>
        </p:txBody>
      </p:sp>
      <p:pic>
        <p:nvPicPr>
          <p:cNvPr id="135177" name="Picture 9">
            <a:extLst>
              <a:ext uri="{FF2B5EF4-FFF2-40B4-BE49-F238E27FC236}">
                <a16:creationId xmlns:a16="http://schemas.microsoft.com/office/drawing/2014/main" id="{615B9A44-8337-4DE6-93C2-7F3DA15120C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405" t="15094" r="14791" b="5939"/>
          <a:stretch/>
        </p:blipFill>
        <p:spPr bwMode="auto">
          <a:xfrm>
            <a:off x="3057525" y="1216962"/>
            <a:ext cx="8086725" cy="5698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id="{F65770FD-6B9A-43E8-9036-319A8B41BCA2}"/>
              </a:ext>
            </a:extLst>
          </p:cNvPr>
          <p:cNvSpPr>
            <a:spLocks noGrp="1"/>
          </p:cNvSpPr>
          <p:nvPr>
            <p:ph type="sldNum" sz="quarter" idx="11"/>
          </p:nvPr>
        </p:nvSpPr>
        <p:spPr/>
        <p:txBody>
          <a:bodyPr/>
          <a:lstStyle/>
          <a:p>
            <a:fld id="{DB58B4E0-72C8-4AD0-AF43-B64A11377F8F}" type="slidenum">
              <a:rPr lang="en-US" altLang="en-US"/>
              <a:pPr/>
              <a:t>33</a:t>
            </a:fld>
            <a:endParaRPr lang="en-US" altLang="en-US" dirty="0"/>
          </a:p>
        </p:txBody>
      </p:sp>
      <p:sp>
        <p:nvSpPr>
          <p:cNvPr id="136194" name="Rectangle 2">
            <a:extLst>
              <a:ext uri="{FF2B5EF4-FFF2-40B4-BE49-F238E27FC236}">
                <a16:creationId xmlns:a16="http://schemas.microsoft.com/office/drawing/2014/main" id="{8F9476F8-80BE-4F39-807B-040D18B08CC3}"/>
              </a:ext>
            </a:extLst>
          </p:cNvPr>
          <p:cNvSpPr>
            <a:spLocks noGrp="1" noRot="1" noChangeArrowheads="1"/>
          </p:cNvSpPr>
          <p:nvPr>
            <p:ph type="title"/>
          </p:nvPr>
        </p:nvSpPr>
        <p:spPr/>
        <p:txBody>
          <a:bodyPr/>
          <a:lstStyle/>
          <a:p>
            <a:r>
              <a:rPr lang="en-US" altLang="en-US" dirty="0"/>
              <a:t>Assumptions</a:t>
            </a:r>
          </a:p>
        </p:txBody>
      </p:sp>
      <p:sp>
        <p:nvSpPr>
          <p:cNvPr id="136195" name="Rectangle 3">
            <a:extLst>
              <a:ext uri="{FF2B5EF4-FFF2-40B4-BE49-F238E27FC236}">
                <a16:creationId xmlns:a16="http://schemas.microsoft.com/office/drawing/2014/main" id="{8C0199C5-5436-4BAF-A867-5F1EA25F8B50}"/>
              </a:ext>
            </a:extLst>
          </p:cNvPr>
          <p:cNvSpPr>
            <a:spLocks noGrp="1" noChangeArrowheads="1"/>
          </p:cNvSpPr>
          <p:nvPr>
            <p:ph type="body" idx="1"/>
          </p:nvPr>
        </p:nvSpPr>
        <p:spPr/>
        <p:txBody>
          <a:bodyPr/>
          <a:lstStyle/>
          <a:p>
            <a:pPr marL="609600" indent="-609600">
              <a:buFont typeface="Wingdings" panose="05000000000000000000" pitchFamily="2" charset="2"/>
              <a:buAutoNum type="arabicPeriod"/>
            </a:pPr>
            <a:r>
              <a:rPr lang="en-US" altLang="en-US" dirty="0"/>
              <a:t>Normally distributed</a:t>
            </a:r>
          </a:p>
          <a:p>
            <a:pPr marL="609600" indent="-609600">
              <a:buFont typeface="Wingdings" panose="05000000000000000000" pitchFamily="2" charset="2"/>
              <a:buAutoNum type="arabicPeriod"/>
            </a:pPr>
            <a:r>
              <a:rPr lang="en-US" altLang="en-US" dirty="0"/>
              <a:t>Linear</a:t>
            </a:r>
          </a:p>
          <a:p>
            <a:pPr marL="609600" indent="-609600">
              <a:buFont typeface="Wingdings" panose="05000000000000000000" pitchFamily="2" charset="2"/>
              <a:buAutoNum type="arabicPeriod"/>
            </a:pPr>
            <a:r>
              <a:rPr lang="en-US" altLang="en-US" dirty="0"/>
              <a:t>Stable variation</a:t>
            </a:r>
          </a:p>
          <a:p>
            <a:pPr marL="609600" indent="-609600">
              <a:buFont typeface="Wingdings" panose="05000000000000000000" pitchFamily="2" charset="2"/>
              <a:buAutoNum type="arabicPeriod"/>
            </a:pPr>
            <a:r>
              <a:rPr lang="en-US" altLang="en-US" b="1" dirty="0">
                <a:highlight>
                  <a:srgbClr val="FFFF00"/>
                </a:highlight>
              </a:rPr>
              <a:t>Negligible measurement error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a:extLst>
              <a:ext uri="{FF2B5EF4-FFF2-40B4-BE49-F238E27FC236}">
                <a16:creationId xmlns:a16="http://schemas.microsoft.com/office/drawing/2014/main" id="{C77FF760-F54A-4207-83FD-3661DD73683A}"/>
              </a:ext>
            </a:extLst>
          </p:cNvPr>
          <p:cNvSpPr>
            <a:spLocks noGrp="1" noChangeArrowheads="1"/>
          </p:cNvSpPr>
          <p:nvPr>
            <p:ph type="sldNum" sz="quarter" idx="4"/>
          </p:nvPr>
        </p:nvSpPr>
        <p:spPr bwMode="auto">
          <a:xfrm>
            <a:off x="6553200" y="6254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a:lstStyle>
          <a:p>
            <a:fld id="{66786A93-93F4-4749-808C-F17D9E917D9C}" type="slidenum">
              <a:rPr lang="en-US" altLang="en-US" smtClean="0"/>
              <a:pPr/>
              <a:t>34</a:t>
            </a:fld>
            <a:endParaRPr lang="en-US" altLang="en-US" dirty="0"/>
          </a:p>
        </p:txBody>
      </p:sp>
      <p:sp>
        <p:nvSpPr>
          <p:cNvPr id="84996" name="Rectangle 4">
            <a:extLst>
              <a:ext uri="{FF2B5EF4-FFF2-40B4-BE49-F238E27FC236}">
                <a16:creationId xmlns:a16="http://schemas.microsoft.com/office/drawing/2014/main" id="{D0D171AC-C45D-43EB-B49A-23A768EDAB68}"/>
              </a:ext>
            </a:extLst>
          </p:cNvPr>
          <p:cNvSpPr>
            <a:spLocks noGrp="1" noChangeArrowheads="1"/>
          </p:cNvSpPr>
          <p:nvPr>
            <p:ph type="ctrTitle"/>
          </p:nvPr>
        </p:nvSpPr>
        <p:spPr/>
        <p:txBody>
          <a:bodyPr/>
          <a:lstStyle/>
          <a:p>
            <a:r>
              <a:rPr lang="en-US" altLang="en-US" dirty="0"/>
              <a:t>Take Home Lesson</a:t>
            </a:r>
          </a:p>
        </p:txBody>
      </p:sp>
      <p:sp>
        <p:nvSpPr>
          <p:cNvPr id="84997" name="Rectangle 5">
            <a:extLst>
              <a:ext uri="{FF2B5EF4-FFF2-40B4-BE49-F238E27FC236}">
                <a16:creationId xmlns:a16="http://schemas.microsoft.com/office/drawing/2014/main" id="{E899213C-C726-4E5E-BC3C-06A292C9C2DC}"/>
              </a:ext>
            </a:extLst>
          </p:cNvPr>
          <p:cNvSpPr>
            <a:spLocks noGrp="1" noChangeArrowheads="1"/>
          </p:cNvSpPr>
          <p:nvPr>
            <p:ph type="subTitle" idx="1"/>
          </p:nvPr>
        </p:nvSpPr>
        <p:spPr/>
        <p:txBody>
          <a:bodyPr/>
          <a:lstStyle/>
          <a:p>
            <a:r>
              <a:rPr lang="en-US" altLang="en-US" dirty="0"/>
              <a:t>Test of Goodness of Fit for the Equation &amp; Relationship between X &amp; 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5">
            <a:extLst>
              <a:ext uri="{FF2B5EF4-FFF2-40B4-BE49-F238E27FC236}">
                <a16:creationId xmlns:a16="http://schemas.microsoft.com/office/drawing/2014/main" id="{C77FF760-F54A-4207-83FD-3661DD73683A}"/>
              </a:ext>
            </a:extLst>
          </p:cNvPr>
          <p:cNvSpPr>
            <a:spLocks noGrp="1" noChangeArrowheads="1"/>
          </p:cNvSpPr>
          <p:nvPr>
            <p:ph type="sldNum" sz="quarter" idx="4"/>
          </p:nvPr>
        </p:nvSpPr>
        <p:spPr bwMode="auto">
          <a:xfrm>
            <a:off x="6553200" y="6254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a:lstStyle>
          <a:p>
            <a:fld id="{66786A93-93F4-4749-808C-F17D9E917D9C}" type="slidenum">
              <a:rPr lang="en-US" altLang="en-US" smtClean="0"/>
              <a:pPr/>
              <a:t>35</a:t>
            </a:fld>
            <a:endParaRPr lang="en-US" altLang="en-US" dirty="0"/>
          </a:p>
        </p:txBody>
      </p:sp>
      <p:sp>
        <p:nvSpPr>
          <p:cNvPr id="84996" name="Rectangle 4">
            <a:extLst>
              <a:ext uri="{FF2B5EF4-FFF2-40B4-BE49-F238E27FC236}">
                <a16:creationId xmlns:a16="http://schemas.microsoft.com/office/drawing/2014/main" id="{D0D171AC-C45D-43EB-B49A-23A768EDAB68}"/>
              </a:ext>
            </a:extLst>
          </p:cNvPr>
          <p:cNvSpPr>
            <a:spLocks noGrp="1" noChangeArrowheads="1"/>
          </p:cNvSpPr>
          <p:nvPr>
            <p:ph type="ctrTitle"/>
          </p:nvPr>
        </p:nvSpPr>
        <p:spPr/>
        <p:txBody>
          <a:bodyPr/>
          <a:lstStyle/>
          <a:p>
            <a:r>
              <a:rPr lang="en-US" altLang="en-US" dirty="0"/>
              <a:t>Thank You</a:t>
            </a:r>
          </a:p>
        </p:txBody>
      </p:sp>
    </p:spTree>
    <p:extLst>
      <p:ext uri="{BB962C8B-B14F-4D97-AF65-F5344CB8AC3E}">
        <p14:creationId xmlns:p14="http://schemas.microsoft.com/office/powerpoint/2010/main" val="422994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9B45C74-CB30-4F1B-837B-C0EB1F7DA55F}"/>
              </a:ext>
            </a:extLst>
          </p:cNvPr>
          <p:cNvSpPr>
            <a:spLocks noGrp="1"/>
          </p:cNvSpPr>
          <p:nvPr>
            <p:ph type="sldNum" sz="quarter" idx="11"/>
          </p:nvPr>
        </p:nvSpPr>
        <p:spPr/>
        <p:txBody>
          <a:bodyPr/>
          <a:lstStyle/>
          <a:p>
            <a:fld id="{37099CB3-4E10-4D85-9361-DA13025FEB0A}" type="slidenum">
              <a:rPr lang="en-US" altLang="en-US"/>
              <a:pPr/>
              <a:t>4</a:t>
            </a:fld>
            <a:endParaRPr lang="en-US" altLang="en-US" dirty="0"/>
          </a:p>
        </p:txBody>
      </p:sp>
      <p:sp>
        <p:nvSpPr>
          <p:cNvPr id="123906" name="Rectangle 2">
            <a:extLst>
              <a:ext uri="{FF2B5EF4-FFF2-40B4-BE49-F238E27FC236}">
                <a16:creationId xmlns:a16="http://schemas.microsoft.com/office/drawing/2014/main" id="{D0D92B75-7F94-4694-A8EF-497AD5EFBC2C}"/>
              </a:ext>
            </a:extLst>
          </p:cNvPr>
          <p:cNvSpPr>
            <a:spLocks noGrp="1" noRot="1" noChangeArrowheads="1"/>
          </p:cNvSpPr>
          <p:nvPr>
            <p:ph type="title"/>
          </p:nvPr>
        </p:nvSpPr>
        <p:spPr/>
        <p:txBody>
          <a:bodyPr>
            <a:normAutofit/>
          </a:bodyPr>
          <a:lstStyle/>
          <a:p>
            <a:r>
              <a:rPr lang="en-US" altLang="en-US" sz="4800" dirty="0"/>
              <a:t>First Hypothesis: Goodness of Fit</a:t>
            </a:r>
          </a:p>
        </p:txBody>
      </p:sp>
      <p:sp>
        <p:nvSpPr>
          <p:cNvPr id="2" name="Rectangle 1">
            <a:extLst>
              <a:ext uri="{FF2B5EF4-FFF2-40B4-BE49-F238E27FC236}">
                <a16:creationId xmlns:a16="http://schemas.microsoft.com/office/drawing/2014/main" id="{B52A9EA0-3CDE-4E4C-815C-42F24B819074}"/>
              </a:ext>
            </a:extLst>
          </p:cNvPr>
          <p:cNvSpPr/>
          <p:nvPr/>
        </p:nvSpPr>
        <p:spPr>
          <a:xfrm>
            <a:off x="457200" y="2143125"/>
            <a:ext cx="11225702" cy="2095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Regression Line Does not Explain Any of the Variation in Y</a:t>
            </a:r>
          </a:p>
        </p:txBody>
      </p:sp>
    </p:spTree>
    <p:extLst>
      <p:ext uri="{BB962C8B-B14F-4D97-AF65-F5344CB8AC3E}">
        <p14:creationId xmlns:p14="http://schemas.microsoft.com/office/powerpoint/2010/main" val="37538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D9B45C74-CB30-4F1B-837B-C0EB1F7DA55F}"/>
              </a:ext>
            </a:extLst>
          </p:cNvPr>
          <p:cNvSpPr>
            <a:spLocks noGrp="1"/>
          </p:cNvSpPr>
          <p:nvPr>
            <p:ph type="sldNum" sz="quarter" idx="11"/>
          </p:nvPr>
        </p:nvSpPr>
        <p:spPr/>
        <p:txBody>
          <a:bodyPr/>
          <a:lstStyle/>
          <a:p>
            <a:fld id="{37099CB3-4E10-4D85-9361-DA13025FEB0A}" type="slidenum">
              <a:rPr lang="en-US" altLang="en-US"/>
              <a:pPr/>
              <a:t>5</a:t>
            </a:fld>
            <a:endParaRPr lang="en-US" altLang="en-US" dirty="0"/>
          </a:p>
        </p:txBody>
      </p:sp>
      <p:sp>
        <p:nvSpPr>
          <p:cNvPr id="123906" name="Rectangle 2">
            <a:extLst>
              <a:ext uri="{FF2B5EF4-FFF2-40B4-BE49-F238E27FC236}">
                <a16:creationId xmlns:a16="http://schemas.microsoft.com/office/drawing/2014/main" id="{D0D92B75-7F94-4694-A8EF-497AD5EFBC2C}"/>
              </a:ext>
            </a:extLst>
          </p:cNvPr>
          <p:cNvSpPr>
            <a:spLocks noGrp="1" noRot="1" noChangeArrowheads="1"/>
          </p:cNvSpPr>
          <p:nvPr>
            <p:ph type="title"/>
          </p:nvPr>
        </p:nvSpPr>
        <p:spPr/>
        <p:txBody>
          <a:bodyPr>
            <a:normAutofit/>
          </a:bodyPr>
          <a:lstStyle/>
          <a:p>
            <a:r>
              <a:rPr lang="en-US" altLang="en-US" sz="4800" dirty="0"/>
              <a:t>Second Hypothesis: X not Related to Y</a:t>
            </a:r>
          </a:p>
        </p:txBody>
      </p:sp>
      <p:sp>
        <p:nvSpPr>
          <p:cNvPr id="2" name="Rectangle 1">
            <a:extLst>
              <a:ext uri="{FF2B5EF4-FFF2-40B4-BE49-F238E27FC236}">
                <a16:creationId xmlns:a16="http://schemas.microsoft.com/office/drawing/2014/main" id="{B52A9EA0-3CDE-4E4C-815C-42F24B819074}"/>
              </a:ext>
            </a:extLst>
          </p:cNvPr>
          <p:cNvSpPr/>
          <p:nvPr/>
        </p:nvSpPr>
        <p:spPr>
          <a:xfrm>
            <a:off x="457200" y="2143125"/>
            <a:ext cx="11225702" cy="2095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rPr>
              <a:t>Variable X does not have a significant relationship with variable Y</a:t>
            </a:r>
          </a:p>
        </p:txBody>
      </p:sp>
    </p:spTree>
    <p:extLst>
      <p:ext uri="{BB962C8B-B14F-4D97-AF65-F5344CB8AC3E}">
        <p14:creationId xmlns:p14="http://schemas.microsoft.com/office/powerpoint/2010/main" val="107730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1BB01CA-DE96-4D6C-848C-2C78B96182A3}"/>
              </a:ext>
            </a:extLst>
          </p:cNvPr>
          <p:cNvSpPr>
            <a:spLocks noGrp="1"/>
          </p:cNvSpPr>
          <p:nvPr>
            <p:ph type="sldNum" sz="quarter" idx="11"/>
          </p:nvPr>
        </p:nvSpPr>
        <p:spPr/>
        <p:txBody>
          <a:bodyPr/>
          <a:lstStyle/>
          <a:p>
            <a:fld id="{E02EC8CA-32A4-4072-AE35-EB56601C7CA4}" type="slidenum">
              <a:rPr lang="en-US" altLang="en-US"/>
              <a:pPr/>
              <a:t>6</a:t>
            </a:fld>
            <a:endParaRPr lang="en-US" altLang="en-US" dirty="0"/>
          </a:p>
        </p:txBody>
      </p:sp>
      <p:sp>
        <p:nvSpPr>
          <p:cNvPr id="10242" name="Rectangle 2">
            <a:extLst>
              <a:ext uri="{FF2B5EF4-FFF2-40B4-BE49-F238E27FC236}">
                <a16:creationId xmlns:a16="http://schemas.microsoft.com/office/drawing/2014/main" id="{2DE015B5-0F2C-443F-A197-C1CF1D706ABB}"/>
              </a:ext>
            </a:extLst>
          </p:cNvPr>
          <p:cNvSpPr>
            <a:spLocks noGrp="1" noRot="1" noChangeArrowheads="1"/>
          </p:cNvSpPr>
          <p:nvPr>
            <p:ph type="title"/>
          </p:nvPr>
        </p:nvSpPr>
        <p:spPr/>
        <p:txBody>
          <a:bodyPr>
            <a:normAutofit/>
          </a:bodyPr>
          <a:lstStyle/>
          <a:p>
            <a:r>
              <a:rPr lang="en-US" altLang="en-US" sz="4800" dirty="0"/>
              <a:t>Partitioning of Sum of Squares</a:t>
            </a:r>
          </a:p>
        </p:txBody>
      </p:sp>
      <p:graphicFrame>
        <p:nvGraphicFramePr>
          <p:cNvPr id="10244" name="Object 4">
            <a:extLst>
              <a:ext uri="{FF2B5EF4-FFF2-40B4-BE49-F238E27FC236}">
                <a16:creationId xmlns:a16="http://schemas.microsoft.com/office/drawing/2014/main" id="{41DF14D3-BA1F-42CA-B6C4-48C558AB8BC8}"/>
              </a:ext>
            </a:extLst>
          </p:cNvPr>
          <p:cNvGraphicFramePr>
            <a:graphicFrameLocks noChangeAspect="1"/>
          </p:cNvGraphicFramePr>
          <p:nvPr>
            <p:extLst>
              <p:ext uri="{D42A27DB-BD31-4B8C-83A1-F6EECF244321}">
                <p14:modId xmlns:p14="http://schemas.microsoft.com/office/powerpoint/2010/main" val="1351911660"/>
              </p:ext>
            </p:extLst>
          </p:nvPr>
        </p:nvGraphicFramePr>
        <p:xfrm>
          <a:off x="2286000" y="1828800"/>
          <a:ext cx="7467600" cy="4191000"/>
        </p:xfrm>
        <a:graphic>
          <a:graphicData uri="http://schemas.openxmlformats.org/presentationml/2006/ole">
            <mc:AlternateContent xmlns:mc="http://schemas.openxmlformats.org/markup-compatibility/2006">
              <mc:Choice xmlns:v="urn:schemas-microsoft-com:vml" Requires="v">
                <p:oleObj spid="_x0000_s5141" name="Equation" r:id="rId4" imgW="3200400" imgH="2057400" progId="Equation.3">
                  <p:embed/>
                </p:oleObj>
              </mc:Choice>
              <mc:Fallback>
                <p:oleObj name="Equation" r:id="rId4" imgW="3200400" imgH="2057400" progId="Equation.3">
                  <p:embed/>
                  <p:pic>
                    <p:nvPicPr>
                      <p:cNvPr id="10244" name="Object 4">
                        <a:extLst>
                          <a:ext uri="{FF2B5EF4-FFF2-40B4-BE49-F238E27FC236}">
                            <a16:creationId xmlns:a16="http://schemas.microsoft.com/office/drawing/2014/main" id="{41DF14D3-BA1F-42CA-B6C4-48C558AB8B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828800"/>
                        <a:ext cx="7467600" cy="4191000"/>
                      </a:xfrm>
                      <a:prstGeom prst="rect">
                        <a:avLst/>
                      </a:prstGeom>
                      <a:noFill/>
                      <a:ln>
                        <a:noFill/>
                      </a:ln>
                      <a:effectLst/>
                    </p:spPr>
                  </p:pic>
                </p:oleObj>
              </mc:Fallback>
            </mc:AlternateContent>
          </a:graphicData>
        </a:graphic>
      </p:graphicFrame>
      <p:sp>
        <p:nvSpPr>
          <p:cNvPr id="2" name="Rectangle 1">
            <a:extLst>
              <a:ext uri="{FF2B5EF4-FFF2-40B4-BE49-F238E27FC236}">
                <a16:creationId xmlns:a16="http://schemas.microsoft.com/office/drawing/2014/main" id="{5B107AA0-D2F6-4028-8649-8EF5DF858D22}"/>
              </a:ext>
            </a:extLst>
          </p:cNvPr>
          <p:cNvSpPr/>
          <p:nvPr/>
        </p:nvSpPr>
        <p:spPr>
          <a:xfrm>
            <a:off x="1857375" y="3429000"/>
            <a:ext cx="8786813" cy="3219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ACB57340-F939-4668-B4D1-96107E051302}"/>
              </a:ext>
            </a:extLst>
          </p:cNvPr>
          <p:cNvSpPr/>
          <p:nvPr/>
        </p:nvSpPr>
        <p:spPr>
          <a:xfrm>
            <a:off x="4414838" y="1485900"/>
            <a:ext cx="5200650" cy="18049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1BB01CA-DE96-4D6C-848C-2C78B96182A3}"/>
              </a:ext>
            </a:extLst>
          </p:cNvPr>
          <p:cNvSpPr>
            <a:spLocks noGrp="1"/>
          </p:cNvSpPr>
          <p:nvPr>
            <p:ph type="sldNum" sz="quarter" idx="11"/>
          </p:nvPr>
        </p:nvSpPr>
        <p:spPr/>
        <p:txBody>
          <a:bodyPr/>
          <a:lstStyle/>
          <a:p>
            <a:fld id="{E02EC8CA-32A4-4072-AE35-EB56601C7CA4}" type="slidenum">
              <a:rPr lang="en-US" altLang="en-US"/>
              <a:pPr/>
              <a:t>7</a:t>
            </a:fld>
            <a:endParaRPr lang="en-US" altLang="en-US" dirty="0"/>
          </a:p>
        </p:txBody>
      </p:sp>
      <p:sp>
        <p:nvSpPr>
          <p:cNvPr id="10242" name="Rectangle 2">
            <a:extLst>
              <a:ext uri="{FF2B5EF4-FFF2-40B4-BE49-F238E27FC236}">
                <a16:creationId xmlns:a16="http://schemas.microsoft.com/office/drawing/2014/main" id="{2DE015B5-0F2C-443F-A197-C1CF1D706ABB}"/>
              </a:ext>
            </a:extLst>
          </p:cNvPr>
          <p:cNvSpPr>
            <a:spLocks noGrp="1" noRot="1" noChangeArrowheads="1"/>
          </p:cNvSpPr>
          <p:nvPr>
            <p:ph type="title"/>
          </p:nvPr>
        </p:nvSpPr>
        <p:spPr/>
        <p:txBody>
          <a:bodyPr>
            <a:normAutofit/>
          </a:bodyPr>
          <a:lstStyle/>
          <a:p>
            <a:r>
              <a:rPr lang="en-US" altLang="en-US" sz="4800" dirty="0"/>
              <a:t>Partitioning of Sum of Squares</a:t>
            </a:r>
          </a:p>
        </p:txBody>
      </p:sp>
      <p:graphicFrame>
        <p:nvGraphicFramePr>
          <p:cNvPr id="10244" name="Object 4">
            <a:extLst>
              <a:ext uri="{FF2B5EF4-FFF2-40B4-BE49-F238E27FC236}">
                <a16:creationId xmlns:a16="http://schemas.microsoft.com/office/drawing/2014/main" id="{41DF14D3-BA1F-42CA-B6C4-48C558AB8BC8}"/>
              </a:ext>
            </a:extLst>
          </p:cNvPr>
          <p:cNvGraphicFramePr>
            <a:graphicFrameLocks noChangeAspect="1"/>
          </p:cNvGraphicFramePr>
          <p:nvPr/>
        </p:nvGraphicFramePr>
        <p:xfrm>
          <a:off x="2286000" y="1828800"/>
          <a:ext cx="7467600" cy="4191000"/>
        </p:xfrm>
        <a:graphic>
          <a:graphicData uri="http://schemas.openxmlformats.org/presentationml/2006/ole">
            <mc:AlternateContent xmlns:mc="http://schemas.openxmlformats.org/markup-compatibility/2006">
              <mc:Choice xmlns:v="urn:schemas-microsoft-com:vml" Requires="v">
                <p:oleObj spid="_x0000_s45071" name="Equation" r:id="rId4" imgW="3200400" imgH="2057400" progId="Equation.3">
                  <p:embed/>
                </p:oleObj>
              </mc:Choice>
              <mc:Fallback>
                <p:oleObj name="Equation" r:id="rId4" imgW="3200400" imgH="2057400" progId="Equation.3">
                  <p:embed/>
                  <p:pic>
                    <p:nvPicPr>
                      <p:cNvPr id="10244" name="Object 4">
                        <a:extLst>
                          <a:ext uri="{FF2B5EF4-FFF2-40B4-BE49-F238E27FC236}">
                            <a16:creationId xmlns:a16="http://schemas.microsoft.com/office/drawing/2014/main" id="{41DF14D3-BA1F-42CA-B6C4-48C558AB8B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828800"/>
                        <a:ext cx="7467600" cy="4191000"/>
                      </a:xfrm>
                      <a:prstGeom prst="rect">
                        <a:avLst/>
                      </a:prstGeom>
                      <a:noFill/>
                      <a:ln>
                        <a:noFill/>
                      </a:ln>
                      <a:effectLst/>
                    </p:spPr>
                  </p:pic>
                </p:oleObj>
              </mc:Fallback>
            </mc:AlternateContent>
          </a:graphicData>
        </a:graphic>
      </p:graphicFrame>
      <p:sp>
        <p:nvSpPr>
          <p:cNvPr id="2" name="Rectangle 1">
            <a:extLst>
              <a:ext uri="{FF2B5EF4-FFF2-40B4-BE49-F238E27FC236}">
                <a16:creationId xmlns:a16="http://schemas.microsoft.com/office/drawing/2014/main" id="{5B107AA0-D2F6-4028-8649-8EF5DF858D22}"/>
              </a:ext>
            </a:extLst>
          </p:cNvPr>
          <p:cNvSpPr/>
          <p:nvPr/>
        </p:nvSpPr>
        <p:spPr>
          <a:xfrm>
            <a:off x="1857375" y="3429000"/>
            <a:ext cx="8786813" cy="3219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ACB57340-F939-4668-B4D1-96107E051302}"/>
              </a:ext>
            </a:extLst>
          </p:cNvPr>
          <p:cNvSpPr/>
          <p:nvPr/>
        </p:nvSpPr>
        <p:spPr>
          <a:xfrm>
            <a:off x="6872288" y="1485900"/>
            <a:ext cx="2743200" cy="19431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6641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1BB01CA-DE96-4D6C-848C-2C78B96182A3}"/>
              </a:ext>
            </a:extLst>
          </p:cNvPr>
          <p:cNvSpPr>
            <a:spLocks noGrp="1"/>
          </p:cNvSpPr>
          <p:nvPr>
            <p:ph type="sldNum" sz="quarter" idx="11"/>
          </p:nvPr>
        </p:nvSpPr>
        <p:spPr/>
        <p:txBody>
          <a:bodyPr/>
          <a:lstStyle/>
          <a:p>
            <a:fld id="{E02EC8CA-32A4-4072-AE35-EB56601C7CA4}" type="slidenum">
              <a:rPr lang="en-US" altLang="en-US"/>
              <a:pPr/>
              <a:t>8</a:t>
            </a:fld>
            <a:endParaRPr lang="en-US" altLang="en-US" dirty="0"/>
          </a:p>
        </p:txBody>
      </p:sp>
      <p:sp>
        <p:nvSpPr>
          <p:cNvPr id="10242" name="Rectangle 2">
            <a:extLst>
              <a:ext uri="{FF2B5EF4-FFF2-40B4-BE49-F238E27FC236}">
                <a16:creationId xmlns:a16="http://schemas.microsoft.com/office/drawing/2014/main" id="{2DE015B5-0F2C-443F-A197-C1CF1D706ABB}"/>
              </a:ext>
            </a:extLst>
          </p:cNvPr>
          <p:cNvSpPr>
            <a:spLocks noGrp="1" noRot="1" noChangeArrowheads="1"/>
          </p:cNvSpPr>
          <p:nvPr>
            <p:ph type="title"/>
          </p:nvPr>
        </p:nvSpPr>
        <p:spPr/>
        <p:txBody>
          <a:bodyPr>
            <a:normAutofit/>
          </a:bodyPr>
          <a:lstStyle/>
          <a:p>
            <a:r>
              <a:rPr lang="en-US" altLang="en-US" sz="4800" dirty="0"/>
              <a:t>Partitioning of Sum of Squares</a:t>
            </a:r>
          </a:p>
        </p:txBody>
      </p:sp>
      <p:graphicFrame>
        <p:nvGraphicFramePr>
          <p:cNvPr id="10244" name="Object 4">
            <a:extLst>
              <a:ext uri="{FF2B5EF4-FFF2-40B4-BE49-F238E27FC236}">
                <a16:creationId xmlns:a16="http://schemas.microsoft.com/office/drawing/2014/main" id="{41DF14D3-BA1F-42CA-B6C4-48C558AB8BC8}"/>
              </a:ext>
            </a:extLst>
          </p:cNvPr>
          <p:cNvGraphicFramePr>
            <a:graphicFrameLocks noChangeAspect="1"/>
          </p:cNvGraphicFramePr>
          <p:nvPr/>
        </p:nvGraphicFramePr>
        <p:xfrm>
          <a:off x="2286000" y="1828800"/>
          <a:ext cx="7467600" cy="4191000"/>
        </p:xfrm>
        <a:graphic>
          <a:graphicData uri="http://schemas.openxmlformats.org/presentationml/2006/ole">
            <mc:AlternateContent xmlns:mc="http://schemas.openxmlformats.org/markup-compatibility/2006">
              <mc:Choice xmlns:v="urn:schemas-microsoft-com:vml" Requires="v">
                <p:oleObj spid="_x0000_s46094" name="Equation" r:id="rId4" imgW="3200400" imgH="2057400" progId="Equation.3">
                  <p:embed/>
                </p:oleObj>
              </mc:Choice>
              <mc:Fallback>
                <p:oleObj name="Equation" r:id="rId4" imgW="3200400" imgH="2057400" progId="Equation.3">
                  <p:embed/>
                  <p:pic>
                    <p:nvPicPr>
                      <p:cNvPr id="10244" name="Object 4">
                        <a:extLst>
                          <a:ext uri="{FF2B5EF4-FFF2-40B4-BE49-F238E27FC236}">
                            <a16:creationId xmlns:a16="http://schemas.microsoft.com/office/drawing/2014/main" id="{41DF14D3-BA1F-42CA-B6C4-48C558AB8B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828800"/>
                        <a:ext cx="7467600" cy="4191000"/>
                      </a:xfrm>
                      <a:prstGeom prst="rect">
                        <a:avLst/>
                      </a:prstGeom>
                      <a:noFill/>
                      <a:ln>
                        <a:noFill/>
                      </a:ln>
                      <a:effectLst/>
                    </p:spPr>
                  </p:pic>
                </p:oleObj>
              </mc:Fallback>
            </mc:AlternateContent>
          </a:graphicData>
        </a:graphic>
      </p:graphicFrame>
      <p:sp>
        <p:nvSpPr>
          <p:cNvPr id="2" name="Rectangle 1">
            <a:extLst>
              <a:ext uri="{FF2B5EF4-FFF2-40B4-BE49-F238E27FC236}">
                <a16:creationId xmlns:a16="http://schemas.microsoft.com/office/drawing/2014/main" id="{5B107AA0-D2F6-4028-8649-8EF5DF858D22}"/>
              </a:ext>
            </a:extLst>
          </p:cNvPr>
          <p:cNvSpPr/>
          <p:nvPr/>
        </p:nvSpPr>
        <p:spPr>
          <a:xfrm>
            <a:off x="1857375" y="3429000"/>
            <a:ext cx="8786813" cy="3219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934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a:extLst>
              <a:ext uri="{FF2B5EF4-FFF2-40B4-BE49-F238E27FC236}">
                <a16:creationId xmlns:a16="http://schemas.microsoft.com/office/drawing/2014/main" id="{F5B7ABD2-362B-4263-B773-07ED9EC54CE6}"/>
              </a:ext>
            </a:extLst>
          </p:cNvPr>
          <p:cNvSpPr>
            <a:spLocks noGrp="1"/>
          </p:cNvSpPr>
          <p:nvPr>
            <p:ph type="sldNum" sz="quarter" idx="11"/>
          </p:nvPr>
        </p:nvSpPr>
        <p:spPr/>
        <p:txBody>
          <a:bodyPr/>
          <a:lstStyle/>
          <a:p>
            <a:fld id="{08F58F85-CCF5-4664-8992-45BA55256705}" type="slidenum">
              <a:rPr lang="en-US" altLang="en-US"/>
              <a:pPr/>
              <a:t>9</a:t>
            </a:fld>
            <a:endParaRPr lang="en-US" altLang="en-US" dirty="0"/>
          </a:p>
        </p:txBody>
      </p:sp>
      <p:sp>
        <p:nvSpPr>
          <p:cNvPr id="11266" name="Rectangle 2">
            <a:extLst>
              <a:ext uri="{FF2B5EF4-FFF2-40B4-BE49-F238E27FC236}">
                <a16:creationId xmlns:a16="http://schemas.microsoft.com/office/drawing/2014/main" id="{7BF24784-1667-451D-B663-C92855404408}"/>
              </a:ext>
            </a:extLst>
          </p:cNvPr>
          <p:cNvSpPr>
            <a:spLocks noGrp="1" noRot="1" noChangeArrowheads="1"/>
          </p:cNvSpPr>
          <p:nvPr>
            <p:ph type="title"/>
          </p:nvPr>
        </p:nvSpPr>
        <p:spPr/>
        <p:txBody>
          <a:bodyPr>
            <a:noAutofit/>
          </a:bodyPr>
          <a:lstStyle/>
          <a:p>
            <a:r>
              <a:rPr lang="en-US" altLang="en-US" sz="4800" dirty="0"/>
              <a:t>Test of Goodness of Fit</a:t>
            </a:r>
          </a:p>
        </p:txBody>
      </p:sp>
      <p:graphicFrame>
        <p:nvGraphicFramePr>
          <p:cNvPr id="11428" name="Group 164">
            <a:extLst>
              <a:ext uri="{FF2B5EF4-FFF2-40B4-BE49-F238E27FC236}">
                <a16:creationId xmlns:a16="http://schemas.microsoft.com/office/drawing/2014/main" id="{1C07E047-463F-4301-84CA-219FD313EC8D}"/>
              </a:ext>
            </a:extLst>
          </p:cNvPr>
          <p:cNvGraphicFramePr>
            <a:graphicFrameLocks noGrp="1"/>
          </p:cNvGraphicFramePr>
          <p:nvPr>
            <p:ph idx="1"/>
          </p:nvPr>
        </p:nvGraphicFramePr>
        <p:xfrm>
          <a:off x="2209800" y="1524000"/>
          <a:ext cx="4419600" cy="2196148"/>
        </p:xfrm>
        <a:graphic>
          <a:graphicData uri="http://schemas.openxmlformats.org/drawingml/2006/table">
            <a:tbl>
              <a:tblPr/>
              <a:tblGrid>
                <a:gridCol w="2362200">
                  <a:extLst>
                    <a:ext uri="{9D8B030D-6E8A-4147-A177-3AD203B41FA5}">
                      <a16:colId xmlns:a16="http://schemas.microsoft.com/office/drawing/2014/main" val="2765084519"/>
                    </a:ext>
                  </a:extLst>
                </a:gridCol>
                <a:gridCol w="1066800">
                  <a:extLst>
                    <a:ext uri="{9D8B030D-6E8A-4147-A177-3AD203B41FA5}">
                      <a16:colId xmlns:a16="http://schemas.microsoft.com/office/drawing/2014/main" val="3249398622"/>
                    </a:ext>
                  </a:extLst>
                </a:gridCol>
                <a:gridCol w="990600">
                  <a:extLst>
                    <a:ext uri="{9D8B030D-6E8A-4147-A177-3AD203B41FA5}">
                      <a16:colId xmlns:a16="http://schemas.microsoft.com/office/drawing/2014/main" val="242482790"/>
                    </a:ext>
                  </a:extLst>
                </a:gridCol>
              </a:tblGrid>
              <a:tr h="1714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Source of variation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df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560141"/>
                  </a:ext>
                </a:extLst>
              </a:tr>
              <a:tr h="458788">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Regression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0.80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2.40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0244341"/>
                  </a:ext>
                </a:extLst>
              </a:tr>
              <a:tr h="361950">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Residual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72447954"/>
                  </a:ext>
                </a:extLst>
              </a:tr>
              <a:tr h="18097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3.20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Garamond" panose="02020404030301010803" pitchFamily="18" charset="0"/>
                        </a:defRPr>
                      </a:lvl1pPr>
                      <a:lvl2pPr>
                        <a:spcBef>
                          <a:spcPct val="20000"/>
                        </a:spcBef>
                        <a:buClr>
                          <a:schemeClr val="accent2"/>
                        </a:buClr>
                        <a:buSzPct val="70000"/>
                        <a:buFont typeface="Wingdings" panose="05000000000000000000" pitchFamily="2" charset="2"/>
                        <a:defRPr sz="2400">
                          <a:solidFill>
                            <a:schemeClr val="tx1"/>
                          </a:solidFill>
                          <a:effectLst>
                            <a:outerShdw blurRad="38100" dist="38100" dir="2700000" algn="tl">
                              <a:srgbClr val="000000"/>
                            </a:outerShdw>
                          </a:effectLst>
                          <a:latin typeface="Garamond" panose="02020404030301010803" pitchFamily="18" charset="0"/>
                        </a:defRPr>
                      </a:lvl2pPr>
                      <a:lvl3pPr>
                        <a:spcBef>
                          <a:spcPct val="20000"/>
                        </a:spcBef>
                        <a:buClr>
                          <a:schemeClr val="tx2"/>
                        </a:buClr>
                        <a:buSzPct val="70000"/>
                        <a:buFont typeface="Wingdings" panose="05000000000000000000" pitchFamily="2" charset="2"/>
                        <a:defRPr sz="2000">
                          <a:solidFill>
                            <a:schemeClr val="tx1"/>
                          </a:solidFill>
                          <a:effectLst>
                            <a:outerShdw blurRad="38100" dist="38100" dir="2700000" algn="tl">
                              <a:srgbClr val="000000"/>
                            </a:outerShdw>
                          </a:effectLst>
                          <a:latin typeface="Garamond" panose="02020404030301010803" pitchFamily="18" charset="0"/>
                        </a:defRPr>
                      </a:lvl3pPr>
                      <a:lvl4pPr>
                        <a:spcBef>
                          <a:spcPct val="20000"/>
                        </a:spcBef>
                        <a:buClr>
                          <a:schemeClr val="accent2"/>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Garamond" panose="02020404030301010803" pitchFamily="18"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US" altLang="en-US" sz="2400" b="0" i="0" u="none" strike="noStrike" cap="none" normalizeH="0" baseline="0" dirty="0">
                          <a:ln>
                            <a:noFill/>
                          </a:ln>
                          <a:solidFill>
                            <a:schemeClr val="tx1"/>
                          </a:solidFill>
                          <a:effectLst>
                            <a:outerShdw blurRad="38100" dist="38100" dir="2700000" algn="tl">
                              <a:srgbClr val="000000"/>
                            </a:outerShdw>
                          </a:effectLst>
                          <a:latin typeface="Garamond" panose="02020404030301010803" pitchFamily="18"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642211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Custom 17">
      <a:dk1>
        <a:srgbClr val="000000"/>
      </a:dk1>
      <a:lt1>
        <a:srgbClr val="FFFFFF"/>
      </a:lt1>
      <a:dk2>
        <a:srgbClr val="005138"/>
      </a:dk2>
      <a:lt2>
        <a:srgbClr val="E7E6E6"/>
      </a:lt2>
      <a:accent1>
        <a:srgbClr val="FFC733"/>
      </a:accent1>
      <a:accent2>
        <a:srgbClr val="333333"/>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5bb44fe-5c7c-403b-ae85-61cc723a86d3" xsi:nil="true"/>
    <lcf76f155ced4ddcb4097134ff3c332f xmlns="819b564a-406a-4671-a7fb-3e647e140d0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753B5518D6994BA5C18187B92DAE48" ma:contentTypeVersion="23" ma:contentTypeDescription="Create a new document." ma:contentTypeScope="" ma:versionID="e1c4df0c3a4c7b3d50bad16bc2868f61">
  <xsd:schema xmlns:xsd="http://www.w3.org/2001/XMLSchema" xmlns:xs="http://www.w3.org/2001/XMLSchema" xmlns:p="http://schemas.microsoft.com/office/2006/metadata/properties" xmlns:ns2="819b564a-406a-4671-a7fb-3e647e140d03" xmlns:ns3="d5bb44fe-5c7c-403b-ae85-61cc723a86d3" targetNamespace="http://schemas.microsoft.com/office/2006/metadata/properties" ma:root="true" ma:fieldsID="b0a8b8a66e1a04e7a45b7c803bdd1f67" ns2:_="" ns3:_="">
    <xsd:import namespace="819b564a-406a-4671-a7fb-3e647e140d03"/>
    <xsd:import namespace="d5bb44fe-5c7c-403b-ae85-61cc723a86d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9b564a-406a-4671-a7fb-3e647e140d03"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DateTaken" ma:index="9" nillable="true" ma:displayName="MediaServiceDateTaken" ma:description="" ma:hidden="true" ma:internalName="MediaServiceDateTaken" ma:readOnly="true">
      <xsd:simpleType>
        <xsd:restriction base="dms:Text"/>
      </xsd:simpleType>
    </xsd:element>
    <xsd:element name="MediaLengthInSeconds" ma:index="10" nillable="true" ma:displayName="MediaLengthInSeconds" ma:hidden="true" ma:internalName="MediaLengthInSeconds" ma:readOnly="true">
      <xsd:simpleType>
        <xsd:restriction base="dms:Unknown"/>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0864e64-97c5-4912-91f4-bafc9340e2a7" ma:termSetId="09814cd3-568e-fe90-9814-8d621ff8fb84" ma:anchorId="fba54fb3-c3e1-fe81-a776-ca4b69148c4d" ma:open="true" ma:isKeyword="false">
      <xsd:complexType>
        <xsd:sequence>
          <xsd:element ref="pc:Terms" minOccurs="0" maxOccurs="1"/>
        </xsd:sequence>
      </xsd:complexType>
    </xsd:element>
    <xsd:element name="MediaServiceLocation" ma:index="17" nillable="true" ma:displayName="Location" ma:indexed="true" ma:internalName="MediaServiceLocatio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bb44fe-5c7c-403b-ae85-61cc723a86d3" elementFormDefault="qualified">
    <xsd:import namespace="http://schemas.microsoft.com/office/2006/documentManagement/types"/>
    <xsd:import namespace="http://schemas.microsoft.com/office/infopath/2007/PartnerControls"/>
    <xsd:element name="SharedWithUsers" ma:index="7"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8"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ed408f2d-1645-4c12-8afe-e7f735bdb9d7}" ma:internalName="TaxCatchAll" ma:showField="CatchAllData" ma:web="d5bb44fe-5c7c-403b-ae85-61cc723a86d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238F92-D426-4BEE-805A-F80178872645}">
  <ds:schemaRefs>
    <ds:schemaRef ds:uri="http://www.w3.org/XML/1998/namespace"/>
    <ds:schemaRef ds:uri="bd144688-6247-4621-b542-e085c4240526"/>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elements/1.1/"/>
    <ds:schemaRef ds:uri="addbd1f7-a2a8-49dd-abab-7ee8146c6af2"/>
    <ds:schemaRef ds:uri="http://purl.org/dc/dcmitype/"/>
    <ds:schemaRef ds:uri="d5bb44fe-5c7c-403b-ae85-61cc723a86d3"/>
    <ds:schemaRef ds:uri="819b564a-406a-4671-a7fb-3e647e140d03"/>
  </ds:schemaRefs>
</ds:datastoreItem>
</file>

<file path=customXml/itemProps2.xml><?xml version="1.0" encoding="utf-8"?>
<ds:datastoreItem xmlns:ds="http://schemas.openxmlformats.org/officeDocument/2006/customXml" ds:itemID="{14B82A25-FA2E-498F-BE54-77C3AA6823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9b564a-406a-4671-a7fb-3e647e140d03"/>
    <ds:schemaRef ds:uri="d5bb44fe-5c7c-403b-ae85-61cc723a86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E4B866-3963-435A-98E6-72B22C6A86A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1132</TotalTime>
  <Words>1536</Words>
  <Application>Microsoft Office PowerPoint</Application>
  <PresentationFormat>Widescreen</PresentationFormat>
  <Paragraphs>256</Paragraphs>
  <Slides>35</Slides>
  <Notes>35</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2</vt:i4>
      </vt:variant>
      <vt:variant>
        <vt:lpstr>Slide Titles</vt:lpstr>
      </vt:variant>
      <vt:variant>
        <vt:i4>35</vt:i4>
      </vt:variant>
    </vt:vector>
  </HeadingPairs>
  <TitlesOfParts>
    <vt:vector size="47" baseType="lpstr">
      <vt:lpstr>Arial</vt:lpstr>
      <vt:lpstr>Calibri</vt:lpstr>
      <vt:lpstr>Calibri Light</vt:lpstr>
      <vt:lpstr>Franklin Gothic Book</vt:lpstr>
      <vt:lpstr>Franklin Gothic Medium</vt:lpstr>
      <vt:lpstr>Garamond</vt:lpstr>
      <vt:lpstr>Wingdings</vt:lpstr>
      <vt:lpstr>Office Theme</vt:lpstr>
      <vt:lpstr>Custom Design</vt:lpstr>
      <vt:lpstr>1_Custom Design</vt:lpstr>
      <vt:lpstr>Equation</vt:lpstr>
      <vt:lpstr>Chart</vt:lpstr>
      <vt:lpstr>Interpretation of  Regression Output</vt:lpstr>
      <vt:lpstr>Previous Lecture</vt:lpstr>
      <vt:lpstr>Now</vt:lpstr>
      <vt:lpstr>First Hypothesis: Goodness of Fit</vt:lpstr>
      <vt:lpstr>Second Hypothesis: X not Related to Y</vt:lpstr>
      <vt:lpstr>Partitioning of Sum of Squares</vt:lpstr>
      <vt:lpstr>Partitioning of Sum of Squares</vt:lpstr>
      <vt:lpstr>Partitioning of Sum of Squares</vt:lpstr>
      <vt:lpstr>Test of Goodness of Fit</vt:lpstr>
      <vt:lpstr>Test of Goodness of Fit</vt:lpstr>
      <vt:lpstr>Test of Goodness of Fit</vt:lpstr>
      <vt:lpstr>Test of Goodness of Fit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Significance of Regression Coefficient</vt:lpstr>
      <vt:lpstr>Assumptions</vt:lpstr>
      <vt:lpstr>Assumptions</vt:lpstr>
      <vt:lpstr>Assumptions</vt:lpstr>
      <vt:lpstr>Assumptions</vt:lpstr>
      <vt:lpstr>Take Home Lesson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Brandt</dc:creator>
  <cp:lastModifiedBy>Farrokh Alemi</cp:lastModifiedBy>
  <cp:revision>60</cp:revision>
  <dcterms:created xsi:type="dcterms:W3CDTF">2024-04-18T20:24:44Z</dcterms:created>
  <dcterms:modified xsi:type="dcterms:W3CDTF">2024-09-26T13:05:54Z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0x010100F3753B5518D6994BA5C18187B92DAE48</vt:lpwstr>
  </property>
</Properties>
</file>