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0" r:id="rId4"/>
    <p:sldId id="261" r:id="rId5"/>
    <p:sldId id="262" r:id="rId6"/>
    <p:sldId id="263" r:id="rId7"/>
    <p:sldId id="264" r:id="rId8"/>
    <p:sldId id="265" r:id="rId9"/>
    <p:sldId id="266" r:id="rId10"/>
    <p:sldId id="267" r:id="rId11"/>
    <p:sldId id="2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2"/>
    <p:restoredTop sz="94690"/>
  </p:normalViewPr>
  <p:slideViewPr>
    <p:cSldViewPr snapToGrid="0">
      <p:cViewPr varScale="1">
        <p:scale>
          <a:sx n="61" d="100"/>
          <a:sy n="61" d="100"/>
        </p:scale>
        <p:origin x="86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BB8AE-E40C-8C92-2FC9-6A1042D0F0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24D469D-4A91-AFC6-F828-5195B2919C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BB51BFB-1E07-64AB-C2EA-08D5E6C810C2}"/>
              </a:ext>
            </a:extLst>
          </p:cNvPr>
          <p:cNvSpPr>
            <a:spLocks noGrp="1"/>
          </p:cNvSpPr>
          <p:nvPr>
            <p:ph type="dt" sz="half" idx="10"/>
          </p:nvPr>
        </p:nvSpPr>
        <p:spPr/>
        <p:txBody>
          <a:bodyPr/>
          <a:lstStyle/>
          <a:p>
            <a:fld id="{A36C3F99-9141-D346-97E0-2B1CDEC3DEC5}" type="datetimeFigureOut">
              <a:rPr lang="en-US" smtClean="0"/>
              <a:t>10/26/2023</a:t>
            </a:fld>
            <a:endParaRPr lang="en-US"/>
          </a:p>
        </p:txBody>
      </p:sp>
      <p:sp>
        <p:nvSpPr>
          <p:cNvPr id="5" name="Footer Placeholder 4">
            <a:extLst>
              <a:ext uri="{FF2B5EF4-FFF2-40B4-BE49-F238E27FC236}">
                <a16:creationId xmlns:a16="http://schemas.microsoft.com/office/drawing/2014/main" id="{C559AC94-76C2-70FF-CD4A-B9D1CD7E44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60FD91-E6E5-A817-5129-98483DBCE769}"/>
              </a:ext>
            </a:extLst>
          </p:cNvPr>
          <p:cNvSpPr>
            <a:spLocks noGrp="1"/>
          </p:cNvSpPr>
          <p:nvPr>
            <p:ph type="sldNum" sz="quarter" idx="12"/>
          </p:nvPr>
        </p:nvSpPr>
        <p:spPr/>
        <p:txBody>
          <a:bodyPr/>
          <a:lstStyle/>
          <a:p>
            <a:fld id="{40AC58CB-EE70-B34E-87C1-9D4D998C4CA5}" type="slidenum">
              <a:rPr lang="en-US" smtClean="0"/>
              <a:t>‹#›</a:t>
            </a:fld>
            <a:endParaRPr lang="en-US"/>
          </a:p>
        </p:txBody>
      </p:sp>
    </p:spTree>
    <p:extLst>
      <p:ext uri="{BB962C8B-B14F-4D97-AF65-F5344CB8AC3E}">
        <p14:creationId xmlns:p14="http://schemas.microsoft.com/office/powerpoint/2010/main" val="1915728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2DE0D-B01A-4E98-9093-605042BB997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0CA3C1D-EBB0-0A07-B02E-67E1655C3F3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300327-4EDB-0DCB-5955-A385383F047B}"/>
              </a:ext>
            </a:extLst>
          </p:cNvPr>
          <p:cNvSpPr>
            <a:spLocks noGrp="1"/>
          </p:cNvSpPr>
          <p:nvPr>
            <p:ph type="dt" sz="half" idx="10"/>
          </p:nvPr>
        </p:nvSpPr>
        <p:spPr/>
        <p:txBody>
          <a:bodyPr/>
          <a:lstStyle/>
          <a:p>
            <a:fld id="{A36C3F99-9141-D346-97E0-2B1CDEC3DEC5}" type="datetimeFigureOut">
              <a:rPr lang="en-US" smtClean="0"/>
              <a:t>10/26/2023</a:t>
            </a:fld>
            <a:endParaRPr lang="en-US"/>
          </a:p>
        </p:txBody>
      </p:sp>
      <p:sp>
        <p:nvSpPr>
          <p:cNvPr id="5" name="Footer Placeholder 4">
            <a:extLst>
              <a:ext uri="{FF2B5EF4-FFF2-40B4-BE49-F238E27FC236}">
                <a16:creationId xmlns:a16="http://schemas.microsoft.com/office/drawing/2014/main" id="{C8CE1D94-9E5B-4854-236C-B2C1521D03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575C01-DC16-A3CA-43E5-95A275264FD9}"/>
              </a:ext>
            </a:extLst>
          </p:cNvPr>
          <p:cNvSpPr>
            <a:spLocks noGrp="1"/>
          </p:cNvSpPr>
          <p:nvPr>
            <p:ph type="sldNum" sz="quarter" idx="12"/>
          </p:nvPr>
        </p:nvSpPr>
        <p:spPr/>
        <p:txBody>
          <a:bodyPr/>
          <a:lstStyle/>
          <a:p>
            <a:fld id="{40AC58CB-EE70-B34E-87C1-9D4D998C4CA5}" type="slidenum">
              <a:rPr lang="en-US" smtClean="0"/>
              <a:t>‹#›</a:t>
            </a:fld>
            <a:endParaRPr lang="en-US"/>
          </a:p>
        </p:txBody>
      </p:sp>
    </p:spTree>
    <p:extLst>
      <p:ext uri="{BB962C8B-B14F-4D97-AF65-F5344CB8AC3E}">
        <p14:creationId xmlns:p14="http://schemas.microsoft.com/office/powerpoint/2010/main" val="3313551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E83C1E-2650-B1F1-97E5-5E44D4F719E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A82661D-35CF-E0D2-8171-194FDA5155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E356C8-72A3-E8B6-8F39-33D78D7CF1BA}"/>
              </a:ext>
            </a:extLst>
          </p:cNvPr>
          <p:cNvSpPr>
            <a:spLocks noGrp="1"/>
          </p:cNvSpPr>
          <p:nvPr>
            <p:ph type="dt" sz="half" idx="10"/>
          </p:nvPr>
        </p:nvSpPr>
        <p:spPr/>
        <p:txBody>
          <a:bodyPr/>
          <a:lstStyle/>
          <a:p>
            <a:fld id="{A36C3F99-9141-D346-97E0-2B1CDEC3DEC5}" type="datetimeFigureOut">
              <a:rPr lang="en-US" smtClean="0"/>
              <a:t>10/26/2023</a:t>
            </a:fld>
            <a:endParaRPr lang="en-US"/>
          </a:p>
        </p:txBody>
      </p:sp>
      <p:sp>
        <p:nvSpPr>
          <p:cNvPr id="5" name="Footer Placeholder 4">
            <a:extLst>
              <a:ext uri="{FF2B5EF4-FFF2-40B4-BE49-F238E27FC236}">
                <a16:creationId xmlns:a16="http://schemas.microsoft.com/office/drawing/2014/main" id="{062A00A8-A0F7-9C39-F7DD-14C36F3CAC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F19E61-B790-F7B5-5ABA-7496BD8EE97C}"/>
              </a:ext>
            </a:extLst>
          </p:cNvPr>
          <p:cNvSpPr>
            <a:spLocks noGrp="1"/>
          </p:cNvSpPr>
          <p:nvPr>
            <p:ph type="sldNum" sz="quarter" idx="12"/>
          </p:nvPr>
        </p:nvSpPr>
        <p:spPr/>
        <p:txBody>
          <a:bodyPr/>
          <a:lstStyle/>
          <a:p>
            <a:fld id="{40AC58CB-EE70-B34E-87C1-9D4D998C4CA5}" type="slidenum">
              <a:rPr lang="en-US" smtClean="0"/>
              <a:t>‹#›</a:t>
            </a:fld>
            <a:endParaRPr lang="en-US"/>
          </a:p>
        </p:txBody>
      </p:sp>
    </p:spTree>
    <p:extLst>
      <p:ext uri="{BB962C8B-B14F-4D97-AF65-F5344CB8AC3E}">
        <p14:creationId xmlns:p14="http://schemas.microsoft.com/office/powerpoint/2010/main" val="187030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21F29-00BE-A097-0680-95F183D829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785195-A250-994D-7187-8DC7CD61239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69EC97-F7D2-572C-2A74-FA0E15FC014A}"/>
              </a:ext>
            </a:extLst>
          </p:cNvPr>
          <p:cNvSpPr>
            <a:spLocks noGrp="1"/>
          </p:cNvSpPr>
          <p:nvPr>
            <p:ph type="dt" sz="half" idx="10"/>
          </p:nvPr>
        </p:nvSpPr>
        <p:spPr/>
        <p:txBody>
          <a:bodyPr/>
          <a:lstStyle/>
          <a:p>
            <a:fld id="{A36C3F99-9141-D346-97E0-2B1CDEC3DEC5}" type="datetimeFigureOut">
              <a:rPr lang="en-US" smtClean="0"/>
              <a:t>10/26/2023</a:t>
            </a:fld>
            <a:endParaRPr lang="en-US"/>
          </a:p>
        </p:txBody>
      </p:sp>
      <p:sp>
        <p:nvSpPr>
          <p:cNvPr id="5" name="Footer Placeholder 4">
            <a:extLst>
              <a:ext uri="{FF2B5EF4-FFF2-40B4-BE49-F238E27FC236}">
                <a16:creationId xmlns:a16="http://schemas.microsoft.com/office/drawing/2014/main" id="{F9E32EEB-43A4-431C-A79C-D09462AC24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7BF23F-DCAB-95E6-4D8B-76C2BAD5F3F9}"/>
              </a:ext>
            </a:extLst>
          </p:cNvPr>
          <p:cNvSpPr>
            <a:spLocks noGrp="1"/>
          </p:cNvSpPr>
          <p:nvPr>
            <p:ph type="sldNum" sz="quarter" idx="12"/>
          </p:nvPr>
        </p:nvSpPr>
        <p:spPr/>
        <p:txBody>
          <a:bodyPr/>
          <a:lstStyle/>
          <a:p>
            <a:fld id="{40AC58CB-EE70-B34E-87C1-9D4D998C4CA5}" type="slidenum">
              <a:rPr lang="en-US" smtClean="0"/>
              <a:t>‹#›</a:t>
            </a:fld>
            <a:endParaRPr lang="en-US"/>
          </a:p>
        </p:txBody>
      </p:sp>
    </p:spTree>
    <p:extLst>
      <p:ext uri="{BB962C8B-B14F-4D97-AF65-F5344CB8AC3E}">
        <p14:creationId xmlns:p14="http://schemas.microsoft.com/office/powerpoint/2010/main" val="2515408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61124-759A-3F80-8DC7-B7BA2D9CFD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8A55A1-EAF5-21E6-5713-F75EF12F04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D1C3F52-05EE-F965-D533-6120310F4F33}"/>
              </a:ext>
            </a:extLst>
          </p:cNvPr>
          <p:cNvSpPr>
            <a:spLocks noGrp="1"/>
          </p:cNvSpPr>
          <p:nvPr>
            <p:ph type="dt" sz="half" idx="10"/>
          </p:nvPr>
        </p:nvSpPr>
        <p:spPr/>
        <p:txBody>
          <a:bodyPr/>
          <a:lstStyle/>
          <a:p>
            <a:fld id="{A36C3F99-9141-D346-97E0-2B1CDEC3DEC5}" type="datetimeFigureOut">
              <a:rPr lang="en-US" smtClean="0"/>
              <a:t>10/26/2023</a:t>
            </a:fld>
            <a:endParaRPr lang="en-US"/>
          </a:p>
        </p:txBody>
      </p:sp>
      <p:sp>
        <p:nvSpPr>
          <p:cNvPr id="5" name="Footer Placeholder 4">
            <a:extLst>
              <a:ext uri="{FF2B5EF4-FFF2-40B4-BE49-F238E27FC236}">
                <a16:creationId xmlns:a16="http://schemas.microsoft.com/office/drawing/2014/main" id="{89E77E2A-DD1F-40B9-F7C4-1398A319E1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3012DF-EE25-C2D6-3C30-B453737D5066}"/>
              </a:ext>
            </a:extLst>
          </p:cNvPr>
          <p:cNvSpPr>
            <a:spLocks noGrp="1"/>
          </p:cNvSpPr>
          <p:nvPr>
            <p:ph type="sldNum" sz="quarter" idx="12"/>
          </p:nvPr>
        </p:nvSpPr>
        <p:spPr/>
        <p:txBody>
          <a:bodyPr/>
          <a:lstStyle/>
          <a:p>
            <a:fld id="{40AC58CB-EE70-B34E-87C1-9D4D998C4CA5}" type="slidenum">
              <a:rPr lang="en-US" smtClean="0"/>
              <a:t>‹#›</a:t>
            </a:fld>
            <a:endParaRPr lang="en-US"/>
          </a:p>
        </p:txBody>
      </p:sp>
    </p:spTree>
    <p:extLst>
      <p:ext uri="{BB962C8B-B14F-4D97-AF65-F5344CB8AC3E}">
        <p14:creationId xmlns:p14="http://schemas.microsoft.com/office/powerpoint/2010/main" val="191733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586C0-0A6F-7229-E262-D82F9B0E1A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EF7103-797D-A852-49BC-03FA753FAC9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8D67973-0DF1-C826-A1BC-07AF3E1423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AABA9E8-95DF-252F-D324-51719D6AF948}"/>
              </a:ext>
            </a:extLst>
          </p:cNvPr>
          <p:cNvSpPr>
            <a:spLocks noGrp="1"/>
          </p:cNvSpPr>
          <p:nvPr>
            <p:ph type="dt" sz="half" idx="10"/>
          </p:nvPr>
        </p:nvSpPr>
        <p:spPr/>
        <p:txBody>
          <a:bodyPr/>
          <a:lstStyle/>
          <a:p>
            <a:fld id="{A36C3F99-9141-D346-97E0-2B1CDEC3DEC5}" type="datetimeFigureOut">
              <a:rPr lang="en-US" smtClean="0"/>
              <a:t>10/26/2023</a:t>
            </a:fld>
            <a:endParaRPr lang="en-US"/>
          </a:p>
        </p:txBody>
      </p:sp>
      <p:sp>
        <p:nvSpPr>
          <p:cNvPr id="6" name="Footer Placeholder 5">
            <a:extLst>
              <a:ext uri="{FF2B5EF4-FFF2-40B4-BE49-F238E27FC236}">
                <a16:creationId xmlns:a16="http://schemas.microsoft.com/office/drawing/2014/main" id="{980B8649-2C56-5195-DC01-C2EF3C87AF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01F899-F4F4-F657-C08C-A4109EBF67A1}"/>
              </a:ext>
            </a:extLst>
          </p:cNvPr>
          <p:cNvSpPr>
            <a:spLocks noGrp="1"/>
          </p:cNvSpPr>
          <p:nvPr>
            <p:ph type="sldNum" sz="quarter" idx="12"/>
          </p:nvPr>
        </p:nvSpPr>
        <p:spPr/>
        <p:txBody>
          <a:bodyPr/>
          <a:lstStyle/>
          <a:p>
            <a:fld id="{40AC58CB-EE70-B34E-87C1-9D4D998C4CA5}" type="slidenum">
              <a:rPr lang="en-US" smtClean="0"/>
              <a:t>‹#›</a:t>
            </a:fld>
            <a:endParaRPr lang="en-US"/>
          </a:p>
        </p:txBody>
      </p:sp>
    </p:spTree>
    <p:extLst>
      <p:ext uri="{BB962C8B-B14F-4D97-AF65-F5344CB8AC3E}">
        <p14:creationId xmlns:p14="http://schemas.microsoft.com/office/powerpoint/2010/main" val="2622756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88836-0605-C39F-C7DB-EB3C4F8A029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6512F02-3B24-321F-DADA-6C83625290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BB0AD9E-CB65-8FDC-47D5-E3B5484392E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8B30332-953D-1A2B-5383-C1682D9584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FA43C51-F879-89B7-C527-D7247545539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0B65451-D625-FC0B-E1C5-F2BE38AE22AE}"/>
              </a:ext>
            </a:extLst>
          </p:cNvPr>
          <p:cNvSpPr>
            <a:spLocks noGrp="1"/>
          </p:cNvSpPr>
          <p:nvPr>
            <p:ph type="dt" sz="half" idx="10"/>
          </p:nvPr>
        </p:nvSpPr>
        <p:spPr/>
        <p:txBody>
          <a:bodyPr/>
          <a:lstStyle/>
          <a:p>
            <a:fld id="{A36C3F99-9141-D346-97E0-2B1CDEC3DEC5}" type="datetimeFigureOut">
              <a:rPr lang="en-US" smtClean="0"/>
              <a:t>10/26/2023</a:t>
            </a:fld>
            <a:endParaRPr lang="en-US"/>
          </a:p>
        </p:txBody>
      </p:sp>
      <p:sp>
        <p:nvSpPr>
          <p:cNvPr id="8" name="Footer Placeholder 7">
            <a:extLst>
              <a:ext uri="{FF2B5EF4-FFF2-40B4-BE49-F238E27FC236}">
                <a16:creationId xmlns:a16="http://schemas.microsoft.com/office/drawing/2014/main" id="{DECEA81F-885A-7003-F1C4-514782DD2C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CAA1406-46A2-91DE-0E34-77BE7F92F74A}"/>
              </a:ext>
            </a:extLst>
          </p:cNvPr>
          <p:cNvSpPr>
            <a:spLocks noGrp="1"/>
          </p:cNvSpPr>
          <p:nvPr>
            <p:ph type="sldNum" sz="quarter" idx="12"/>
          </p:nvPr>
        </p:nvSpPr>
        <p:spPr/>
        <p:txBody>
          <a:bodyPr/>
          <a:lstStyle/>
          <a:p>
            <a:fld id="{40AC58CB-EE70-B34E-87C1-9D4D998C4CA5}" type="slidenum">
              <a:rPr lang="en-US" smtClean="0"/>
              <a:t>‹#›</a:t>
            </a:fld>
            <a:endParaRPr lang="en-US"/>
          </a:p>
        </p:txBody>
      </p:sp>
    </p:spTree>
    <p:extLst>
      <p:ext uri="{BB962C8B-B14F-4D97-AF65-F5344CB8AC3E}">
        <p14:creationId xmlns:p14="http://schemas.microsoft.com/office/powerpoint/2010/main" val="3976327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82258-5326-D771-B826-867C91D5436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D0193BC-0C31-819C-C22A-69AAEB5D64DD}"/>
              </a:ext>
            </a:extLst>
          </p:cNvPr>
          <p:cNvSpPr>
            <a:spLocks noGrp="1"/>
          </p:cNvSpPr>
          <p:nvPr>
            <p:ph type="dt" sz="half" idx="10"/>
          </p:nvPr>
        </p:nvSpPr>
        <p:spPr/>
        <p:txBody>
          <a:bodyPr/>
          <a:lstStyle/>
          <a:p>
            <a:fld id="{A36C3F99-9141-D346-97E0-2B1CDEC3DEC5}" type="datetimeFigureOut">
              <a:rPr lang="en-US" smtClean="0"/>
              <a:t>10/26/2023</a:t>
            </a:fld>
            <a:endParaRPr lang="en-US"/>
          </a:p>
        </p:txBody>
      </p:sp>
      <p:sp>
        <p:nvSpPr>
          <p:cNvPr id="4" name="Footer Placeholder 3">
            <a:extLst>
              <a:ext uri="{FF2B5EF4-FFF2-40B4-BE49-F238E27FC236}">
                <a16:creationId xmlns:a16="http://schemas.microsoft.com/office/drawing/2014/main" id="{1E693DF1-CBFB-C128-683A-5F0780E86BC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407892D-F064-0F38-EDFC-F3BD80755F44}"/>
              </a:ext>
            </a:extLst>
          </p:cNvPr>
          <p:cNvSpPr>
            <a:spLocks noGrp="1"/>
          </p:cNvSpPr>
          <p:nvPr>
            <p:ph type="sldNum" sz="quarter" idx="12"/>
          </p:nvPr>
        </p:nvSpPr>
        <p:spPr/>
        <p:txBody>
          <a:bodyPr/>
          <a:lstStyle/>
          <a:p>
            <a:fld id="{40AC58CB-EE70-B34E-87C1-9D4D998C4CA5}" type="slidenum">
              <a:rPr lang="en-US" smtClean="0"/>
              <a:t>‹#›</a:t>
            </a:fld>
            <a:endParaRPr lang="en-US"/>
          </a:p>
        </p:txBody>
      </p:sp>
    </p:spTree>
    <p:extLst>
      <p:ext uri="{BB962C8B-B14F-4D97-AF65-F5344CB8AC3E}">
        <p14:creationId xmlns:p14="http://schemas.microsoft.com/office/powerpoint/2010/main" val="1833429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DAABDC-04C0-C5AB-480B-4C728CE04A4F}"/>
              </a:ext>
            </a:extLst>
          </p:cNvPr>
          <p:cNvSpPr>
            <a:spLocks noGrp="1"/>
          </p:cNvSpPr>
          <p:nvPr>
            <p:ph type="dt" sz="half" idx="10"/>
          </p:nvPr>
        </p:nvSpPr>
        <p:spPr/>
        <p:txBody>
          <a:bodyPr/>
          <a:lstStyle/>
          <a:p>
            <a:fld id="{A36C3F99-9141-D346-97E0-2B1CDEC3DEC5}" type="datetimeFigureOut">
              <a:rPr lang="en-US" smtClean="0"/>
              <a:t>10/26/2023</a:t>
            </a:fld>
            <a:endParaRPr lang="en-US"/>
          </a:p>
        </p:txBody>
      </p:sp>
      <p:sp>
        <p:nvSpPr>
          <p:cNvPr id="3" name="Footer Placeholder 2">
            <a:extLst>
              <a:ext uri="{FF2B5EF4-FFF2-40B4-BE49-F238E27FC236}">
                <a16:creationId xmlns:a16="http://schemas.microsoft.com/office/drawing/2014/main" id="{07B9D740-3E72-EDF4-8DD8-5F3BAFBB217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C3C2D1E-AB6C-F0D8-1F4B-C9FF543C8F35}"/>
              </a:ext>
            </a:extLst>
          </p:cNvPr>
          <p:cNvSpPr>
            <a:spLocks noGrp="1"/>
          </p:cNvSpPr>
          <p:nvPr>
            <p:ph type="sldNum" sz="quarter" idx="12"/>
          </p:nvPr>
        </p:nvSpPr>
        <p:spPr/>
        <p:txBody>
          <a:bodyPr/>
          <a:lstStyle/>
          <a:p>
            <a:fld id="{40AC58CB-EE70-B34E-87C1-9D4D998C4CA5}" type="slidenum">
              <a:rPr lang="en-US" smtClean="0"/>
              <a:t>‹#›</a:t>
            </a:fld>
            <a:endParaRPr lang="en-US"/>
          </a:p>
        </p:txBody>
      </p:sp>
    </p:spTree>
    <p:extLst>
      <p:ext uri="{BB962C8B-B14F-4D97-AF65-F5344CB8AC3E}">
        <p14:creationId xmlns:p14="http://schemas.microsoft.com/office/powerpoint/2010/main" val="2018259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56B29-9195-5D8D-BE70-6B66DCD845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A160941-47D7-DF49-6F6D-A513704664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4B6C9EF-FB72-18BD-E8A5-037874A2D8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2D71CC-A935-7644-16E0-623F59F053F8}"/>
              </a:ext>
            </a:extLst>
          </p:cNvPr>
          <p:cNvSpPr>
            <a:spLocks noGrp="1"/>
          </p:cNvSpPr>
          <p:nvPr>
            <p:ph type="dt" sz="half" idx="10"/>
          </p:nvPr>
        </p:nvSpPr>
        <p:spPr/>
        <p:txBody>
          <a:bodyPr/>
          <a:lstStyle/>
          <a:p>
            <a:fld id="{A36C3F99-9141-D346-97E0-2B1CDEC3DEC5}" type="datetimeFigureOut">
              <a:rPr lang="en-US" smtClean="0"/>
              <a:t>10/26/2023</a:t>
            </a:fld>
            <a:endParaRPr lang="en-US"/>
          </a:p>
        </p:txBody>
      </p:sp>
      <p:sp>
        <p:nvSpPr>
          <p:cNvPr id="6" name="Footer Placeholder 5">
            <a:extLst>
              <a:ext uri="{FF2B5EF4-FFF2-40B4-BE49-F238E27FC236}">
                <a16:creationId xmlns:a16="http://schemas.microsoft.com/office/drawing/2014/main" id="{E53A6279-0D0E-84EB-ED77-856CADB533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7820EB-F6A1-DC31-90DA-8380DC8E377C}"/>
              </a:ext>
            </a:extLst>
          </p:cNvPr>
          <p:cNvSpPr>
            <a:spLocks noGrp="1"/>
          </p:cNvSpPr>
          <p:nvPr>
            <p:ph type="sldNum" sz="quarter" idx="12"/>
          </p:nvPr>
        </p:nvSpPr>
        <p:spPr/>
        <p:txBody>
          <a:bodyPr/>
          <a:lstStyle/>
          <a:p>
            <a:fld id="{40AC58CB-EE70-B34E-87C1-9D4D998C4CA5}" type="slidenum">
              <a:rPr lang="en-US" smtClean="0"/>
              <a:t>‹#›</a:t>
            </a:fld>
            <a:endParaRPr lang="en-US"/>
          </a:p>
        </p:txBody>
      </p:sp>
    </p:spTree>
    <p:extLst>
      <p:ext uri="{BB962C8B-B14F-4D97-AF65-F5344CB8AC3E}">
        <p14:creationId xmlns:p14="http://schemas.microsoft.com/office/powerpoint/2010/main" val="3194300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0FE3A-31F3-53C6-FA8E-BACA91FDAE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A599753-20E8-51F0-A7D8-19C74C9C7C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3D6958F-145A-A3F6-B435-A47CBC141D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DD44D7-067F-1AED-6454-CBA1C02090CC}"/>
              </a:ext>
            </a:extLst>
          </p:cNvPr>
          <p:cNvSpPr>
            <a:spLocks noGrp="1"/>
          </p:cNvSpPr>
          <p:nvPr>
            <p:ph type="dt" sz="half" idx="10"/>
          </p:nvPr>
        </p:nvSpPr>
        <p:spPr/>
        <p:txBody>
          <a:bodyPr/>
          <a:lstStyle/>
          <a:p>
            <a:fld id="{A36C3F99-9141-D346-97E0-2B1CDEC3DEC5}" type="datetimeFigureOut">
              <a:rPr lang="en-US" smtClean="0"/>
              <a:t>10/26/2023</a:t>
            </a:fld>
            <a:endParaRPr lang="en-US"/>
          </a:p>
        </p:txBody>
      </p:sp>
      <p:sp>
        <p:nvSpPr>
          <p:cNvPr id="6" name="Footer Placeholder 5">
            <a:extLst>
              <a:ext uri="{FF2B5EF4-FFF2-40B4-BE49-F238E27FC236}">
                <a16:creationId xmlns:a16="http://schemas.microsoft.com/office/drawing/2014/main" id="{FEC46614-139E-B905-0492-AFE431D29D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A6D800-9938-9F0E-B9A3-EF1F510A85C4}"/>
              </a:ext>
            </a:extLst>
          </p:cNvPr>
          <p:cNvSpPr>
            <a:spLocks noGrp="1"/>
          </p:cNvSpPr>
          <p:nvPr>
            <p:ph type="sldNum" sz="quarter" idx="12"/>
          </p:nvPr>
        </p:nvSpPr>
        <p:spPr/>
        <p:txBody>
          <a:bodyPr/>
          <a:lstStyle/>
          <a:p>
            <a:fld id="{40AC58CB-EE70-B34E-87C1-9D4D998C4CA5}" type="slidenum">
              <a:rPr lang="en-US" smtClean="0"/>
              <a:t>‹#›</a:t>
            </a:fld>
            <a:endParaRPr lang="en-US"/>
          </a:p>
        </p:txBody>
      </p:sp>
    </p:spTree>
    <p:extLst>
      <p:ext uri="{BB962C8B-B14F-4D97-AF65-F5344CB8AC3E}">
        <p14:creationId xmlns:p14="http://schemas.microsoft.com/office/powerpoint/2010/main" val="578315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80469B-C08A-233E-F0D9-18E50C7B99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179DB59-BB6C-3EA3-045A-7B8FCB2EE3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D82281-8964-B7C5-0877-50CDD0D964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C3F99-9141-D346-97E0-2B1CDEC3DEC5}" type="datetimeFigureOut">
              <a:rPr lang="en-US" smtClean="0"/>
              <a:t>10/26/2023</a:t>
            </a:fld>
            <a:endParaRPr lang="en-US"/>
          </a:p>
        </p:txBody>
      </p:sp>
      <p:sp>
        <p:nvSpPr>
          <p:cNvPr id="5" name="Footer Placeholder 4">
            <a:extLst>
              <a:ext uri="{FF2B5EF4-FFF2-40B4-BE49-F238E27FC236}">
                <a16:creationId xmlns:a16="http://schemas.microsoft.com/office/drawing/2014/main" id="{0442A936-CC1B-7E65-104D-2B78C62925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0C93971-D71D-DA03-D2B3-7753F8A906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AC58CB-EE70-B34E-87C1-9D4D998C4CA5}" type="slidenum">
              <a:rPr lang="en-US" smtClean="0"/>
              <a:t>‹#›</a:t>
            </a:fld>
            <a:endParaRPr lang="en-US"/>
          </a:p>
        </p:txBody>
      </p:sp>
    </p:spTree>
    <p:extLst>
      <p:ext uri="{BB962C8B-B14F-4D97-AF65-F5344CB8AC3E}">
        <p14:creationId xmlns:p14="http://schemas.microsoft.com/office/powerpoint/2010/main" val="8082799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9EA8E-62CD-8493-A294-50081EBBB335}"/>
              </a:ext>
            </a:extLst>
          </p:cNvPr>
          <p:cNvSpPr>
            <a:spLocks noGrp="1"/>
          </p:cNvSpPr>
          <p:nvPr>
            <p:ph type="ctrTitle"/>
          </p:nvPr>
        </p:nvSpPr>
        <p:spPr/>
        <p:txBody>
          <a:bodyPr/>
          <a:lstStyle/>
          <a:p>
            <a:r>
              <a:rPr lang="en-US" dirty="0"/>
              <a:t>Regression Exercises</a:t>
            </a:r>
          </a:p>
        </p:txBody>
      </p:sp>
    </p:spTree>
    <p:extLst>
      <p:ext uri="{BB962C8B-B14F-4D97-AF65-F5344CB8AC3E}">
        <p14:creationId xmlns:p14="http://schemas.microsoft.com/office/powerpoint/2010/main" val="72849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EC1E2B0-83CD-5B25-B205-2437E5463AB2}"/>
              </a:ext>
            </a:extLst>
          </p:cNvPr>
          <p:cNvSpPr>
            <a:spLocks noGrp="1"/>
          </p:cNvSpPr>
          <p:nvPr>
            <p:ph type="title"/>
          </p:nvPr>
        </p:nvSpPr>
        <p:spPr>
          <a:xfrm>
            <a:off x="838200" y="365125"/>
            <a:ext cx="10515600" cy="1325563"/>
          </a:xfrm>
        </p:spPr>
        <p:txBody>
          <a:bodyPr>
            <a:normAutofit/>
          </a:bodyPr>
          <a:lstStyle/>
          <a:p>
            <a:r>
              <a:rPr lang="en-US" sz="2600">
                <a:latin typeface="+mn-lt"/>
              </a:rPr>
              <a:t>g. Describe potential study implications for elderly individuals who reside in senior living communities based on the study results.</a:t>
            </a:r>
            <a:br>
              <a:rPr lang="en-US" sz="2600"/>
            </a:br>
            <a:endParaRPr lang="en-US" sz="26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28E6F5C-CDE9-E0A4-C59F-D89284AA9F44}"/>
              </a:ext>
            </a:extLst>
          </p:cNvPr>
          <p:cNvSpPr>
            <a:spLocks noGrp="1"/>
          </p:cNvSpPr>
          <p:nvPr>
            <p:ph idx="1"/>
          </p:nvPr>
        </p:nvSpPr>
        <p:spPr>
          <a:xfrm>
            <a:off x="838200" y="1929384"/>
            <a:ext cx="10515600" cy="4251960"/>
          </a:xfrm>
        </p:spPr>
        <p:txBody>
          <a:bodyPr>
            <a:normAutofit/>
          </a:bodyPr>
          <a:lstStyle/>
          <a:p>
            <a:r>
              <a:rPr lang="en-US" sz="1700"/>
              <a:t>Based on the study results, the following are potential implications for elderly individuals who reside in senior living communities:</a:t>
            </a:r>
          </a:p>
          <a:p>
            <a:r>
              <a:rPr lang="en-US" sz="1700"/>
              <a:t>1. Past History of Depression: Elderly individuals with a past history of depression are at a heightened risk of experiencing higher depression scores. This underscores the importance of continuous psychological support and monitoring for residents with such a history. Senior living communities might consider specialized interventions or therapeutic sessions for these individuals to manage and possibly prevent further depressive episodes.</a:t>
            </a:r>
          </a:p>
          <a:p>
            <a:r>
              <a:rPr lang="en-US" sz="1700" b="1"/>
              <a:t>2. Medical Conditions: </a:t>
            </a:r>
            <a:r>
              <a:rPr lang="en-US" sz="1700"/>
              <a:t>The presence of multiple medical conditions is associated with increased depression scores. This suggests that comprehensive medical care and consistent monitoring of health conditions are crucial. Addressing medical concerns promptly and effectively could have a dual benefit: improving physical health and potentially reducing depressive symptoms.</a:t>
            </a:r>
          </a:p>
          <a:p>
            <a:endParaRPr lang="en-US" sz="1700"/>
          </a:p>
          <a:p>
            <a:r>
              <a:rPr lang="en-US" sz="1700" b="1"/>
              <a:t>3. Social Integration: </a:t>
            </a:r>
            <a:r>
              <a:rPr lang="en-US" sz="1700"/>
              <a:t>The study highlights the protective effects of social connections, as indicated by the inverse relationship between the number of friends and social activities with depression scores. Senior living communities should prioritize facilitating social interactions and organizing group activities. </a:t>
            </a:r>
          </a:p>
          <a:p>
            <a:endParaRPr lang="en-US" sz="1700"/>
          </a:p>
          <a:p>
            <a:endParaRPr lang="en-US" sz="1700"/>
          </a:p>
        </p:txBody>
      </p:sp>
    </p:spTree>
    <p:extLst>
      <p:ext uri="{BB962C8B-B14F-4D97-AF65-F5344CB8AC3E}">
        <p14:creationId xmlns:p14="http://schemas.microsoft.com/office/powerpoint/2010/main" val="3672705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0730D31-B2C9-46F6-DFED-53233F05C692}"/>
              </a:ext>
            </a:extLst>
          </p:cNvPr>
          <p:cNvSpPr txBox="1"/>
          <p:nvPr/>
        </p:nvSpPr>
        <p:spPr>
          <a:xfrm>
            <a:off x="416379" y="636608"/>
            <a:ext cx="11856644" cy="1754326"/>
          </a:xfrm>
          <a:prstGeom prst="rect">
            <a:avLst/>
          </a:prstGeom>
          <a:noFill/>
        </p:spPr>
        <p:txBody>
          <a:bodyPr wrap="none" rtlCol="0">
            <a:spAutoFit/>
          </a:bodyPr>
          <a:lstStyle/>
          <a:p>
            <a:pPr algn="just"/>
            <a:r>
              <a:rPr lang="en-US" b="1"/>
              <a:t>4.Active Lifestyle: </a:t>
            </a:r>
            <a:r>
              <a:rPr lang="en-US"/>
              <a:t>Engaging in various social activities seems to have a beneficial effect on reducing depression scores. </a:t>
            </a:r>
          </a:p>
          <a:p>
            <a:pPr algn="just"/>
            <a:r>
              <a:rPr lang="en-US"/>
              <a:t>Senior living communities might focus on introducing diverse activities tailored to the interests and abilities of the residents. </a:t>
            </a:r>
          </a:p>
          <a:p>
            <a:pPr algn="just"/>
            <a:r>
              <a:rPr lang="en-US"/>
              <a:t>This could range from art and craft sessions, book clubs, exercise groups, to gardening or music appreciation sessions. </a:t>
            </a:r>
          </a:p>
          <a:p>
            <a:pPr algn="just"/>
            <a:r>
              <a:rPr lang="en-US"/>
              <a:t>Such activities can provide residents with a sense of purpose, achievement, and </a:t>
            </a:r>
          </a:p>
          <a:p>
            <a:pPr algn="just"/>
            <a:r>
              <a:rPr lang="en-US"/>
              <a:t>belonging.</a:t>
            </a:r>
          </a:p>
          <a:p>
            <a:endParaRPr lang="en-US" dirty="0"/>
          </a:p>
        </p:txBody>
      </p:sp>
    </p:spTree>
    <p:extLst>
      <p:ext uri="{BB962C8B-B14F-4D97-AF65-F5344CB8AC3E}">
        <p14:creationId xmlns:p14="http://schemas.microsoft.com/office/powerpoint/2010/main" val="3531726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740DA2-E0F6-ACDD-741B-0484883F8BAE}"/>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a:solidFill>
                  <a:srgbClr val="FFFFFF"/>
                </a:solidFill>
                <a:latin typeface="+mj-lt"/>
                <a:ea typeface="+mj-ea"/>
                <a:cs typeface="+mj-cs"/>
              </a:rPr>
              <a:t>Study Results:</a:t>
            </a:r>
          </a:p>
        </p:txBody>
      </p:sp>
      <p:pic>
        <p:nvPicPr>
          <p:cNvPr id="4" name="Content Placeholder 3">
            <a:extLst>
              <a:ext uri="{FF2B5EF4-FFF2-40B4-BE49-F238E27FC236}">
                <a16:creationId xmlns:a16="http://schemas.microsoft.com/office/drawing/2014/main" id="{ADEA946D-0AC9-DF19-95A0-3DE044C90BEA}"/>
              </a:ext>
            </a:extLst>
          </p:cNvPr>
          <p:cNvPicPr>
            <a:picLocks noGrp="1" noChangeAspect="1"/>
          </p:cNvPicPr>
          <p:nvPr>
            <p:ph idx="1"/>
          </p:nvPr>
        </p:nvPicPr>
        <p:blipFill>
          <a:blip r:embed="rId2"/>
          <a:stretch>
            <a:fillRect/>
          </a:stretch>
        </p:blipFill>
        <p:spPr>
          <a:xfrm>
            <a:off x="4777316" y="1469908"/>
            <a:ext cx="6780700" cy="4529109"/>
          </a:xfrm>
          <a:prstGeom prst="rect">
            <a:avLst/>
          </a:prstGeom>
        </p:spPr>
      </p:pic>
    </p:spTree>
    <p:extLst>
      <p:ext uri="{BB962C8B-B14F-4D97-AF65-F5344CB8AC3E}">
        <p14:creationId xmlns:p14="http://schemas.microsoft.com/office/powerpoint/2010/main" val="2931253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9ED1D9-5EDE-A2E1-5174-E6F21E4E5B5F}"/>
              </a:ext>
            </a:extLst>
          </p:cNvPr>
          <p:cNvSpPr>
            <a:spLocks noGrp="1"/>
          </p:cNvSpPr>
          <p:nvPr>
            <p:ph type="title"/>
          </p:nvPr>
        </p:nvSpPr>
        <p:spPr>
          <a:xfrm>
            <a:off x="466722" y="586855"/>
            <a:ext cx="3017258" cy="3637904"/>
          </a:xfrm>
        </p:spPr>
        <p:txBody>
          <a:bodyPr anchor="b">
            <a:normAutofit/>
          </a:bodyPr>
          <a:lstStyle/>
          <a:p>
            <a:pPr algn="just"/>
            <a:r>
              <a:rPr lang="en-US" sz="3100" b="0" i="0" dirty="0">
                <a:solidFill>
                  <a:srgbClr val="FFFFFF"/>
                </a:solidFill>
                <a:effectLst/>
                <a:latin typeface="Times New Roman" panose="02020603050405020304" pitchFamily="18" charset="0"/>
                <a:cs typeface="Times New Roman" panose="02020603050405020304" pitchFamily="18" charset="0"/>
              </a:rPr>
              <a:t>a. State a possible research question (hypothesis and null hypothesis) based on the results shown.</a:t>
            </a:r>
            <a:br>
              <a:rPr lang="en-US" sz="3100" b="0" i="0" dirty="0">
                <a:solidFill>
                  <a:srgbClr val="FFFFFF"/>
                </a:solidFill>
                <a:effectLst/>
                <a:latin typeface="Times New Roman" panose="02020603050405020304" pitchFamily="18" charset="0"/>
                <a:cs typeface="Times New Roman" panose="02020603050405020304" pitchFamily="18" charset="0"/>
              </a:rPr>
            </a:br>
            <a:endParaRPr lang="en-US" sz="3100" dirty="0">
              <a:solidFill>
                <a:srgbClr val="FFFFFF"/>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2D92CAB-2F3E-FA1A-3A51-6981D469228B}"/>
              </a:ext>
            </a:extLst>
          </p:cNvPr>
          <p:cNvSpPr>
            <a:spLocks noGrp="1"/>
          </p:cNvSpPr>
          <p:nvPr>
            <p:ph idx="1"/>
          </p:nvPr>
        </p:nvSpPr>
        <p:spPr>
          <a:xfrm>
            <a:off x="4810259" y="649480"/>
            <a:ext cx="6555347" cy="5546047"/>
          </a:xfrm>
        </p:spPr>
        <p:txBody>
          <a:bodyPr anchor="ctr">
            <a:normAutofit/>
          </a:bodyPr>
          <a:lstStyle/>
          <a:p>
            <a:pPr algn="just"/>
            <a:r>
              <a:rPr lang="en-US" sz="2000" b="1" dirty="0">
                <a:latin typeface="Times New Roman" panose="02020603050405020304" pitchFamily="18" charset="0"/>
                <a:cs typeface="Times New Roman" panose="02020603050405020304" pitchFamily="18" charset="0"/>
              </a:rPr>
              <a:t>Possible research question : </a:t>
            </a:r>
            <a:r>
              <a:rPr lang="en-US" sz="2000" dirty="0">
                <a:latin typeface="Times New Roman" panose="02020603050405020304" pitchFamily="18" charset="0"/>
                <a:cs typeface="Times New Roman" panose="02020603050405020304" pitchFamily="18" charset="0"/>
              </a:rPr>
              <a:t>"Is there a significant relationship between past history of depression and the depression score in elderly male subjects residing in a senior living community?”</a:t>
            </a:r>
          </a:p>
          <a:p>
            <a:pPr marL="0" indent="0" algn="just">
              <a:buNone/>
            </a:pPr>
            <a:endParaRPr lang="en-US" sz="2000"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Hypothesis (H1): </a:t>
            </a:r>
            <a:r>
              <a:rPr lang="en-US" sz="2000" dirty="0">
                <a:latin typeface="Times New Roman" panose="02020603050405020304" pitchFamily="18" charset="0"/>
                <a:cs typeface="Times New Roman" panose="02020603050405020304" pitchFamily="18" charset="0"/>
              </a:rPr>
              <a:t>There is a significant relationship between past history of depression and the depression score in elderly male subjects residing in a senior living community.</a:t>
            </a:r>
          </a:p>
          <a:p>
            <a:pPr algn="just"/>
            <a:endParaRPr lang="en-US" sz="2000"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Null Hypothesis (H0):</a:t>
            </a:r>
            <a:r>
              <a:rPr lang="en-US" sz="2000" dirty="0">
                <a:latin typeface="Times New Roman" panose="02020603050405020304" pitchFamily="18" charset="0"/>
                <a:cs typeface="Times New Roman" panose="02020603050405020304" pitchFamily="18" charset="0"/>
              </a:rPr>
              <a:t> There is no significant relationship between past history of depression and the depression score in elderly male subjects residing in a senior living community.</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269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061DC8B-75A3-4F41-0675-6DE748D8C9E3}"/>
              </a:ext>
            </a:extLst>
          </p:cNvPr>
          <p:cNvSpPr>
            <a:spLocks noGrp="1"/>
          </p:cNvSpPr>
          <p:nvPr>
            <p:ph type="title"/>
          </p:nvPr>
        </p:nvSpPr>
        <p:spPr>
          <a:xfrm>
            <a:off x="466722" y="586855"/>
            <a:ext cx="3201366" cy="3387497"/>
          </a:xfrm>
        </p:spPr>
        <p:txBody>
          <a:bodyPr anchor="b">
            <a:normAutofit/>
          </a:bodyPr>
          <a:lstStyle/>
          <a:p>
            <a:pPr algn="r"/>
            <a:r>
              <a:rPr lang="en-US" sz="3100" b="0" i="0">
                <a:solidFill>
                  <a:srgbClr val="FFFFFF"/>
                </a:solidFill>
                <a:effectLst/>
                <a:latin typeface="Calibri" panose="020F0502020204030204" pitchFamily="34" charset="0"/>
                <a:cs typeface="Calibri" panose="020F0502020204030204" pitchFamily="34" charset="0"/>
              </a:rPr>
              <a:t>b. What statistical method was used to analyze the data based on the results shown and why?</a:t>
            </a:r>
            <a:br>
              <a:rPr lang="en-US" sz="3100" b="0" i="0">
                <a:solidFill>
                  <a:srgbClr val="FFFFFF"/>
                </a:solidFill>
                <a:effectLst/>
                <a:latin typeface="Calibri" panose="020F0502020204030204" pitchFamily="34" charset="0"/>
                <a:cs typeface="Calibri" panose="020F0502020204030204" pitchFamily="34" charset="0"/>
              </a:rPr>
            </a:br>
            <a:endParaRPr lang="en-US" sz="3100">
              <a:solidFill>
                <a:srgbClr val="FFFFFF"/>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DCE8EA38-12D8-28DB-07CB-C40C316086FB}"/>
              </a:ext>
            </a:extLst>
          </p:cNvPr>
          <p:cNvSpPr>
            <a:spLocks noGrp="1"/>
          </p:cNvSpPr>
          <p:nvPr>
            <p:ph idx="1"/>
          </p:nvPr>
        </p:nvSpPr>
        <p:spPr>
          <a:xfrm>
            <a:off x="4810259" y="649480"/>
            <a:ext cx="6555347" cy="5546047"/>
          </a:xfrm>
        </p:spPr>
        <p:txBody>
          <a:bodyPr anchor="ctr">
            <a:normAutofit/>
          </a:bodyPr>
          <a:lstStyle/>
          <a:p>
            <a:pPr algn="just"/>
            <a:r>
              <a:rPr lang="en-US" sz="2000" dirty="0"/>
              <a:t>The statistical method used to analyze the data, based on the results shown, is multiple linear regression.</a:t>
            </a:r>
          </a:p>
          <a:p>
            <a:pPr marL="0" indent="0" algn="just">
              <a:buNone/>
            </a:pPr>
            <a:r>
              <a:rPr lang="en-US" sz="2000" b="1" dirty="0"/>
              <a:t>Reason:</a:t>
            </a:r>
          </a:p>
          <a:p>
            <a:pPr marL="0" indent="0" algn="just">
              <a:buNone/>
            </a:pPr>
            <a:r>
              <a:rPr lang="en-US" sz="2000" dirty="0"/>
              <a:t>1. The table displays Beta coefficients and P-values for various independent variables, which are indicative of regression analysis outputs.</a:t>
            </a:r>
          </a:p>
          <a:p>
            <a:pPr marL="0" indent="0" algn="just">
              <a:buNone/>
            </a:pPr>
            <a:r>
              <a:rPr lang="en-US" sz="2000" dirty="0"/>
              <a:t>2. The dependent variable (depression score) and all the independent variables are continuous.</a:t>
            </a:r>
          </a:p>
          <a:p>
            <a:pPr marL="0" indent="0" algn="just">
              <a:buNone/>
            </a:pPr>
            <a:r>
              <a:rPr lang="en-US" sz="2000" dirty="0"/>
              <a:t>3. The table includes R-squared and adjusted R-squared values, which are specific to regression analyses, indicating the proportion of variance in the dependent variable explained by the independent variables.</a:t>
            </a:r>
          </a:p>
          <a:p>
            <a:pPr marL="0" indent="0" algn="just">
              <a:buNone/>
            </a:pPr>
            <a:r>
              <a:rPr lang="en-US" sz="2000" dirty="0"/>
              <a:t>4. The F-statistic (F(9, 3225)) and its associated P-value (Prob &gt; F) are given, which are used to test the overall significance of the regression model.</a:t>
            </a:r>
          </a:p>
        </p:txBody>
      </p:sp>
    </p:spTree>
    <p:extLst>
      <p:ext uri="{BB962C8B-B14F-4D97-AF65-F5344CB8AC3E}">
        <p14:creationId xmlns:p14="http://schemas.microsoft.com/office/powerpoint/2010/main" val="1939300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02239D2-A05D-4A1C-9F06-FBA7FC730E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036933-4890-598C-B9E3-D4B810C8C462}"/>
              </a:ext>
            </a:extLst>
          </p:cNvPr>
          <p:cNvSpPr>
            <a:spLocks noGrp="1"/>
          </p:cNvSpPr>
          <p:nvPr>
            <p:ph type="title"/>
          </p:nvPr>
        </p:nvSpPr>
        <p:spPr>
          <a:xfrm>
            <a:off x="2019300" y="538956"/>
            <a:ext cx="8985250" cy="1118394"/>
          </a:xfrm>
        </p:spPr>
        <p:txBody>
          <a:bodyPr anchor="t">
            <a:normAutofit/>
          </a:bodyPr>
          <a:lstStyle/>
          <a:p>
            <a:r>
              <a:rPr lang="en-US" sz="3400" dirty="0">
                <a:latin typeface="+mn-lt"/>
              </a:rPr>
              <a:t>c</a:t>
            </a:r>
            <a:r>
              <a:rPr lang="en-US" sz="2600" dirty="0">
                <a:latin typeface="+mn-lt"/>
              </a:rPr>
              <a:t>. State any statistical assumptions associated with the statistical method used in the analysis</a:t>
            </a:r>
            <a:r>
              <a:rPr lang="en-US" sz="3400" dirty="0">
                <a:latin typeface="+mn-lt"/>
              </a:rPr>
              <a:t>.</a:t>
            </a:r>
          </a:p>
        </p:txBody>
      </p:sp>
      <p:pic>
        <p:nvPicPr>
          <p:cNvPr id="7" name="Graphic 6" descr="Venn Diagram">
            <a:extLst>
              <a:ext uri="{FF2B5EF4-FFF2-40B4-BE49-F238E27FC236}">
                <a16:creationId xmlns:a16="http://schemas.microsoft.com/office/drawing/2014/main" id="{14DFA7A1-EACA-E006-C504-83860CB472D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4900" y="538956"/>
            <a:ext cx="749300" cy="749300"/>
          </a:xfrm>
          <a:prstGeom prst="rect">
            <a:avLst/>
          </a:prstGeom>
        </p:spPr>
      </p:pic>
      <p:sp>
        <p:nvSpPr>
          <p:cNvPr id="3" name="Content Placeholder 2">
            <a:extLst>
              <a:ext uri="{FF2B5EF4-FFF2-40B4-BE49-F238E27FC236}">
                <a16:creationId xmlns:a16="http://schemas.microsoft.com/office/drawing/2014/main" id="{508F7FFC-2DC6-6006-AD08-F7C292F6E00B}"/>
              </a:ext>
            </a:extLst>
          </p:cNvPr>
          <p:cNvSpPr>
            <a:spLocks noGrp="1"/>
          </p:cNvSpPr>
          <p:nvPr>
            <p:ph idx="1"/>
          </p:nvPr>
        </p:nvSpPr>
        <p:spPr>
          <a:xfrm>
            <a:off x="1009650" y="1847849"/>
            <a:ext cx="9994900" cy="4254501"/>
          </a:xfrm>
        </p:spPr>
        <p:txBody>
          <a:bodyPr>
            <a:normAutofit/>
          </a:bodyPr>
          <a:lstStyle/>
          <a:p>
            <a:r>
              <a:rPr lang="en-US" sz="1700">
                <a:effectLst/>
                <a:latin typeface="Segoe UI" panose="020B0502040204020203" pitchFamily="34" charset="0"/>
                <a:ea typeface="Times New Roman" panose="02020603050405020304" pitchFamily="18" charset="0"/>
              </a:rPr>
              <a:t>For multiple linear regression, several statistical assumptions are made. Here are the main  assumptions associated with this method:</a:t>
            </a:r>
          </a:p>
          <a:p>
            <a:pPr marL="342900" marR="0" lvl="0" indent="-342900">
              <a:spcBef>
                <a:spcPts val="0"/>
              </a:spcBef>
              <a:spcAft>
                <a:spcPts val="0"/>
              </a:spcAft>
              <a:tabLst>
                <a:tab pos="457200" algn="l"/>
              </a:tabLst>
            </a:pPr>
            <a:r>
              <a:rPr lang="en-US" sz="1700" b="1">
                <a:effectLst/>
                <a:latin typeface="Segoe UI" panose="020B0502040204020203" pitchFamily="34" charset="0"/>
                <a:ea typeface="Times New Roman" panose="02020603050405020304" pitchFamily="18" charset="0"/>
              </a:rPr>
              <a:t>Linearity</a:t>
            </a:r>
            <a:r>
              <a:rPr lang="en-US" sz="1700">
                <a:effectLst/>
                <a:latin typeface="Segoe UI" panose="020B0502040204020203" pitchFamily="34" charset="0"/>
                <a:ea typeface="Times New Roman" panose="02020603050405020304" pitchFamily="18" charset="0"/>
              </a:rPr>
              <a:t>: There's a linear relationship between the dependent variable and the independent variables.</a:t>
            </a:r>
            <a:endParaRPr lang="en-US" sz="170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tabLst>
                <a:tab pos="457200" algn="l"/>
              </a:tabLst>
            </a:pPr>
            <a:r>
              <a:rPr lang="en-US" sz="1700" b="1">
                <a:effectLst/>
                <a:latin typeface="Segoe UI" panose="020B0502040204020203" pitchFamily="34" charset="0"/>
                <a:ea typeface="Times New Roman" panose="02020603050405020304" pitchFamily="18" charset="0"/>
              </a:rPr>
              <a:t>Independence</a:t>
            </a:r>
            <a:r>
              <a:rPr lang="en-US" sz="1700">
                <a:effectLst/>
                <a:latin typeface="Segoe UI" panose="020B0502040204020203" pitchFamily="34" charset="0"/>
                <a:ea typeface="Times New Roman" panose="02020603050405020304" pitchFamily="18" charset="0"/>
              </a:rPr>
              <a:t>: The residuals (errors) are independent of each other. This means that the value of the error for one observation is not influenced by the value of the error for any other observation.</a:t>
            </a:r>
            <a:endParaRPr lang="en-US" sz="170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tabLst>
                <a:tab pos="457200" algn="l"/>
              </a:tabLst>
            </a:pPr>
            <a:r>
              <a:rPr lang="en-US" sz="1700" b="1">
                <a:effectLst/>
                <a:latin typeface="Segoe UI" panose="020B0502040204020203" pitchFamily="34" charset="0"/>
                <a:ea typeface="Times New Roman" panose="02020603050405020304" pitchFamily="18" charset="0"/>
              </a:rPr>
              <a:t>Homoscedasticity</a:t>
            </a:r>
            <a:r>
              <a:rPr lang="en-US" sz="1700">
                <a:effectLst/>
                <a:latin typeface="Segoe UI" panose="020B0502040204020203" pitchFamily="34" charset="0"/>
                <a:ea typeface="Times New Roman" panose="02020603050405020304" pitchFamily="18" charset="0"/>
              </a:rPr>
              <a:t>: The residuals have constant variance at every level of the independent variables. This means that the spread of the residuals remains consistent across all values of the independent variables.</a:t>
            </a:r>
            <a:endParaRPr lang="en-US" sz="170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tabLst>
                <a:tab pos="457200" algn="l"/>
              </a:tabLst>
            </a:pPr>
            <a:r>
              <a:rPr lang="en-US" sz="1700" b="1">
                <a:effectLst/>
                <a:latin typeface="Segoe UI" panose="020B0502040204020203" pitchFamily="34" charset="0"/>
                <a:ea typeface="Times New Roman" panose="02020603050405020304" pitchFamily="18" charset="0"/>
              </a:rPr>
              <a:t>Normality of Residuals</a:t>
            </a:r>
            <a:r>
              <a:rPr lang="en-US" sz="1700">
                <a:effectLst/>
                <a:latin typeface="Segoe UI" panose="020B0502040204020203" pitchFamily="34" charset="0"/>
                <a:ea typeface="Times New Roman" panose="02020603050405020304" pitchFamily="18" charset="0"/>
              </a:rPr>
              <a:t>: The residuals are approximately normally distributed. This doesn't mean that the dependent or independent variables themselves need to be normally distributed, but the errors (residuals) should be.</a:t>
            </a:r>
            <a:endParaRPr lang="en-US" sz="170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tabLst>
                <a:tab pos="457200" algn="l"/>
              </a:tabLst>
            </a:pPr>
            <a:r>
              <a:rPr lang="en-US" sz="1700" b="1">
                <a:effectLst/>
                <a:latin typeface="Segoe UI" panose="020B0502040204020203" pitchFamily="34" charset="0"/>
                <a:ea typeface="Times New Roman" panose="02020603050405020304" pitchFamily="18" charset="0"/>
              </a:rPr>
              <a:t>No Multicollinearity</a:t>
            </a:r>
            <a:r>
              <a:rPr lang="en-US" sz="1700">
                <a:effectLst/>
                <a:latin typeface="Segoe UI" panose="020B0502040204020203" pitchFamily="34" charset="0"/>
                <a:ea typeface="Times New Roman" panose="02020603050405020304" pitchFamily="18" charset="0"/>
              </a:rPr>
              <a:t>: The independent variables are not perfectly correlated with each other. High multicollinearity can make it hard to determine the individual effect of predictors on the dependent variable.</a:t>
            </a:r>
            <a:endParaRPr lang="en-US" sz="1700">
              <a:effectLst/>
              <a:latin typeface="Times New Roman" panose="02020603050405020304" pitchFamily="18" charset="0"/>
              <a:ea typeface="Times New Roman" panose="02020603050405020304" pitchFamily="18" charset="0"/>
            </a:endParaRPr>
          </a:p>
          <a:p>
            <a:endParaRPr lang="en-US" sz="1700"/>
          </a:p>
        </p:txBody>
      </p:sp>
    </p:spTree>
    <p:extLst>
      <p:ext uri="{BB962C8B-B14F-4D97-AF65-F5344CB8AC3E}">
        <p14:creationId xmlns:p14="http://schemas.microsoft.com/office/powerpoint/2010/main" val="3083576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02239D2-A05D-4A1C-9F06-FBA7FC730E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5DC30D6-435C-339B-5170-68F515CF797E}"/>
              </a:ext>
            </a:extLst>
          </p:cNvPr>
          <p:cNvSpPr>
            <a:spLocks noGrp="1"/>
          </p:cNvSpPr>
          <p:nvPr>
            <p:ph type="title"/>
          </p:nvPr>
        </p:nvSpPr>
        <p:spPr>
          <a:xfrm>
            <a:off x="2019300" y="538956"/>
            <a:ext cx="8985250" cy="1118394"/>
          </a:xfrm>
        </p:spPr>
        <p:txBody>
          <a:bodyPr anchor="t">
            <a:normAutofit/>
          </a:bodyPr>
          <a:lstStyle/>
          <a:p>
            <a:r>
              <a:rPr lang="en-US" sz="2200" b="0" i="0">
                <a:effectLst/>
                <a:latin typeface="+mn-lt"/>
              </a:rPr>
              <a:t>d. What can you conclude about the overall significance of the model?</a:t>
            </a:r>
            <a:br>
              <a:rPr lang="en-US" sz="2200" b="0" i="0">
                <a:effectLst/>
                <a:latin typeface="Arial" panose="020B0604020202020204" pitchFamily="34" charset="0"/>
              </a:rPr>
            </a:br>
            <a:endParaRPr lang="en-US" sz="2200"/>
          </a:p>
        </p:txBody>
      </p:sp>
      <p:pic>
        <p:nvPicPr>
          <p:cNvPr id="7" name="Graphic 6" descr="Coins">
            <a:extLst>
              <a:ext uri="{FF2B5EF4-FFF2-40B4-BE49-F238E27FC236}">
                <a16:creationId xmlns:a16="http://schemas.microsoft.com/office/drawing/2014/main" id="{AFF499F0-5C2D-B701-62AB-E6FC653412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4900" y="538956"/>
            <a:ext cx="749300" cy="749300"/>
          </a:xfrm>
          <a:prstGeom prst="rect">
            <a:avLst/>
          </a:prstGeom>
        </p:spPr>
      </p:pic>
      <p:sp>
        <p:nvSpPr>
          <p:cNvPr id="3" name="Content Placeholder 2">
            <a:extLst>
              <a:ext uri="{FF2B5EF4-FFF2-40B4-BE49-F238E27FC236}">
                <a16:creationId xmlns:a16="http://schemas.microsoft.com/office/drawing/2014/main" id="{D9F9C005-27F4-D085-A123-DB28E814CB50}"/>
              </a:ext>
            </a:extLst>
          </p:cNvPr>
          <p:cNvSpPr>
            <a:spLocks noGrp="1"/>
          </p:cNvSpPr>
          <p:nvPr>
            <p:ph idx="1"/>
          </p:nvPr>
        </p:nvSpPr>
        <p:spPr>
          <a:xfrm>
            <a:off x="1009650" y="1454727"/>
            <a:ext cx="9994900" cy="3823855"/>
          </a:xfrm>
        </p:spPr>
        <p:txBody>
          <a:bodyPr>
            <a:normAutofit/>
          </a:bodyPr>
          <a:lstStyle/>
          <a:p>
            <a:endParaRPr lang="en-US" sz="2000" dirty="0"/>
          </a:p>
          <a:p>
            <a:r>
              <a:rPr lang="en-US" sz="2000" dirty="0"/>
              <a:t>The F-statistic value is 305.26 with a corresponding Prob &gt; F value of 0.</a:t>
            </a:r>
          </a:p>
          <a:p>
            <a:r>
              <a:rPr lang="en-US" sz="2000" dirty="0"/>
              <a:t>Given that the Prob &gt; F value is 0, this indicates that the overall regression model is statistically significant at conventional levels (e.g., 0.05, 0.01). This means that, as a whole, the independent variables included in the model do a significantly better job of predicting the dependent variable (depression score) than if we just used the mean of the dependent variable alone.</a:t>
            </a:r>
          </a:p>
          <a:p>
            <a:r>
              <a:rPr lang="en-US" sz="2000" dirty="0"/>
              <a:t>In conclusion, the overall model is statistically significant, suggesting that at least one of the independent variables included in the model has a significant association with the dependent variable.</a:t>
            </a:r>
          </a:p>
        </p:txBody>
      </p:sp>
    </p:spTree>
    <p:extLst>
      <p:ext uri="{BB962C8B-B14F-4D97-AF65-F5344CB8AC3E}">
        <p14:creationId xmlns:p14="http://schemas.microsoft.com/office/powerpoint/2010/main" val="2264580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02239D2-A05D-4A1C-9F06-FBA7FC730E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43E37F-F57E-D478-F9C3-3F0E8F1DC7F3}"/>
              </a:ext>
            </a:extLst>
          </p:cNvPr>
          <p:cNvSpPr>
            <a:spLocks noGrp="1"/>
          </p:cNvSpPr>
          <p:nvPr>
            <p:ph type="title"/>
          </p:nvPr>
        </p:nvSpPr>
        <p:spPr>
          <a:xfrm>
            <a:off x="2019300" y="538956"/>
            <a:ext cx="8985250" cy="1118394"/>
          </a:xfrm>
        </p:spPr>
        <p:txBody>
          <a:bodyPr anchor="t">
            <a:normAutofit/>
          </a:bodyPr>
          <a:lstStyle/>
          <a:p>
            <a:r>
              <a:rPr lang="en-US" sz="2800" b="0" i="0" dirty="0">
                <a:effectLst/>
                <a:latin typeface="Calibri" panose="020F0502020204030204" pitchFamily="34" charset="0"/>
                <a:cs typeface="Calibri" panose="020F0502020204030204" pitchFamily="34" charset="0"/>
              </a:rPr>
              <a:t>e. Provide an interpretation of the adjusted R square value?</a:t>
            </a:r>
            <a:br>
              <a:rPr lang="en-US" sz="2800" b="0" i="0" dirty="0">
                <a:effectLst/>
                <a:latin typeface="Arial" panose="020B0604020202020204" pitchFamily="34" charset="0"/>
              </a:rPr>
            </a:br>
            <a:endParaRPr lang="en-US" sz="2800" dirty="0"/>
          </a:p>
        </p:txBody>
      </p:sp>
      <p:pic>
        <p:nvPicPr>
          <p:cNvPr id="7" name="Graphic 6" descr="Statistics">
            <a:extLst>
              <a:ext uri="{FF2B5EF4-FFF2-40B4-BE49-F238E27FC236}">
                <a16:creationId xmlns:a16="http://schemas.microsoft.com/office/drawing/2014/main" id="{9BEF5DA4-92EB-47A3-0BB3-53EEF62A0F3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4900" y="538956"/>
            <a:ext cx="749300" cy="749300"/>
          </a:xfrm>
          <a:prstGeom prst="rect">
            <a:avLst/>
          </a:prstGeom>
        </p:spPr>
      </p:pic>
      <p:sp>
        <p:nvSpPr>
          <p:cNvPr id="3" name="Content Placeholder 2">
            <a:extLst>
              <a:ext uri="{FF2B5EF4-FFF2-40B4-BE49-F238E27FC236}">
                <a16:creationId xmlns:a16="http://schemas.microsoft.com/office/drawing/2014/main" id="{D49A1DA1-4942-E789-BAE1-271F38294F93}"/>
              </a:ext>
            </a:extLst>
          </p:cNvPr>
          <p:cNvSpPr>
            <a:spLocks noGrp="1"/>
          </p:cNvSpPr>
          <p:nvPr>
            <p:ph idx="1"/>
          </p:nvPr>
        </p:nvSpPr>
        <p:spPr>
          <a:xfrm>
            <a:off x="1009650" y="1847849"/>
            <a:ext cx="9994900" cy="4254501"/>
          </a:xfrm>
        </p:spPr>
        <p:txBody>
          <a:bodyPr>
            <a:normAutofit/>
          </a:bodyPr>
          <a:lstStyle/>
          <a:p>
            <a:r>
              <a:rPr lang="en-US" sz="2000"/>
              <a:t>The adjusted R-squared value is 0.3529.</a:t>
            </a:r>
          </a:p>
          <a:p>
            <a:r>
              <a:rPr lang="en-US" sz="2000"/>
              <a:t>Adjusted R-squared provides a measure of the proportion of the variance in the dependent variable (in this case, depression score) that is explained by the independent variables in the model, after accounting for the number of predictors. Unlike the regular R-squared, the adjusted R-squared adjusts for the number of predictors in the model and is particularly useful when comparing models with different numbers of predictors.</a:t>
            </a:r>
          </a:p>
          <a:p>
            <a:r>
              <a:rPr lang="en-US" sz="2000"/>
              <a:t>An adjusted R-squared value of 0.3529 means that approximately 35.29% of the variance in the depression score is explained by the independent variables included in the model, after adjusting for the number of predictors. The remaining 64.71% of the variance is unexplained and could be due to other factors not included in the model, random error, or other unmeasured variables.</a:t>
            </a:r>
          </a:p>
        </p:txBody>
      </p:sp>
    </p:spTree>
    <p:extLst>
      <p:ext uri="{BB962C8B-B14F-4D97-AF65-F5344CB8AC3E}">
        <p14:creationId xmlns:p14="http://schemas.microsoft.com/office/powerpoint/2010/main" val="2374152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7839BE4-6C64-2A63-B4A3-D20FEE852A55}"/>
              </a:ext>
            </a:extLst>
          </p:cNvPr>
          <p:cNvSpPr>
            <a:spLocks noGrp="1"/>
          </p:cNvSpPr>
          <p:nvPr>
            <p:ph type="title"/>
          </p:nvPr>
        </p:nvSpPr>
        <p:spPr>
          <a:xfrm>
            <a:off x="466722" y="586855"/>
            <a:ext cx="3201366" cy="3387497"/>
          </a:xfrm>
        </p:spPr>
        <p:txBody>
          <a:bodyPr anchor="b">
            <a:normAutofit/>
          </a:bodyPr>
          <a:lstStyle/>
          <a:p>
            <a:pPr algn="r"/>
            <a:r>
              <a:rPr lang="en-US" sz="3400" dirty="0">
                <a:solidFill>
                  <a:srgbClr val="FFFFFF"/>
                </a:solidFill>
                <a:latin typeface="+mn-lt"/>
              </a:rPr>
              <a:t>f. Provide an interpretation of the statistically significant findings (at an alpha value=0.05).</a:t>
            </a:r>
          </a:p>
        </p:txBody>
      </p:sp>
      <p:sp>
        <p:nvSpPr>
          <p:cNvPr id="3" name="Content Placeholder 2">
            <a:extLst>
              <a:ext uri="{FF2B5EF4-FFF2-40B4-BE49-F238E27FC236}">
                <a16:creationId xmlns:a16="http://schemas.microsoft.com/office/drawing/2014/main" id="{2611948A-DE8A-E587-3B9D-3531D1015371}"/>
              </a:ext>
            </a:extLst>
          </p:cNvPr>
          <p:cNvSpPr>
            <a:spLocks noGrp="1"/>
          </p:cNvSpPr>
          <p:nvPr>
            <p:ph idx="1"/>
          </p:nvPr>
        </p:nvSpPr>
        <p:spPr>
          <a:xfrm>
            <a:off x="4632317" y="60958"/>
            <a:ext cx="6555347" cy="5546047"/>
          </a:xfrm>
        </p:spPr>
        <p:txBody>
          <a:bodyPr anchor="ctr">
            <a:normAutofit/>
          </a:bodyPr>
          <a:lstStyle/>
          <a:p>
            <a:pPr marL="0" indent="0" algn="just">
              <a:buNone/>
            </a:pPr>
            <a:r>
              <a:rPr lang="en-US" sz="2000" dirty="0"/>
              <a:t>1. Past history of depression:</a:t>
            </a:r>
          </a:p>
          <a:p>
            <a:pPr marL="0" indent="0" algn="just">
              <a:buNone/>
            </a:pPr>
            <a:r>
              <a:rPr lang="en-US" sz="2000" dirty="0"/>
              <a:t> Beta coefficient: 0.560 P-value: 0.001</a:t>
            </a:r>
          </a:p>
          <a:p>
            <a:pPr marL="0" indent="0" algn="just">
              <a:buNone/>
            </a:pPr>
            <a:r>
              <a:rPr lang="en-US" sz="2000" dirty="0"/>
              <a:t> Interpretation: For every one-unit increase in the past history of depression score,   there is an expected increase of 0.560 units in the depression score, holding other variables constant. This association is statistically significant at the 0.05 alpha level.</a:t>
            </a:r>
          </a:p>
          <a:p>
            <a:pPr marL="0" indent="0" algn="just">
              <a:buNone/>
            </a:pPr>
            <a:r>
              <a:rPr lang="en-US" sz="2000" dirty="0"/>
              <a:t>2. Number of medical conditions:</a:t>
            </a:r>
          </a:p>
          <a:p>
            <a:pPr marL="0" indent="0" algn="just">
              <a:buNone/>
            </a:pPr>
            <a:r>
              <a:rPr lang="en-US" sz="2000" dirty="0"/>
              <a:t>Beta coefficient: 0.227 P-value: 0.027</a:t>
            </a:r>
          </a:p>
          <a:p>
            <a:pPr marL="0" indent="0" algn="just">
              <a:buNone/>
            </a:pPr>
            <a:r>
              <a:rPr lang="en-US" sz="2000" dirty="0"/>
              <a:t>Interpretation: For every one-unit increase in the number of medical conditions, there is an expected increase of 0.227 units in the depression score, holding other variables constant. This relationship is statistically significant.</a:t>
            </a:r>
          </a:p>
        </p:txBody>
      </p:sp>
    </p:spTree>
    <p:extLst>
      <p:ext uri="{BB962C8B-B14F-4D97-AF65-F5344CB8AC3E}">
        <p14:creationId xmlns:p14="http://schemas.microsoft.com/office/powerpoint/2010/main" val="465064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67A429-1610-D6B7-D7CC-D96A694AE286}"/>
              </a:ext>
            </a:extLst>
          </p:cNvPr>
          <p:cNvSpPr>
            <a:spLocks noGrp="1"/>
          </p:cNvSpPr>
          <p:nvPr>
            <p:ph type="title"/>
          </p:nvPr>
        </p:nvSpPr>
        <p:spPr>
          <a:xfrm>
            <a:off x="466722" y="586855"/>
            <a:ext cx="3201366" cy="3387497"/>
          </a:xfrm>
        </p:spPr>
        <p:txBody>
          <a:bodyPr anchor="b">
            <a:normAutofit/>
          </a:bodyPr>
          <a:lstStyle/>
          <a:p>
            <a:pPr algn="r"/>
            <a:r>
              <a:rPr lang="en-US" sz="3100" b="0" i="0">
                <a:solidFill>
                  <a:srgbClr val="FFFFFF"/>
                </a:solidFill>
                <a:effectLst/>
                <a:latin typeface="+mn-lt"/>
              </a:rPr>
              <a:t>f. Provide an interpretation of the statistically significant findings (at an alpha value=0.05).</a:t>
            </a:r>
            <a:br>
              <a:rPr lang="en-US" sz="3100" b="0" i="0">
                <a:solidFill>
                  <a:srgbClr val="FFFFFF"/>
                </a:solidFill>
                <a:effectLst/>
                <a:latin typeface="Arial" panose="020B0604020202020204" pitchFamily="34" charset="0"/>
              </a:rPr>
            </a:br>
            <a:endParaRPr lang="en-US" sz="3100">
              <a:solidFill>
                <a:srgbClr val="FFFFFF"/>
              </a:solidFill>
            </a:endParaRPr>
          </a:p>
        </p:txBody>
      </p:sp>
      <p:sp>
        <p:nvSpPr>
          <p:cNvPr id="3" name="Content Placeholder 2">
            <a:extLst>
              <a:ext uri="{FF2B5EF4-FFF2-40B4-BE49-F238E27FC236}">
                <a16:creationId xmlns:a16="http://schemas.microsoft.com/office/drawing/2014/main" id="{BD44367B-99E0-BB71-A8E6-878A3E8738BD}"/>
              </a:ext>
            </a:extLst>
          </p:cNvPr>
          <p:cNvSpPr>
            <a:spLocks noGrp="1"/>
          </p:cNvSpPr>
          <p:nvPr>
            <p:ph idx="1"/>
          </p:nvPr>
        </p:nvSpPr>
        <p:spPr>
          <a:xfrm>
            <a:off x="4810259" y="649480"/>
            <a:ext cx="6555347" cy="5546047"/>
          </a:xfrm>
        </p:spPr>
        <p:txBody>
          <a:bodyPr anchor="ctr">
            <a:normAutofit/>
          </a:bodyPr>
          <a:lstStyle/>
          <a:p>
            <a:pPr marL="0" indent="0">
              <a:buNone/>
            </a:pPr>
            <a:r>
              <a:rPr lang="en-US" sz="2000" dirty="0"/>
              <a:t>3. Number of friends:</a:t>
            </a:r>
          </a:p>
          <a:p>
            <a:pPr marL="0" indent="0">
              <a:buNone/>
            </a:pPr>
            <a:r>
              <a:rPr lang="en-US" sz="2000" dirty="0"/>
              <a:t>Beta coefficient: -0.097  P-value: 0.034</a:t>
            </a:r>
          </a:p>
          <a:p>
            <a:pPr marL="0" indent="0">
              <a:buNone/>
            </a:pPr>
            <a:r>
              <a:rPr lang="en-US" sz="2000" dirty="0"/>
              <a:t>Interpretation: For every one-unit increase in the number of friends, there's an expected decrease of 0.097 units in the depression score, holding other variables constant. This suggests that having more friends is associated with a lower depression score, and this association is statistically significant. </a:t>
            </a:r>
          </a:p>
          <a:p>
            <a:pPr marL="0" indent="0">
              <a:buNone/>
            </a:pPr>
            <a:r>
              <a:rPr lang="en-US" sz="2000" dirty="0"/>
              <a:t>4. Number of social activities:</a:t>
            </a:r>
          </a:p>
          <a:p>
            <a:pPr marL="0" indent="0">
              <a:buNone/>
            </a:pPr>
            <a:r>
              <a:rPr lang="en-US" sz="2000" dirty="0"/>
              <a:t>Beta coefficient: -0.078 P-value: 0.001</a:t>
            </a:r>
          </a:p>
          <a:p>
            <a:pPr marL="0" indent="0">
              <a:buNone/>
            </a:pPr>
            <a:r>
              <a:rPr lang="en-US" sz="2000" dirty="0"/>
              <a:t>Interpretation: For every one-unit increase in the number of social activities, there's an expected decrease of 0.078 units in the depression score, holding other factors constant. Engaging in more social activities appears to be associated with a lower depression score, and this relationship is statistically significant.</a:t>
            </a:r>
          </a:p>
        </p:txBody>
      </p:sp>
    </p:spTree>
    <p:extLst>
      <p:ext uri="{BB962C8B-B14F-4D97-AF65-F5344CB8AC3E}">
        <p14:creationId xmlns:p14="http://schemas.microsoft.com/office/powerpoint/2010/main" val="36724732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363</TotalTime>
  <Words>1314</Words>
  <Application>Microsoft Office PowerPoint</Application>
  <PresentationFormat>Widescreen</PresentationFormat>
  <Paragraphs>56</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Segoe UI</vt:lpstr>
      <vt:lpstr>Times New Roman</vt:lpstr>
      <vt:lpstr>Office Theme</vt:lpstr>
      <vt:lpstr>Regression Exercises</vt:lpstr>
      <vt:lpstr>Study Results:</vt:lpstr>
      <vt:lpstr>a. State a possible research question (hypothesis and null hypothesis) based on the results shown. </vt:lpstr>
      <vt:lpstr>b. What statistical method was used to analyze the data based on the results shown and why? </vt:lpstr>
      <vt:lpstr>c. State any statistical assumptions associated with the statistical method used in the analysis.</vt:lpstr>
      <vt:lpstr>d. What can you conclude about the overall significance of the model? </vt:lpstr>
      <vt:lpstr>e. Provide an interpretation of the adjusted R square value? </vt:lpstr>
      <vt:lpstr>f. Provide an interpretation of the statistically significant findings (at an alpha value=0.05).</vt:lpstr>
      <vt:lpstr>f. Provide an interpretation of the statistically significant findings (at an alpha value=0.05). </vt:lpstr>
      <vt:lpstr>g. Describe potential study implications for elderly individuals who reside in senior living communities based on the study results.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Regression Exercises</dc:title>
  <dc:creator>Sowmya Chakravarthy</dc:creator>
  <cp:lastModifiedBy>Farrokh Alemi</cp:lastModifiedBy>
  <cp:revision>2</cp:revision>
  <dcterms:created xsi:type="dcterms:W3CDTF">2023-10-26T16:28:26Z</dcterms:created>
  <dcterms:modified xsi:type="dcterms:W3CDTF">2023-10-26T22:43:36Z</dcterms:modified>
</cp:coreProperties>
</file>