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2"/>
  </p:sldMasterIdLst>
  <p:notesMasterIdLst>
    <p:notesMasterId r:id="rId20"/>
  </p:notesMasterIdLst>
  <p:sldIdLst>
    <p:sldId id="256" r:id="rId3"/>
    <p:sldId id="262" r:id="rId4"/>
    <p:sldId id="283" r:id="rId5"/>
    <p:sldId id="284" r:id="rId6"/>
    <p:sldId id="270" r:id="rId7"/>
    <p:sldId id="271" r:id="rId8"/>
    <p:sldId id="274" r:id="rId9"/>
    <p:sldId id="275" r:id="rId10"/>
    <p:sldId id="272" r:id="rId11"/>
    <p:sldId id="273" r:id="rId12"/>
    <p:sldId id="276" r:id="rId13"/>
    <p:sldId id="277" r:id="rId14"/>
    <p:sldId id="278" r:id="rId15"/>
    <p:sldId id="279" r:id="rId16"/>
    <p:sldId id="280" r:id="rId17"/>
    <p:sldId id="281" r:id="rId18"/>
    <p:sldId id="282" r:id="rId19"/>
  </p:sldIdLst>
  <p:sldSz cx="9144000" cy="6858000" type="screen4x3"/>
  <p:notesSz cx="6858000" cy="91440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FF"/>
    <a:srgbClr val="006666"/>
    <a:srgbClr val="00FFCC"/>
    <a:srgbClr val="00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6" autoAdjust="0"/>
    <p:restoredTop sz="89529" autoAdjust="0"/>
  </p:normalViewPr>
  <p:slideViewPr>
    <p:cSldViewPr snapToGrid="0">
      <p:cViewPr>
        <p:scale>
          <a:sx n="100" d="100"/>
          <a:sy n="100" d="100"/>
        </p:scale>
        <p:origin x="-122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r>
              <a:rPr lang="en-US" dirty="0" smtClean="0"/>
              <a:t>This</a:t>
            </a:r>
            <a:r>
              <a:rPr lang="en-US" baseline="0" dirty="0" smtClean="0"/>
              <a:t> lecture is organized by Dr. Alemi and narrated by Yara Alemi.  The lecture is based on the </a:t>
            </a:r>
            <a:r>
              <a:rPr lang="en-US" baseline="0" dirty="0" err="1" smtClean="0"/>
              <a:t>OpenIntro</a:t>
            </a:r>
            <a:r>
              <a:rPr lang="en-US" baseline="0" dirty="0" smtClean="0"/>
              <a:t> Statistics book.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Labeling variables as explanatory and response does not guarantee the relationship between the two is actually causal, even if there is an association identified between the two variables. We use these labels only to keep track of which variable we suspect affects the other.</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infer a causation we need three additional pieces of information. We need to know the sequence of the events.  A cause must precede an effect.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must be a mechanism that leads from cause to the effect.  A mechanism refers to a</a:t>
            </a:r>
            <a:r>
              <a:rPr lang="en-US" baseline="0" dirty="0" smtClean="0"/>
              <a:t> third variable that occurs as a consequence of the cause and leads to the effect.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counterfactual must</a:t>
            </a:r>
            <a:r>
              <a:rPr lang="en-US" baseline="0" dirty="0" smtClean="0"/>
              <a:t> hold, that is, when the causes are absent the effect must not be present.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Association  is not enough.  A lot more is needed to establish causation.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cartoon, we see report of association between a statistic class and knowledge of cause and effect.  We see sequence, the person did not know that “association is not causation” before the class.  We can imagine a mechanism.  The professor taught it and the student learned it.  It is not stated but it is implied.  But we do not see counterfactual.  There are people who did not take the class but know that association is not causation.  Knowledge can be gained without the class.  So the effect may be there without the presumed cause.  So we cannot conclude that the class caused the new knowledge.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take home message for this lecture was that a Scatterplot can show the association between two variables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a:t>
            </a:r>
            <a:r>
              <a:rPr lang="en-US" baseline="0" dirty="0" smtClean="0"/>
              <a:t> us see if you have understood the relationship between two variables and how to interpret scatterplots.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E6FDD-33F0-4D7A-8BA8-457B277DCF4B}" type="slidenum">
              <a:rPr lang="en-US"/>
              <a:pPr/>
              <a:t>2</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Investigators are often interested in relationship between variables</a:t>
            </a:r>
          </a:p>
          <a:p>
            <a:pPr>
              <a:buFontTx/>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understand the relationship between two variables multiple observations are needed.  Relying on one case is often referred to as relying on anecdotal data and could be misleading.</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the fallacy of anecdotal data.  In this example, the person claims to beat the odds.  We cannot be sure that he will succeed.  Cancer may come tomorrow.  The relationship between cancer and smoking is established after examining many cases and not just one case.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E6FDD-33F0-4D7A-8BA8-457B277DCF4B}" type="slidenum">
              <a:rPr lang="en-US"/>
              <a:pPr/>
              <a:t>5</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scatterplot is often used to show the relationship between two continuous numerical</a:t>
            </a:r>
            <a:r>
              <a:rPr lang="en-US" baseline="0" dirty="0" smtClean="0"/>
              <a:t> variables. Here we see a scatterplot showing fed spend against poverty. Owsley</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County of Kentucky, with a poverty rate of 41.5% and federal spending of $21.50 per capita, is highlighted in the red circle.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Here we see examples of three positive relationship between two variables.  Always graph the data, it reveals more than summary statistics.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negative relationship is shown when increases in x variable leads to decreases in the y variable.  </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pair of variables are either related in some way associated or not.  </a:t>
            </a:r>
            <a:r>
              <a:rPr lang="en-US" smtClean="0"/>
              <a:t>A pair of unrelated variables , where there is approximately zero relationship, are referred to as being independent.  </a:t>
            </a:r>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 identify the explanatory variable in a pair of variables, identify which of the two is suspected of affecting the other and plan an appropriate analysis.</a:t>
            </a:r>
          </a:p>
          <a:p>
            <a:endParaRPr lang="en-US" dirty="0"/>
          </a:p>
        </p:txBody>
      </p:sp>
      <p:sp>
        <p:nvSpPr>
          <p:cNvPr id="4" name="Slide Number Placeholder 3"/>
          <p:cNvSpPr>
            <a:spLocks noGrp="1"/>
          </p:cNvSpPr>
          <p:nvPr>
            <p:ph type="sldNum" sz="quarter" idx="10"/>
          </p:nvPr>
        </p:nvSpPr>
        <p:spPr/>
        <p:txBody>
          <a:bodyPr/>
          <a:lstStyle/>
          <a:p>
            <a:fld id="{541191D7-EAA8-4D00-8B90-2FC6F2F344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0B0D17D-2647-4266-9487-0CA541A3FAF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8B10A-B675-4087-9034-9B2183FA19D1}"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4BD3488-233A-4527-AB2B-86B08BC2E4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3F9DD91-C94B-4410-B8E2-C31341F4D57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99CDFB7-BA1E-400C-A6DB-42D5818B1DD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7971D494-68BC-407F-AF65-AB0F97113BB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BA3E3192-E4CE-48D6-A6F2-6D2A272381B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CD38FEF-6213-4598-919E-2C5D33C16990}"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3A107C3-E985-4DC2-8886-570CDD1DCD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487DE84-1273-4261-A7F9-101789AABE1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F84E99E-F311-4DF1-948C-EE093CE6CFF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fade thruBlk="1"/>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normAutofit fontScale="90000"/>
          </a:bodyPr>
          <a:lstStyle/>
          <a:p>
            <a:r>
              <a:rPr lang="en-US" dirty="0" smtClean="0"/>
              <a:t>Relationship between Two Numerical Variables</a:t>
            </a:r>
            <a:endParaRPr lang="en-US" dirty="0"/>
          </a:p>
        </p:txBody>
      </p:sp>
      <p:sp>
        <p:nvSpPr>
          <p:cNvPr id="2051" name="Rectangle 3"/>
          <p:cNvSpPr>
            <a:spLocks noGrp="1" noChangeArrowheads="1"/>
          </p:cNvSpPr>
          <p:nvPr>
            <p:ph type="subTitle" idx="1"/>
          </p:nvPr>
        </p:nvSpPr>
        <p:spPr>
          <a:xfrm>
            <a:off x="2992438" y="2768600"/>
            <a:ext cx="5248275" cy="1109663"/>
          </a:xfrm>
        </p:spPr>
        <p:txBody>
          <a:bodyPr/>
          <a:lstStyle/>
          <a:p>
            <a:pPr>
              <a:spcBef>
                <a:spcPct val="0"/>
              </a:spcBef>
            </a:pPr>
            <a:r>
              <a:rPr lang="en-US" b="1" dirty="0" smtClean="0"/>
              <a:t>By Farrokh Alemi, Ph.D.</a:t>
            </a:r>
            <a:endParaRPr lang="en-US" b="1" i="1" dirty="0"/>
          </a:p>
        </p:txBody>
      </p:sp>
    </p:spTree>
  </p:cSld>
  <p:clrMapOvr>
    <a:masterClrMapping/>
  </p:clrMapOvr>
  <p:transition advTm="881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Association Is </a:t>
            </a:r>
            <a:r>
              <a:rPr lang="en-US" dirty="0" smtClean="0">
                <a:solidFill>
                  <a:srgbClr val="FF0000"/>
                </a:solidFill>
              </a:rPr>
              <a:t>Not</a:t>
            </a:r>
            <a:r>
              <a:rPr lang="en-US" dirty="0" smtClean="0"/>
              <a:t> Causation</a:t>
            </a:r>
            <a:endParaRPr lang="en-US" dirty="0"/>
          </a:p>
        </p:txBody>
      </p:sp>
      <p:pic>
        <p:nvPicPr>
          <p:cNvPr id="5122" name="Picture 2" descr="http://www.tc3.edu/instruct/sbrown/ti83/pic/correlation.png"/>
          <p:cNvPicPr>
            <a:picLocks noChangeAspect="1" noChangeArrowheads="1"/>
          </p:cNvPicPr>
          <p:nvPr/>
        </p:nvPicPr>
        <p:blipFill>
          <a:blip r:embed="rId3" cstate="print"/>
          <a:srcRect/>
          <a:stretch>
            <a:fillRect/>
          </a:stretch>
        </p:blipFill>
        <p:spPr bwMode="auto">
          <a:xfrm>
            <a:off x="1298575" y="2735261"/>
            <a:ext cx="7180277" cy="2894013"/>
          </a:xfrm>
          <a:prstGeom prst="rect">
            <a:avLst/>
          </a:prstGeom>
          <a:noFill/>
        </p:spPr>
      </p:pic>
    </p:spTree>
  </p:cSld>
  <p:clrMapOvr>
    <a:masterClrMapping/>
  </p:clrMapOvr>
  <p:transition advTm="2081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Causation Requires:</a:t>
            </a:r>
            <a:endParaRPr lang="en-US" dirty="0"/>
          </a:p>
        </p:txBody>
      </p:sp>
      <p:sp>
        <p:nvSpPr>
          <p:cNvPr id="6" name="Content Placeholder 5"/>
          <p:cNvSpPr>
            <a:spLocks noGrp="1"/>
          </p:cNvSpPr>
          <p:nvPr>
            <p:ph sz="quarter" idx="1"/>
          </p:nvPr>
        </p:nvSpPr>
        <p:spPr/>
        <p:txBody>
          <a:bodyPr/>
          <a:lstStyle/>
          <a:p>
            <a:r>
              <a:rPr lang="en-US" dirty="0" smtClean="0">
                <a:solidFill>
                  <a:schemeClr val="bg1">
                    <a:lumMod val="75000"/>
                  </a:schemeClr>
                </a:solidFill>
              </a:rPr>
              <a:t>Association</a:t>
            </a:r>
          </a:p>
          <a:p>
            <a:r>
              <a:rPr lang="en-US" dirty="0" smtClean="0"/>
              <a:t>Sequence (causes preceded effects)</a:t>
            </a:r>
          </a:p>
          <a:p>
            <a:r>
              <a:rPr lang="en-US" dirty="0" smtClean="0">
                <a:solidFill>
                  <a:schemeClr val="bg1">
                    <a:lumMod val="75000"/>
                  </a:schemeClr>
                </a:solidFill>
              </a:rPr>
              <a:t>Mechanism</a:t>
            </a:r>
          </a:p>
          <a:p>
            <a:r>
              <a:rPr lang="en-US" dirty="0" smtClean="0">
                <a:solidFill>
                  <a:schemeClr val="bg1">
                    <a:lumMod val="75000"/>
                  </a:schemeClr>
                </a:solidFill>
              </a:rPr>
              <a:t>Counter factual (no effect when causes are absent)</a:t>
            </a:r>
            <a:endParaRPr lang="en-US" dirty="0">
              <a:solidFill>
                <a:schemeClr val="bg1">
                  <a:lumMod val="75000"/>
                </a:schemeClr>
              </a:solidFill>
            </a:endParaRPr>
          </a:p>
        </p:txBody>
      </p:sp>
    </p:spTree>
  </p:cSld>
  <p:clrMapOvr>
    <a:masterClrMapping/>
  </p:clrMapOvr>
  <p:transition advTm="1220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Causation Requires:</a:t>
            </a:r>
            <a:endParaRPr lang="en-US" dirty="0"/>
          </a:p>
        </p:txBody>
      </p:sp>
      <p:sp>
        <p:nvSpPr>
          <p:cNvPr id="6" name="Content Placeholder 5"/>
          <p:cNvSpPr>
            <a:spLocks noGrp="1"/>
          </p:cNvSpPr>
          <p:nvPr>
            <p:ph sz="quarter" idx="1"/>
          </p:nvPr>
        </p:nvSpPr>
        <p:spPr/>
        <p:txBody>
          <a:bodyPr/>
          <a:lstStyle/>
          <a:p>
            <a:r>
              <a:rPr lang="en-US" dirty="0" smtClean="0">
                <a:solidFill>
                  <a:schemeClr val="bg1">
                    <a:lumMod val="75000"/>
                  </a:schemeClr>
                </a:solidFill>
              </a:rPr>
              <a:t>Association</a:t>
            </a:r>
          </a:p>
          <a:p>
            <a:r>
              <a:rPr lang="en-US" dirty="0" smtClean="0">
                <a:solidFill>
                  <a:schemeClr val="bg1">
                    <a:lumMod val="75000"/>
                  </a:schemeClr>
                </a:solidFill>
              </a:rPr>
              <a:t>Sequence (causes preceded effects)</a:t>
            </a:r>
          </a:p>
          <a:p>
            <a:r>
              <a:rPr lang="en-US" dirty="0" smtClean="0"/>
              <a:t>Mechanism</a:t>
            </a:r>
          </a:p>
          <a:p>
            <a:r>
              <a:rPr lang="en-US" dirty="0" smtClean="0">
                <a:solidFill>
                  <a:schemeClr val="bg1">
                    <a:lumMod val="75000"/>
                  </a:schemeClr>
                </a:solidFill>
              </a:rPr>
              <a:t>Counter factual (no effect when causes are absent)</a:t>
            </a:r>
            <a:endParaRPr lang="en-US" dirty="0">
              <a:solidFill>
                <a:schemeClr val="bg1">
                  <a:lumMod val="75000"/>
                </a:schemeClr>
              </a:solidFill>
            </a:endParaRPr>
          </a:p>
        </p:txBody>
      </p:sp>
    </p:spTree>
  </p:cSld>
  <p:clrMapOvr>
    <a:masterClrMapping/>
  </p:clrMapOvr>
  <p:transition advTm="1416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Causation Requires:</a:t>
            </a:r>
            <a:endParaRPr lang="en-US" dirty="0"/>
          </a:p>
        </p:txBody>
      </p:sp>
      <p:sp>
        <p:nvSpPr>
          <p:cNvPr id="6" name="Content Placeholder 5"/>
          <p:cNvSpPr>
            <a:spLocks noGrp="1"/>
          </p:cNvSpPr>
          <p:nvPr>
            <p:ph sz="quarter" idx="1"/>
          </p:nvPr>
        </p:nvSpPr>
        <p:spPr/>
        <p:txBody>
          <a:bodyPr/>
          <a:lstStyle/>
          <a:p>
            <a:r>
              <a:rPr lang="en-US" dirty="0" smtClean="0">
                <a:solidFill>
                  <a:schemeClr val="bg1">
                    <a:lumMod val="75000"/>
                  </a:schemeClr>
                </a:solidFill>
              </a:rPr>
              <a:t>Association</a:t>
            </a:r>
          </a:p>
          <a:p>
            <a:r>
              <a:rPr lang="en-US" dirty="0" smtClean="0">
                <a:solidFill>
                  <a:schemeClr val="bg1">
                    <a:lumMod val="75000"/>
                  </a:schemeClr>
                </a:solidFill>
              </a:rPr>
              <a:t>Sequence (causes preceded effects)</a:t>
            </a:r>
          </a:p>
          <a:p>
            <a:r>
              <a:rPr lang="en-US" dirty="0" smtClean="0">
                <a:solidFill>
                  <a:schemeClr val="bg1">
                    <a:lumMod val="75000"/>
                  </a:schemeClr>
                </a:solidFill>
              </a:rPr>
              <a:t>Mechanism</a:t>
            </a:r>
          </a:p>
          <a:p>
            <a:r>
              <a:rPr lang="en-US" dirty="0" smtClean="0"/>
              <a:t>Counter factual (no effect when causes are absent)</a:t>
            </a:r>
            <a:endParaRPr lang="en-US" dirty="0"/>
          </a:p>
        </p:txBody>
      </p:sp>
    </p:spTree>
  </p:cSld>
  <p:clrMapOvr>
    <a:masterClrMapping/>
  </p:clrMapOvr>
  <p:transition advTm="1005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Causation Requires:</a:t>
            </a:r>
            <a:endParaRPr lang="en-US" dirty="0"/>
          </a:p>
        </p:txBody>
      </p:sp>
      <p:sp>
        <p:nvSpPr>
          <p:cNvPr id="6" name="Content Placeholder 5"/>
          <p:cNvSpPr>
            <a:spLocks noGrp="1"/>
          </p:cNvSpPr>
          <p:nvPr>
            <p:ph sz="quarter" idx="1"/>
          </p:nvPr>
        </p:nvSpPr>
        <p:spPr/>
        <p:txBody>
          <a:bodyPr/>
          <a:lstStyle/>
          <a:p>
            <a:r>
              <a:rPr lang="en-US" dirty="0" smtClean="0"/>
              <a:t>Association</a:t>
            </a:r>
          </a:p>
          <a:p>
            <a:r>
              <a:rPr lang="en-US" dirty="0" smtClean="0"/>
              <a:t>Sequence (causes preceded effects)</a:t>
            </a:r>
          </a:p>
          <a:p>
            <a:r>
              <a:rPr lang="en-US" dirty="0" smtClean="0"/>
              <a:t>Mechanism</a:t>
            </a:r>
          </a:p>
          <a:p>
            <a:r>
              <a:rPr lang="en-US" dirty="0" smtClean="0"/>
              <a:t>Counter factual (no effect when causes are absent)</a:t>
            </a:r>
            <a:endParaRPr lang="en-US" dirty="0"/>
          </a:p>
        </p:txBody>
      </p:sp>
    </p:spTree>
  </p:cSld>
  <p:clrMapOvr>
    <a:masterClrMapping/>
  </p:clrMapOvr>
  <p:transition advTm="776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Association Is </a:t>
            </a:r>
            <a:r>
              <a:rPr lang="en-US" dirty="0" smtClean="0">
                <a:solidFill>
                  <a:srgbClr val="FF0000"/>
                </a:solidFill>
              </a:rPr>
              <a:t>Not</a:t>
            </a:r>
            <a:r>
              <a:rPr lang="en-US" dirty="0" smtClean="0"/>
              <a:t> Causation</a:t>
            </a:r>
            <a:endParaRPr lang="en-US" dirty="0"/>
          </a:p>
        </p:txBody>
      </p:sp>
      <p:pic>
        <p:nvPicPr>
          <p:cNvPr id="5122" name="Picture 2" descr="http://www.tc3.edu/instruct/sbrown/ti83/pic/correlation.png"/>
          <p:cNvPicPr>
            <a:picLocks noChangeAspect="1" noChangeArrowheads="1"/>
          </p:cNvPicPr>
          <p:nvPr/>
        </p:nvPicPr>
        <p:blipFill>
          <a:blip r:embed="rId3" cstate="print"/>
          <a:srcRect/>
          <a:stretch>
            <a:fillRect/>
          </a:stretch>
        </p:blipFill>
        <p:spPr bwMode="auto">
          <a:xfrm>
            <a:off x="1298575" y="2735261"/>
            <a:ext cx="7180277" cy="2894013"/>
          </a:xfrm>
          <a:prstGeom prst="rect">
            <a:avLst/>
          </a:prstGeom>
          <a:noFill/>
        </p:spPr>
      </p:pic>
    </p:spTree>
  </p:cSld>
  <p:clrMapOvr>
    <a:masterClrMapping/>
  </p:clrMapOvr>
  <p:transition advTm="4605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 Scatterplot can show the association between two variables</a:t>
            </a:r>
            <a:endParaRPr lang="en-US" dirty="0"/>
          </a:p>
        </p:txBody>
      </p:sp>
      <p:sp>
        <p:nvSpPr>
          <p:cNvPr id="3" name="Title 2"/>
          <p:cNvSpPr>
            <a:spLocks noGrp="1"/>
          </p:cNvSpPr>
          <p:nvPr>
            <p:ph type="title"/>
          </p:nvPr>
        </p:nvSpPr>
        <p:spPr/>
        <p:txBody>
          <a:bodyPr/>
          <a:lstStyle/>
          <a:p>
            <a:r>
              <a:rPr lang="en-US" dirty="0" smtClean="0"/>
              <a:t>Take Home Message</a:t>
            </a:r>
            <a:endParaRPr lang="en-US" dirty="0"/>
          </a:p>
        </p:txBody>
      </p:sp>
    </p:spTree>
  </p:cSld>
  <p:clrMapOvr>
    <a:masterClrMapping/>
  </p:clrMapOvr>
  <p:transition advTm="850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 one:</a:t>
            </a:r>
            <a:endParaRPr lang="en-US" dirty="0"/>
          </a:p>
        </p:txBody>
      </p:sp>
      <p:pic>
        <p:nvPicPr>
          <p:cNvPr id="28675" name="Picture 3"/>
          <p:cNvPicPr>
            <a:picLocks noChangeAspect="1" noChangeArrowheads="1"/>
          </p:cNvPicPr>
          <p:nvPr/>
        </p:nvPicPr>
        <p:blipFill>
          <a:blip r:embed="rId3" cstate="print"/>
          <a:srcRect l="31726" t="41476" r="34167" b="33905"/>
          <a:stretch>
            <a:fillRect/>
          </a:stretch>
        </p:blipFill>
        <p:spPr bwMode="auto">
          <a:xfrm>
            <a:off x="527294" y="2609850"/>
            <a:ext cx="8424032" cy="3800474"/>
          </a:xfrm>
          <a:prstGeom prst="rect">
            <a:avLst/>
          </a:prstGeom>
          <a:noFill/>
          <a:ln w="9525">
            <a:noFill/>
            <a:miter lim="800000"/>
            <a:headEnd/>
            <a:tailEnd/>
          </a:ln>
        </p:spPr>
      </p:pic>
    </p:spTree>
  </p:cSld>
  <p:clrMapOvr>
    <a:masterClrMapping/>
  </p:clrMapOvr>
  <p:transition advTm="1901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10"/>
          <p:cNvSpPr>
            <a:spLocks noGrp="1" noChangeArrowheads="1"/>
          </p:cNvSpPr>
          <p:nvPr>
            <p:ph type="body" idx="1"/>
          </p:nvPr>
        </p:nvSpPr>
        <p:spPr>
          <a:noFill/>
        </p:spPr>
        <p:txBody>
          <a:bodyPr/>
          <a:lstStyle/>
          <a:p>
            <a:r>
              <a:rPr lang="en-US" dirty="0" smtClean="0"/>
              <a:t>Investigators are often interested in relationship between variables</a:t>
            </a:r>
            <a:endParaRPr lang="en-US" dirty="0"/>
          </a:p>
        </p:txBody>
      </p:sp>
      <p:sp>
        <p:nvSpPr>
          <p:cNvPr id="8201" name="Rectangle 9"/>
          <p:cNvSpPr>
            <a:spLocks noGrp="1" noChangeArrowheads="1"/>
          </p:cNvSpPr>
          <p:nvPr>
            <p:ph type="title"/>
          </p:nvPr>
        </p:nvSpPr>
        <p:spPr/>
        <p:txBody>
          <a:bodyPr/>
          <a:lstStyle/>
          <a:p>
            <a:r>
              <a:rPr lang="en-US" dirty="0" smtClean="0"/>
              <a:t>Relationships</a:t>
            </a:r>
            <a:endParaRPr lang="en-US" dirty="0"/>
          </a:p>
        </p:txBody>
      </p:sp>
    </p:spTree>
  </p:cSld>
  <p:clrMapOvr>
    <a:masterClrMapping/>
  </p:clrMapOvr>
  <p:transition advTm="876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Multiple observations needed</a:t>
            </a:r>
            <a:endParaRPr lang="en-US" dirty="0"/>
          </a:p>
        </p:txBody>
      </p:sp>
      <p:sp>
        <p:nvSpPr>
          <p:cNvPr id="3" name="Title 2"/>
          <p:cNvSpPr>
            <a:spLocks noGrp="1"/>
          </p:cNvSpPr>
          <p:nvPr>
            <p:ph type="title"/>
          </p:nvPr>
        </p:nvSpPr>
        <p:spPr/>
        <p:txBody>
          <a:bodyPr/>
          <a:lstStyle/>
          <a:p>
            <a:r>
              <a:rPr lang="en-US" dirty="0" smtClean="0"/>
              <a:t>Anecdotal Data</a:t>
            </a:r>
            <a:endParaRPr lang="en-US" dirty="0"/>
          </a:p>
        </p:txBody>
      </p:sp>
      <p:pic>
        <p:nvPicPr>
          <p:cNvPr id="30722" name="Picture 2" descr="http://farm8.staticflickr.com/7017/6553892305_5d6bea5e8d_z.jpg"/>
          <p:cNvPicPr>
            <a:picLocks noChangeAspect="1" noChangeArrowheads="1"/>
          </p:cNvPicPr>
          <p:nvPr/>
        </p:nvPicPr>
        <p:blipFill>
          <a:blip r:embed="rId3" cstate="print"/>
          <a:srcRect/>
          <a:stretch>
            <a:fillRect/>
          </a:stretch>
        </p:blipFill>
        <p:spPr bwMode="auto">
          <a:xfrm>
            <a:off x="6686550" y="4711754"/>
            <a:ext cx="2457450" cy="2146245"/>
          </a:xfrm>
          <a:prstGeom prst="rect">
            <a:avLst/>
          </a:prstGeom>
          <a:noFill/>
        </p:spPr>
      </p:pic>
    </p:spTree>
  </p:cSld>
  <p:clrMapOvr>
    <a:masterClrMapping/>
  </p:clrMapOvr>
  <p:transition advTm="1685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 have smoked all my life and I do not have cancer</a:t>
            </a:r>
            <a:endParaRPr lang="en-US" dirty="0"/>
          </a:p>
        </p:txBody>
      </p:sp>
      <p:sp>
        <p:nvSpPr>
          <p:cNvPr id="3" name="Title 2"/>
          <p:cNvSpPr>
            <a:spLocks noGrp="1"/>
          </p:cNvSpPr>
          <p:nvPr>
            <p:ph type="title"/>
          </p:nvPr>
        </p:nvSpPr>
        <p:spPr/>
        <p:txBody>
          <a:bodyPr/>
          <a:lstStyle/>
          <a:p>
            <a:r>
              <a:rPr lang="en-US" dirty="0" smtClean="0"/>
              <a:t>Anecdotal Data</a:t>
            </a:r>
            <a:endParaRPr lang="en-US" dirty="0"/>
          </a:p>
        </p:txBody>
      </p:sp>
      <p:pic>
        <p:nvPicPr>
          <p:cNvPr id="6" name="Picture 2" descr="http://farm8.staticflickr.com/7017/6553892305_5d6bea5e8d_z.jpg"/>
          <p:cNvPicPr>
            <a:picLocks noChangeAspect="1" noChangeArrowheads="1"/>
          </p:cNvPicPr>
          <p:nvPr/>
        </p:nvPicPr>
        <p:blipFill>
          <a:blip r:embed="rId3" cstate="print"/>
          <a:srcRect/>
          <a:stretch>
            <a:fillRect/>
          </a:stretch>
        </p:blipFill>
        <p:spPr bwMode="auto">
          <a:xfrm>
            <a:off x="6686550" y="4711754"/>
            <a:ext cx="2457450" cy="2146245"/>
          </a:xfrm>
          <a:prstGeom prst="rect">
            <a:avLst/>
          </a:prstGeom>
          <a:noFill/>
        </p:spPr>
      </p:pic>
    </p:spTree>
  </p:cSld>
  <p:clrMapOvr>
    <a:masterClrMapping/>
  </p:clrMapOvr>
  <p:transition advTm="2701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p:txBody>
          <a:bodyPr/>
          <a:lstStyle/>
          <a:p>
            <a:r>
              <a:rPr lang="en-US" dirty="0" smtClean="0"/>
              <a:t>Relationships</a:t>
            </a:r>
            <a:endParaRPr lang="en-US" dirty="0"/>
          </a:p>
        </p:txBody>
      </p:sp>
      <p:pic>
        <p:nvPicPr>
          <p:cNvPr id="3074" name="Picture 2"/>
          <p:cNvPicPr>
            <a:picLocks noChangeAspect="1" noChangeArrowheads="1"/>
          </p:cNvPicPr>
          <p:nvPr/>
        </p:nvPicPr>
        <p:blipFill>
          <a:blip r:embed="rId3" cstate="print"/>
          <a:srcRect l="35774" t="46000" r="36845" b="28857"/>
          <a:stretch>
            <a:fillRect/>
          </a:stretch>
        </p:blipFill>
        <p:spPr bwMode="auto">
          <a:xfrm>
            <a:off x="1390650" y="2790824"/>
            <a:ext cx="5891790" cy="3381375"/>
          </a:xfrm>
          <a:prstGeom prst="rect">
            <a:avLst/>
          </a:prstGeom>
          <a:noFill/>
          <a:ln w="9525">
            <a:noFill/>
            <a:miter lim="800000"/>
            <a:headEnd/>
            <a:tailEnd/>
          </a:ln>
        </p:spPr>
      </p:pic>
    </p:spTree>
  </p:cSld>
  <p:clrMapOvr>
    <a:masterClrMapping/>
  </p:clrMapOvr>
  <p:transition advTm="269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lassconnection.s3.amazonaws.com/252/flashcards/1048252/png/correlation1328993616331.png"/>
          <p:cNvPicPr>
            <a:picLocks noChangeAspect="1" noChangeArrowheads="1"/>
          </p:cNvPicPr>
          <p:nvPr/>
        </p:nvPicPr>
        <p:blipFill>
          <a:blip r:embed="rId3" cstate="print"/>
          <a:srcRect b="51743"/>
          <a:stretch>
            <a:fillRect/>
          </a:stretch>
        </p:blipFill>
        <p:spPr bwMode="auto">
          <a:xfrm>
            <a:off x="1282996" y="381001"/>
            <a:ext cx="6930728" cy="2505074"/>
          </a:xfrm>
          <a:prstGeom prst="rect">
            <a:avLst/>
          </a:prstGeom>
          <a:noFill/>
        </p:spPr>
      </p:pic>
    </p:spTree>
  </p:cSld>
  <p:clrMapOvr>
    <a:masterClrMapping/>
  </p:clrMapOvr>
  <p:transition advTm="124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lassconnection.s3.amazonaws.com/252/flashcards/1048252/png/correlation1328993616331.png"/>
          <p:cNvPicPr>
            <a:picLocks noChangeAspect="1" noChangeArrowheads="1"/>
          </p:cNvPicPr>
          <p:nvPr/>
        </p:nvPicPr>
        <p:blipFill>
          <a:blip r:embed="rId3" cstate="print"/>
          <a:srcRect/>
          <a:stretch>
            <a:fillRect/>
          </a:stretch>
        </p:blipFill>
        <p:spPr bwMode="auto">
          <a:xfrm>
            <a:off x="1282996" y="381001"/>
            <a:ext cx="6930728" cy="5191124"/>
          </a:xfrm>
          <a:prstGeom prst="rect">
            <a:avLst/>
          </a:prstGeom>
          <a:noFill/>
        </p:spPr>
      </p:pic>
      <p:sp>
        <p:nvSpPr>
          <p:cNvPr id="5" name="Rectangle 4"/>
          <p:cNvSpPr/>
          <p:nvPr/>
        </p:nvSpPr>
        <p:spPr>
          <a:xfrm>
            <a:off x="1000125" y="3009900"/>
            <a:ext cx="4819650" cy="271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1096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lassconnection.s3.amazonaws.com/252/flashcards/1048252/png/correlation1328993616331.png"/>
          <p:cNvPicPr>
            <a:picLocks noChangeAspect="1" noChangeArrowheads="1"/>
          </p:cNvPicPr>
          <p:nvPr/>
        </p:nvPicPr>
        <p:blipFill>
          <a:blip r:embed="rId3" cstate="print"/>
          <a:srcRect/>
          <a:stretch>
            <a:fillRect/>
          </a:stretch>
        </p:blipFill>
        <p:spPr bwMode="auto">
          <a:xfrm>
            <a:off x="1282996" y="381001"/>
            <a:ext cx="6930728" cy="5191124"/>
          </a:xfrm>
          <a:prstGeom prst="rect">
            <a:avLst/>
          </a:prstGeom>
          <a:noFill/>
        </p:spPr>
      </p:pic>
      <p:sp>
        <p:nvSpPr>
          <p:cNvPr id="6" name="Up Arrow 5"/>
          <p:cNvSpPr/>
          <p:nvPr/>
        </p:nvSpPr>
        <p:spPr>
          <a:xfrm rot="1421251">
            <a:off x="2752725" y="4962524"/>
            <a:ext cx="1943100" cy="1247776"/>
          </a:xfrm>
          <a:prstGeom prst="upArrow">
            <a:avLst>
              <a:gd name="adj1" fmla="val 73391"/>
              <a:gd name="adj2" fmla="val 371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Independent X &amp; Y</a:t>
            </a:r>
            <a:endParaRPr lang="en-US" b="1" dirty="0"/>
          </a:p>
        </p:txBody>
      </p:sp>
    </p:spTree>
  </p:cSld>
  <p:clrMapOvr>
    <a:masterClrMapping/>
  </p:clrMapOvr>
  <p:transition advTm="1465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Explanatory Variable</a:t>
            </a:r>
            <a:endParaRPr lang="en-US" dirty="0"/>
          </a:p>
        </p:txBody>
      </p:sp>
      <p:pic>
        <p:nvPicPr>
          <p:cNvPr id="4098" name="Picture 2"/>
          <p:cNvPicPr>
            <a:picLocks noChangeAspect="1" noChangeArrowheads="1"/>
          </p:cNvPicPr>
          <p:nvPr/>
        </p:nvPicPr>
        <p:blipFill>
          <a:blip r:embed="rId3" cstate="print"/>
          <a:srcRect l="23426" r="24867" b="26274"/>
          <a:stretch>
            <a:fillRect/>
          </a:stretch>
        </p:blipFill>
        <p:spPr bwMode="auto">
          <a:xfrm>
            <a:off x="800100" y="2968625"/>
            <a:ext cx="6414986" cy="622300"/>
          </a:xfrm>
          <a:prstGeom prst="rect">
            <a:avLst/>
          </a:prstGeom>
          <a:noFill/>
          <a:ln w="9525">
            <a:noFill/>
            <a:miter lim="800000"/>
            <a:headEnd/>
            <a:tailEnd/>
          </a:ln>
          <a:effectLst/>
        </p:spPr>
      </p:pic>
    </p:spTree>
  </p:cSld>
  <p:clrMapOvr>
    <a:masterClrMapping/>
  </p:clrMapOvr>
  <p:transition advTm="1470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68A5906-F268-4F87-9765-7B21AABD0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1432</TotalTime>
  <Words>746</Words>
  <Application>Microsoft Office PowerPoint</Application>
  <PresentationFormat>On-screen Show (4:3)</PresentationFormat>
  <Paragraphs>72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Median</vt:lpstr>
      <vt:lpstr>Relationship between Two Numerical Variables</vt:lpstr>
      <vt:lpstr>Relationships</vt:lpstr>
      <vt:lpstr>Anecdotal Data</vt:lpstr>
      <vt:lpstr>Anecdotal Data</vt:lpstr>
      <vt:lpstr>Relationships</vt:lpstr>
      <vt:lpstr>Slide 6</vt:lpstr>
      <vt:lpstr>Slide 7</vt:lpstr>
      <vt:lpstr>Slide 8</vt:lpstr>
      <vt:lpstr>Explanatory Variable</vt:lpstr>
      <vt:lpstr>Association Is Not Causation</vt:lpstr>
      <vt:lpstr>Causation Requires:</vt:lpstr>
      <vt:lpstr>Causation Requires:</vt:lpstr>
      <vt:lpstr>Causation Requires:</vt:lpstr>
      <vt:lpstr>Causation Requires:</vt:lpstr>
      <vt:lpstr>Association Is Not Causation</vt:lpstr>
      <vt:lpstr>Take Home Message</vt:lpstr>
      <vt:lpstr>Do 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expectations presentation</dc:title>
  <dc:creator>Farrokh</dc:creator>
  <cp:lastModifiedBy>Farrokh</cp:lastModifiedBy>
  <cp:revision>37</cp:revision>
  <dcterms:modified xsi:type="dcterms:W3CDTF">2013-05-12T18:13:39Z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