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58" r:id="rId4"/>
    <p:sldId id="265"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k\Desktop\Probability%20Homewor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a:defRPr/>
            </a:pPr>
            <a:r>
              <a:rPr lang="en-US"/>
              <a:t>Student Absences</a:t>
            </a:r>
          </a:p>
          <a:p>
            <a:pPr>
              <a:defRPr/>
            </a:pPr>
            <a:endParaRPr lang="en-US"/>
          </a:p>
        </c:rich>
      </c:tx>
      <c:layout/>
    </c:title>
    <c:plotArea>
      <c:layout/>
      <c:barChart>
        <c:barDir val="col"/>
        <c:grouping val="clustered"/>
        <c:ser>
          <c:idx val="0"/>
          <c:order val="0"/>
          <c:val>
            <c:numRef>
              <c:f>'2.12'!$C$11:$E$11</c:f>
              <c:numCache>
                <c:formatCode>General</c:formatCode>
                <c:ptCount val="3"/>
                <c:pt idx="0">
                  <c:v>25</c:v>
                </c:pt>
                <c:pt idx="1">
                  <c:v>15</c:v>
                </c:pt>
                <c:pt idx="2">
                  <c:v>28</c:v>
                </c:pt>
              </c:numCache>
            </c:numRef>
          </c:val>
        </c:ser>
        <c:dLbls/>
        <c:axId val="65299584"/>
        <c:axId val="65301504"/>
      </c:barChart>
      <c:catAx>
        <c:axId val="65299584"/>
        <c:scaling>
          <c:orientation val="minMax"/>
        </c:scaling>
        <c:axPos val="b"/>
        <c:title>
          <c:tx>
            <c:rich>
              <a:bodyPr/>
              <a:lstStyle/>
              <a:p>
                <a:pPr>
                  <a:defRPr/>
                </a:pPr>
                <a:r>
                  <a:rPr lang="en-US"/>
                  <a:t>Days Missed</a:t>
                </a:r>
              </a:p>
              <a:p>
                <a:pPr>
                  <a:defRPr/>
                </a:pPr>
                <a:endParaRPr lang="en-US"/>
              </a:p>
            </c:rich>
          </c:tx>
          <c:layout/>
        </c:title>
        <c:tickLblPos val="nextTo"/>
        <c:crossAx val="65301504"/>
        <c:crosses val="autoZero"/>
        <c:auto val="1"/>
        <c:lblAlgn val="ctr"/>
        <c:lblOffset val="100"/>
      </c:catAx>
      <c:valAx>
        <c:axId val="65301504"/>
        <c:scaling>
          <c:orientation val="minMax"/>
        </c:scaling>
        <c:axPos val="l"/>
        <c:majorGridlines/>
        <c:title>
          <c:tx>
            <c:rich>
              <a:bodyPr rot="-5400000" vert="horz"/>
              <a:lstStyle/>
              <a:p>
                <a:pPr>
                  <a:defRPr/>
                </a:pPr>
                <a:r>
                  <a:rPr lang="en-US"/>
                  <a:t>Percent of Students Missed</a:t>
                </a:r>
              </a:p>
              <a:p>
                <a:pPr>
                  <a:defRPr/>
                </a:pPr>
                <a:endParaRPr lang="en-US"/>
              </a:p>
            </c:rich>
          </c:tx>
          <c:layout/>
        </c:title>
        <c:numFmt formatCode="General" sourceLinked="1"/>
        <c:tickLblPos val="nextTo"/>
        <c:crossAx val="65299584"/>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079E5-B5E9-9C43-AD52-9856B1A85F06}" type="datetimeFigureOut">
              <a:rPr lang="en-US" smtClean="0"/>
              <a:pPr/>
              <a:t>6/11/2013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117BF-BE0A-1940-B818-C516C42B337C}" type="slidenum">
              <a:rPr lang="en-US" smtClean="0"/>
              <a:pPr/>
              <a:t>‹#›</a:t>
            </a:fld>
            <a:endParaRPr lang="en-US"/>
          </a:p>
        </p:txBody>
      </p:sp>
    </p:spTree>
    <p:extLst>
      <p:ext uri="{BB962C8B-B14F-4D97-AF65-F5344CB8AC3E}">
        <p14:creationId xmlns:p14="http://schemas.microsoft.com/office/powerpoint/2010/main" xmlns="" val="11266924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6117BF-BE0A-1940-B818-C516C42B337C}" type="slidenum">
              <a:rPr lang="en-US" smtClean="0"/>
              <a:pPr/>
              <a:t>5</a:t>
            </a:fld>
            <a:endParaRPr lang="en-US"/>
          </a:p>
        </p:txBody>
      </p:sp>
    </p:spTree>
    <p:extLst>
      <p:ext uri="{BB962C8B-B14F-4D97-AF65-F5344CB8AC3E}">
        <p14:creationId xmlns:p14="http://schemas.microsoft.com/office/powerpoint/2010/main" xmlns="" val="3673753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6117BF-BE0A-1940-B818-C516C42B337C}" type="slidenum">
              <a:rPr lang="en-US" smtClean="0"/>
              <a:pPr/>
              <a:t>6</a:t>
            </a:fld>
            <a:endParaRPr lang="en-US"/>
          </a:p>
        </p:txBody>
      </p:sp>
    </p:spTree>
    <p:extLst>
      <p:ext uri="{BB962C8B-B14F-4D97-AF65-F5344CB8AC3E}">
        <p14:creationId xmlns:p14="http://schemas.microsoft.com/office/powerpoint/2010/main" xmlns="" val="3502330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multiplication</a:t>
            </a:r>
            <a:r>
              <a:rPr lang="en-US" baseline="0" dirty="0" smtClean="0"/>
              <a:t> rule for independent processes can be found on page 78</a:t>
            </a:r>
            <a:endParaRPr lang="en-US" dirty="0"/>
          </a:p>
        </p:txBody>
      </p:sp>
      <p:sp>
        <p:nvSpPr>
          <p:cNvPr id="4" name="Slide Number Placeholder 3"/>
          <p:cNvSpPr>
            <a:spLocks noGrp="1"/>
          </p:cNvSpPr>
          <p:nvPr>
            <p:ph type="sldNum" sz="quarter" idx="10"/>
          </p:nvPr>
        </p:nvSpPr>
        <p:spPr/>
        <p:txBody>
          <a:bodyPr/>
          <a:lstStyle/>
          <a:p>
            <a:fld id="{7D6117BF-BE0A-1940-B818-C516C42B337C}" type="slidenum">
              <a:rPr lang="en-US" smtClean="0"/>
              <a:pPr/>
              <a:t>7</a:t>
            </a:fld>
            <a:endParaRPr lang="en-US"/>
          </a:p>
        </p:txBody>
      </p:sp>
    </p:spTree>
    <p:extLst>
      <p:ext uri="{BB962C8B-B14F-4D97-AF65-F5344CB8AC3E}">
        <p14:creationId xmlns:p14="http://schemas.microsoft.com/office/powerpoint/2010/main" xmlns="" val="1791211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Use the multiplication</a:t>
            </a:r>
            <a:r>
              <a:rPr lang="en-US" baseline="0" dirty="0" smtClean="0"/>
              <a:t> rule for independent processes it can be found on page 78</a:t>
            </a:r>
            <a:endParaRPr lang="en-US" dirty="0" smtClean="0"/>
          </a:p>
          <a:p>
            <a:endParaRPr lang="en-US" dirty="0"/>
          </a:p>
        </p:txBody>
      </p:sp>
      <p:sp>
        <p:nvSpPr>
          <p:cNvPr id="4" name="Slide Number Placeholder 3"/>
          <p:cNvSpPr>
            <a:spLocks noGrp="1"/>
          </p:cNvSpPr>
          <p:nvPr>
            <p:ph type="sldNum" sz="quarter" idx="10"/>
          </p:nvPr>
        </p:nvSpPr>
        <p:spPr/>
        <p:txBody>
          <a:bodyPr/>
          <a:lstStyle/>
          <a:p>
            <a:fld id="{7D6117BF-BE0A-1940-B818-C516C42B337C}" type="slidenum">
              <a:rPr lang="en-US" smtClean="0"/>
              <a:pPr/>
              <a:t>8</a:t>
            </a:fld>
            <a:endParaRPr lang="en-US"/>
          </a:p>
        </p:txBody>
      </p:sp>
    </p:spTree>
    <p:extLst>
      <p:ext uri="{BB962C8B-B14F-4D97-AF65-F5344CB8AC3E}">
        <p14:creationId xmlns:p14="http://schemas.microsoft.com/office/powerpoint/2010/main" xmlns="" val="1791211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6117BF-BE0A-1940-B818-C516C42B337C}" type="slidenum">
              <a:rPr lang="en-US" smtClean="0"/>
              <a:pPr/>
              <a:t>9</a:t>
            </a:fld>
            <a:endParaRPr lang="en-US"/>
          </a:p>
        </p:txBody>
      </p:sp>
    </p:spTree>
    <p:extLst>
      <p:ext uri="{BB962C8B-B14F-4D97-AF65-F5344CB8AC3E}">
        <p14:creationId xmlns:p14="http://schemas.microsoft.com/office/powerpoint/2010/main" xmlns="" val="179121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June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June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June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June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June 11,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June 11,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June 11,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June 11,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June 11,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June 11, 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June 11,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June 11, 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20174" y="1804035"/>
            <a:ext cx="5648623" cy="603937"/>
          </a:xfrm>
        </p:spPr>
        <p:txBody>
          <a:bodyPr/>
          <a:lstStyle/>
          <a:p>
            <a:r>
              <a:rPr lang="en-US" dirty="0" smtClean="0"/>
              <a:t>Probability</a:t>
            </a:r>
            <a:endParaRPr lang="en-US" dirty="0"/>
          </a:p>
        </p:txBody>
      </p:sp>
      <p:sp>
        <p:nvSpPr>
          <p:cNvPr id="3" name="Subtitle 2"/>
          <p:cNvSpPr>
            <a:spLocks noGrp="1"/>
          </p:cNvSpPr>
          <p:nvPr>
            <p:ph type="subTitle" idx="1"/>
          </p:nvPr>
        </p:nvSpPr>
        <p:spPr>
          <a:xfrm rot="19140000">
            <a:off x="1021279" y="1960076"/>
            <a:ext cx="6511131" cy="911520"/>
          </a:xfrm>
        </p:spPr>
        <p:txBody>
          <a:bodyPr>
            <a:normAutofit/>
          </a:bodyPr>
          <a:lstStyle/>
          <a:p>
            <a:r>
              <a:rPr lang="en-US" dirty="0" smtClean="0"/>
              <a:t>Shari </a:t>
            </a:r>
            <a:r>
              <a:rPr lang="en-US" dirty="0" err="1" smtClean="0"/>
              <a:t>carlos</a:t>
            </a:r>
            <a:endParaRPr lang="en-US" dirty="0" smtClean="0"/>
          </a:p>
          <a:p>
            <a:r>
              <a:rPr lang="en-US" dirty="0" smtClean="0"/>
              <a:t>Mark </a:t>
            </a:r>
            <a:r>
              <a:rPr lang="en-US" dirty="0" err="1" smtClean="0"/>
              <a:t>shawky</a:t>
            </a:r>
            <a:endParaRPr lang="en-US" dirty="0" smtClean="0"/>
          </a:p>
          <a:p>
            <a:r>
              <a:rPr lang="en-US" dirty="0" smtClean="0"/>
              <a:t>Nate stocks</a:t>
            </a:r>
            <a:endParaRPr lang="en-US" dirty="0"/>
          </a:p>
        </p:txBody>
      </p:sp>
    </p:spTree>
    <p:extLst>
      <p:ext uri="{BB962C8B-B14F-4D97-AF65-F5344CB8AC3E}">
        <p14:creationId xmlns:p14="http://schemas.microsoft.com/office/powerpoint/2010/main" xmlns="" val="2940808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51988"/>
            <a:ext cx="7520940" cy="548640"/>
          </a:xfrm>
        </p:spPr>
        <p:txBody>
          <a:bodyPr/>
          <a:lstStyle/>
          <a:p>
            <a:pPr algn="ctr"/>
            <a:r>
              <a:rPr lang="en-US" dirty="0" smtClean="0"/>
              <a:t>Exercise 2.12 – School Absences</a:t>
            </a:r>
            <a:endParaRPr lang="en-US" dirty="0"/>
          </a:p>
        </p:txBody>
      </p:sp>
      <p:sp>
        <p:nvSpPr>
          <p:cNvPr id="3" name="Content Placeholder 2"/>
          <p:cNvSpPr>
            <a:spLocks noGrp="1"/>
          </p:cNvSpPr>
          <p:nvPr>
            <p:ph idx="1"/>
          </p:nvPr>
        </p:nvSpPr>
        <p:spPr>
          <a:xfrm>
            <a:off x="337625" y="1100628"/>
            <a:ext cx="8006275" cy="3579849"/>
          </a:xfrm>
        </p:spPr>
        <p:txBody>
          <a:bodyPr>
            <a:normAutofit/>
          </a:bodyPr>
          <a:lstStyle/>
          <a:p>
            <a:r>
              <a:rPr lang="en-US" sz="2400" dirty="0" smtClean="0"/>
              <a:t>Background: </a:t>
            </a:r>
          </a:p>
          <a:p>
            <a:endParaRPr lang="en-US" sz="2000" dirty="0"/>
          </a:p>
          <a:p>
            <a:r>
              <a:rPr lang="en-US" sz="2000" dirty="0" smtClean="0"/>
              <a:t>Data collected at elementary schools in DeKalb County, GA suggest that each year roughly 25% of students miss exactly one day of school, 15% miss 2 days, and 28% miss 3 or more days due to sickness.</a:t>
            </a:r>
          </a:p>
        </p:txBody>
      </p:sp>
    </p:spTree>
    <p:extLst>
      <p:ext uri="{BB962C8B-B14F-4D97-AF65-F5344CB8AC3E}">
        <p14:creationId xmlns:p14="http://schemas.microsoft.com/office/powerpoint/2010/main" xmlns="" val="1818011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(a) What is the probability that a student chosen at random doesn't miss any days of school due to sickness this year?</a:t>
            </a:r>
          </a:p>
          <a:p>
            <a:r>
              <a:rPr lang="en-US" dirty="0" smtClean="0"/>
              <a:t>(b) What is the probability that a student chosen at random misses no more than one day?</a:t>
            </a:r>
          </a:p>
          <a:p>
            <a:r>
              <a:rPr lang="en-US" dirty="0" smtClean="0"/>
              <a:t>(c) What is the probability that a student chosen at random misses at least one day?</a:t>
            </a:r>
          </a:p>
          <a:p>
            <a:r>
              <a:rPr lang="en-US" dirty="0" smtClean="0"/>
              <a:t>(d) If a parent has two kids at a DeKalb County elementary school, what is the probability that </a:t>
            </a:r>
            <a:r>
              <a:rPr lang="en-US" u="sng" dirty="0" smtClean="0">
                <a:solidFill>
                  <a:srgbClr val="FF0000"/>
                </a:solidFill>
              </a:rPr>
              <a:t>neither</a:t>
            </a:r>
            <a:r>
              <a:rPr lang="en-US" dirty="0" smtClean="0"/>
              <a:t> kid will miss any school? Note any assumption you must make to answer this question.</a:t>
            </a:r>
          </a:p>
          <a:p>
            <a:r>
              <a:rPr lang="en-US" dirty="0" smtClean="0"/>
              <a:t>(e) If a parent has two kids at a DeKalb County elementary school, what is the probability that </a:t>
            </a:r>
            <a:r>
              <a:rPr lang="en-US" u="sng" dirty="0" smtClean="0">
                <a:solidFill>
                  <a:srgbClr val="FF0000"/>
                </a:solidFill>
              </a:rPr>
              <a:t>both</a:t>
            </a:r>
            <a:r>
              <a:rPr lang="en-US" dirty="0" smtClean="0"/>
              <a:t> kids will miss some school, i.e. at least one day? Note any assumption you make.</a:t>
            </a:r>
          </a:p>
          <a:p>
            <a:r>
              <a:rPr lang="en-US" dirty="0" smtClean="0"/>
              <a:t>(f) If you made an assumption in part (d) or (e), do you think it was reasonable? If you didn’t make any assumptions, double check your earlier answers.</a:t>
            </a:r>
            <a:endParaRPr lang="en-US" dirty="0"/>
          </a:p>
        </p:txBody>
      </p:sp>
    </p:spTree>
    <p:extLst>
      <p:ext uri="{BB962C8B-B14F-4D97-AF65-F5344CB8AC3E}">
        <p14:creationId xmlns:p14="http://schemas.microsoft.com/office/powerpoint/2010/main" xmlns="" val="219835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 a</a:t>
            </a:r>
            <a:endParaRPr lang="en-US" dirty="0"/>
          </a:p>
        </p:txBody>
      </p:sp>
      <p:sp>
        <p:nvSpPr>
          <p:cNvPr id="3" name="Content Placeholder 2"/>
          <p:cNvSpPr>
            <a:spLocks noGrp="1"/>
          </p:cNvSpPr>
          <p:nvPr>
            <p:ph idx="1"/>
          </p:nvPr>
        </p:nvSpPr>
        <p:spPr/>
        <p:txBody>
          <a:bodyPr>
            <a:normAutofit lnSpcReduction="10000"/>
          </a:bodyPr>
          <a:lstStyle/>
          <a:p>
            <a:r>
              <a:rPr lang="en-US" dirty="0" smtClean="0"/>
              <a:t>First, we convert the percentages that we are given into decimals:</a:t>
            </a:r>
          </a:p>
          <a:p>
            <a:pPr>
              <a:buFont typeface="Arial"/>
              <a:buChar char="•"/>
            </a:pPr>
            <a:r>
              <a:rPr lang="en-US" dirty="0" smtClean="0"/>
              <a:t>25% is converted to 0.25</a:t>
            </a:r>
          </a:p>
          <a:p>
            <a:pPr>
              <a:buFont typeface="Arial"/>
              <a:buChar char="•"/>
            </a:pPr>
            <a:r>
              <a:rPr lang="en-US" dirty="0" smtClean="0"/>
              <a:t>15% is converted to 0.15</a:t>
            </a:r>
          </a:p>
          <a:p>
            <a:pPr>
              <a:buFont typeface="Arial"/>
              <a:buChar char="•"/>
            </a:pPr>
            <a:r>
              <a:rPr lang="en-US" dirty="0" smtClean="0"/>
              <a:t>28% is converted to 0.28</a:t>
            </a:r>
          </a:p>
          <a:p>
            <a:r>
              <a:rPr lang="en-US" dirty="0" smtClean="0"/>
              <a:t>We can now calculate the probability that the student didn’t miss any days of school by subtracting the probability that they missed one or more days from 1.</a:t>
            </a:r>
            <a:endParaRPr lang="en-US" dirty="0"/>
          </a:p>
          <a:p>
            <a:r>
              <a:rPr lang="en-US" dirty="0" smtClean="0"/>
              <a:t>The equation will be set up as follows:</a:t>
            </a:r>
          </a:p>
          <a:p>
            <a:r>
              <a:rPr lang="en-US" dirty="0" smtClean="0"/>
              <a:t>1 </a:t>
            </a:r>
            <a:r>
              <a:rPr lang="en-US" dirty="0"/>
              <a:t>– </a:t>
            </a:r>
            <a:r>
              <a:rPr lang="en-US" dirty="0" smtClean="0"/>
              <a:t>((</a:t>
            </a:r>
            <a:r>
              <a:rPr lang="en-US" dirty="0"/>
              <a:t>the probability that the student only missed 1 day) + (the probability that the student missed 2 days) + (the probability that the student missed 3 or more days</a:t>
            </a:r>
            <a:r>
              <a:rPr lang="en-US" dirty="0" smtClean="0"/>
              <a:t>))</a:t>
            </a:r>
            <a:endParaRPr lang="en-US" dirty="0"/>
          </a:p>
          <a:p>
            <a:r>
              <a:rPr lang="en-US" dirty="0" smtClean="0"/>
              <a:t>In mathematical terms it would be:</a:t>
            </a:r>
          </a:p>
          <a:p>
            <a:r>
              <a:rPr lang="en-US" dirty="0" smtClean="0"/>
              <a:t>1 – ((0.25) + (0.15) + (0.28)) = </a:t>
            </a:r>
            <a:r>
              <a:rPr lang="en-US" u="sng" dirty="0" smtClean="0">
                <a:solidFill>
                  <a:srgbClr val="FF0000"/>
                </a:solidFill>
              </a:rPr>
              <a:t>0.32</a:t>
            </a:r>
            <a:endParaRPr lang="en-US" u="sng" dirty="0"/>
          </a:p>
        </p:txBody>
      </p:sp>
    </p:spTree>
    <p:extLst>
      <p:ext uri="{BB962C8B-B14F-4D97-AF65-F5344CB8AC3E}">
        <p14:creationId xmlns:p14="http://schemas.microsoft.com/office/powerpoint/2010/main" xmlns="" val="2547232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 b</a:t>
            </a:r>
            <a:endParaRPr lang="en-US" dirty="0"/>
          </a:p>
        </p:txBody>
      </p:sp>
      <p:sp>
        <p:nvSpPr>
          <p:cNvPr id="3" name="Content Placeholder 2"/>
          <p:cNvSpPr>
            <a:spLocks noGrp="1"/>
          </p:cNvSpPr>
          <p:nvPr>
            <p:ph idx="1"/>
          </p:nvPr>
        </p:nvSpPr>
        <p:spPr/>
        <p:txBody>
          <a:bodyPr>
            <a:normAutofit/>
          </a:bodyPr>
          <a:lstStyle/>
          <a:p>
            <a:r>
              <a:rPr lang="en-US" sz="1800" dirty="0" smtClean="0"/>
              <a:t>To calculate the likelihood that a student missed no more than one day we perform a function similar to Answer A.  Except, in this case we want to know whether they missed two or more days.</a:t>
            </a:r>
          </a:p>
          <a:p>
            <a:r>
              <a:rPr lang="en-US" sz="1800" dirty="0" smtClean="0"/>
              <a:t>Set the equation up as follows:</a:t>
            </a:r>
          </a:p>
          <a:p>
            <a:r>
              <a:rPr lang="en-US" sz="1800" dirty="0" smtClean="0"/>
              <a:t>1 – ((the probability that the student missed 2 days) + (the probability that the student missed 3 or more days)</a:t>
            </a:r>
          </a:p>
          <a:p>
            <a:r>
              <a:rPr lang="en-US" sz="1800" dirty="0" smtClean="0"/>
              <a:t>In mathematical terms:</a:t>
            </a:r>
          </a:p>
          <a:p>
            <a:r>
              <a:rPr lang="en-US" sz="1800" dirty="0" smtClean="0"/>
              <a:t>1 – ((0.15) + (0.28)) = </a:t>
            </a:r>
            <a:r>
              <a:rPr lang="en-US" sz="1800" u="sng" dirty="0" smtClean="0">
                <a:solidFill>
                  <a:srgbClr val="FF0000"/>
                </a:solidFill>
              </a:rPr>
              <a:t>0.57</a:t>
            </a:r>
          </a:p>
        </p:txBody>
      </p:sp>
    </p:spTree>
    <p:extLst>
      <p:ext uri="{BB962C8B-B14F-4D97-AF65-F5344CB8AC3E}">
        <p14:creationId xmlns:p14="http://schemas.microsoft.com/office/powerpoint/2010/main" xmlns="" val="314530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 c</a:t>
            </a:r>
            <a:endParaRPr lang="en-US" dirty="0"/>
          </a:p>
        </p:txBody>
      </p:sp>
      <p:sp>
        <p:nvSpPr>
          <p:cNvPr id="3" name="Content Placeholder 2"/>
          <p:cNvSpPr>
            <a:spLocks noGrp="1"/>
          </p:cNvSpPr>
          <p:nvPr>
            <p:ph idx="1"/>
          </p:nvPr>
        </p:nvSpPr>
        <p:spPr/>
        <p:txBody>
          <a:bodyPr>
            <a:normAutofit/>
          </a:bodyPr>
          <a:lstStyle/>
          <a:p>
            <a:r>
              <a:rPr lang="en-US" sz="2000" dirty="0" smtClean="0"/>
              <a:t>This question asks us the probability that a student misses at least one day.  We are given the probability of students missing one day, two days, or three or more.  Therefore, in order to answer the question we simply need to add those probabilities together.</a:t>
            </a:r>
            <a:endParaRPr lang="en-US" sz="2000" dirty="0"/>
          </a:p>
          <a:p>
            <a:r>
              <a:rPr lang="en-US" sz="2000" dirty="0" smtClean="0"/>
              <a:t>Solution:</a:t>
            </a:r>
          </a:p>
          <a:p>
            <a:pPr lvl="1"/>
            <a:r>
              <a:rPr lang="en-US" sz="2000" dirty="0" smtClean="0"/>
              <a:t>0.25 + 0.15 + 0.28 = </a:t>
            </a:r>
            <a:r>
              <a:rPr lang="en-US" sz="2000" u="sng" dirty="0" smtClean="0">
                <a:solidFill>
                  <a:srgbClr val="FF0000"/>
                </a:solidFill>
              </a:rPr>
              <a:t>0.68</a:t>
            </a:r>
          </a:p>
        </p:txBody>
      </p:sp>
    </p:spTree>
    <p:extLst>
      <p:ext uri="{BB962C8B-B14F-4D97-AF65-F5344CB8AC3E}">
        <p14:creationId xmlns:p14="http://schemas.microsoft.com/office/powerpoint/2010/main" xmlns="" val="131321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 d</a:t>
            </a:r>
            <a:endParaRPr lang="en-US" dirty="0"/>
          </a:p>
        </p:txBody>
      </p:sp>
      <p:sp>
        <p:nvSpPr>
          <p:cNvPr id="3" name="Content Placeholder 2"/>
          <p:cNvSpPr>
            <a:spLocks noGrp="1"/>
          </p:cNvSpPr>
          <p:nvPr>
            <p:ph idx="1"/>
          </p:nvPr>
        </p:nvSpPr>
        <p:spPr/>
        <p:txBody>
          <a:bodyPr>
            <a:normAutofit/>
          </a:bodyPr>
          <a:lstStyle/>
          <a:p>
            <a:r>
              <a:rPr lang="en-US" sz="1800" dirty="0" smtClean="0"/>
              <a:t>This question asks what the probability the neither child misses any school.  We apply the multiplication rule for independent processes.</a:t>
            </a:r>
          </a:p>
          <a:p>
            <a:endParaRPr lang="en-US" sz="1800" dirty="0" smtClean="0"/>
          </a:p>
          <a:p>
            <a:pPr algn="ctr"/>
            <a:r>
              <a:rPr lang="en-US" sz="1800" dirty="0" smtClean="0"/>
              <a:t>P(A and B) = P(A) x P(B)</a:t>
            </a:r>
          </a:p>
          <a:p>
            <a:r>
              <a:rPr lang="en-US" sz="1800" dirty="0" smtClean="0"/>
              <a:t>In problem A we determined the probability that a random student doesn’t miss any days of school to be 0.32.  We apply this to our current question</a:t>
            </a:r>
          </a:p>
          <a:p>
            <a:pPr algn="ctr"/>
            <a:r>
              <a:rPr lang="en-US" sz="1800" dirty="0" smtClean="0"/>
              <a:t> P(</a:t>
            </a:r>
            <a:r>
              <a:rPr lang="en-US" sz="1800" dirty="0" err="1" smtClean="0"/>
              <a:t>ChildA</a:t>
            </a:r>
            <a:r>
              <a:rPr lang="en-US" sz="1800" dirty="0" smtClean="0"/>
              <a:t> and </a:t>
            </a:r>
            <a:r>
              <a:rPr lang="en-US" sz="1800" dirty="0" err="1" smtClean="0"/>
              <a:t>ChildB</a:t>
            </a:r>
            <a:r>
              <a:rPr lang="en-US" sz="1800" dirty="0" smtClean="0"/>
              <a:t>) = P(</a:t>
            </a:r>
            <a:r>
              <a:rPr lang="en-US" sz="1800" dirty="0" err="1" smtClean="0"/>
              <a:t>ChildA</a:t>
            </a:r>
            <a:r>
              <a:rPr lang="en-US" sz="1800" dirty="0" smtClean="0"/>
              <a:t>) x P(</a:t>
            </a:r>
            <a:r>
              <a:rPr lang="en-US" sz="1800" dirty="0" err="1" smtClean="0"/>
              <a:t>ChildB</a:t>
            </a:r>
            <a:r>
              <a:rPr lang="en-US" sz="1800" dirty="0" smtClean="0"/>
              <a:t>)</a:t>
            </a:r>
          </a:p>
          <a:p>
            <a:pPr algn="ctr"/>
            <a:r>
              <a:rPr lang="en-US" sz="1800" dirty="0" smtClean="0"/>
              <a:t>=0.32 x 0.32</a:t>
            </a:r>
          </a:p>
          <a:p>
            <a:pPr algn="ctr"/>
            <a:r>
              <a:rPr lang="en-US" sz="1800" dirty="0" smtClean="0"/>
              <a:t>= </a:t>
            </a:r>
            <a:r>
              <a:rPr lang="en-US" sz="1800" u="sng" dirty="0" smtClean="0">
                <a:solidFill>
                  <a:srgbClr val="FF0000"/>
                </a:solidFill>
              </a:rPr>
              <a:t>0.1024</a:t>
            </a:r>
          </a:p>
          <a:p>
            <a:endParaRPr lang="en-US" sz="1800" dirty="0" smtClean="0"/>
          </a:p>
          <a:p>
            <a:endParaRPr lang="en-US" sz="1800" dirty="0" smtClean="0"/>
          </a:p>
          <a:p>
            <a:endParaRPr lang="en-US" sz="1800" dirty="0"/>
          </a:p>
        </p:txBody>
      </p:sp>
    </p:spTree>
    <p:extLst>
      <p:ext uri="{BB962C8B-B14F-4D97-AF65-F5344CB8AC3E}">
        <p14:creationId xmlns:p14="http://schemas.microsoft.com/office/powerpoint/2010/main" xmlns="" val="157298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 E</a:t>
            </a:r>
            <a:endParaRPr lang="en-US" dirty="0"/>
          </a:p>
        </p:txBody>
      </p:sp>
      <p:sp>
        <p:nvSpPr>
          <p:cNvPr id="3" name="Content Placeholder 2"/>
          <p:cNvSpPr>
            <a:spLocks noGrp="1"/>
          </p:cNvSpPr>
          <p:nvPr>
            <p:ph idx="1"/>
          </p:nvPr>
        </p:nvSpPr>
        <p:spPr/>
        <p:txBody>
          <a:bodyPr>
            <a:normAutofit/>
          </a:bodyPr>
          <a:lstStyle/>
          <a:p>
            <a:r>
              <a:rPr lang="en-US" sz="2000" dirty="0" smtClean="0"/>
              <a:t>This is a similar problem to D and we apply the same logic.  In problem C we determined the probability of a randomly selected student missing at least on day to be 0.68.</a:t>
            </a:r>
          </a:p>
          <a:p>
            <a:r>
              <a:rPr lang="en-US" sz="2000" dirty="0" smtClean="0"/>
              <a:t>Again, we apply the multiplication rule for independent processes to calculate our answer.  It should look like this:</a:t>
            </a:r>
          </a:p>
          <a:p>
            <a:pPr algn="ctr"/>
            <a:r>
              <a:rPr lang="en-US" sz="2000" dirty="0" smtClean="0"/>
              <a:t>P(</a:t>
            </a:r>
            <a:r>
              <a:rPr lang="en-US" sz="2000" dirty="0" err="1" smtClean="0"/>
              <a:t>ChildA</a:t>
            </a:r>
            <a:r>
              <a:rPr lang="en-US" sz="2000" dirty="0" smtClean="0"/>
              <a:t> and </a:t>
            </a:r>
            <a:r>
              <a:rPr lang="en-US" sz="2000" dirty="0" err="1" smtClean="0"/>
              <a:t>ChildB</a:t>
            </a:r>
            <a:r>
              <a:rPr lang="en-US" sz="2000" dirty="0" smtClean="0"/>
              <a:t>) = P(</a:t>
            </a:r>
            <a:r>
              <a:rPr lang="en-US" sz="2000" dirty="0" err="1" smtClean="0"/>
              <a:t>ChildA</a:t>
            </a:r>
            <a:r>
              <a:rPr lang="en-US" sz="2000" dirty="0" smtClean="0"/>
              <a:t>) x P(</a:t>
            </a:r>
            <a:r>
              <a:rPr lang="en-US" sz="2000" dirty="0" err="1" smtClean="0"/>
              <a:t>ChildB</a:t>
            </a:r>
            <a:r>
              <a:rPr lang="en-US" sz="2000" dirty="0" smtClean="0"/>
              <a:t>)</a:t>
            </a:r>
          </a:p>
          <a:p>
            <a:pPr algn="ctr"/>
            <a:r>
              <a:rPr lang="en-US" sz="2000" dirty="0" smtClean="0"/>
              <a:t>= 0.68 x 0.68</a:t>
            </a:r>
          </a:p>
          <a:p>
            <a:pPr algn="ctr"/>
            <a:r>
              <a:rPr lang="en-US" sz="2000" dirty="0" smtClean="0"/>
              <a:t>= </a:t>
            </a:r>
            <a:r>
              <a:rPr lang="en-US" sz="2000" u="sng" dirty="0" smtClean="0">
                <a:solidFill>
                  <a:srgbClr val="FF0000"/>
                </a:solidFill>
              </a:rPr>
              <a:t>0.4624</a:t>
            </a:r>
          </a:p>
          <a:p>
            <a:endParaRPr lang="en-US" dirty="0" smtClean="0"/>
          </a:p>
          <a:p>
            <a:endParaRPr lang="en-US" dirty="0"/>
          </a:p>
        </p:txBody>
      </p:sp>
    </p:spTree>
    <p:extLst>
      <p:ext uri="{BB962C8B-B14F-4D97-AF65-F5344CB8AC3E}">
        <p14:creationId xmlns:p14="http://schemas.microsoft.com/office/powerpoint/2010/main" xmlns="" val="1572988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Graph!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5708068"/>
              </p:ext>
            </p:extLst>
          </p:nvPr>
        </p:nvGraphicFramePr>
        <p:xfrm>
          <a:off x="449288" y="1107162"/>
          <a:ext cx="8245425" cy="46436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729883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455</TotalTime>
  <Words>720</Words>
  <Application>Microsoft Office PowerPoint</Application>
  <PresentationFormat>On-screen Show (4:3)</PresentationFormat>
  <Paragraphs>61</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Probability</vt:lpstr>
      <vt:lpstr>Exercise 2.12 – School Absences</vt:lpstr>
      <vt:lpstr>Questions</vt:lpstr>
      <vt:lpstr>Answer – a</vt:lpstr>
      <vt:lpstr>Answer - b</vt:lpstr>
      <vt:lpstr>Answer – c</vt:lpstr>
      <vt:lpstr>answer – d</vt:lpstr>
      <vt:lpstr>answer – E</vt:lpstr>
      <vt:lpstr>Lets Graph!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dc:title>
  <dc:creator>Nate Stocks</dc:creator>
  <cp:lastModifiedBy>Farrokh</cp:lastModifiedBy>
  <cp:revision>29</cp:revision>
  <dcterms:created xsi:type="dcterms:W3CDTF">2013-06-09T23:30:48Z</dcterms:created>
  <dcterms:modified xsi:type="dcterms:W3CDTF">2013-06-11T23:48:18Z</dcterms:modified>
</cp:coreProperties>
</file>