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FB3-27CC-22F4-703E-A1B482770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B4F63-9EE0-1498-FD15-42E9BAC20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421442-BD52-89F0-B20B-D04FEA338EA4}"/>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96162E1F-5134-D3CF-92B5-A2A521C59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82BB9-71FC-3D23-4A34-9225959D30DB}"/>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218643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2CB6-80E1-D3C4-9F3D-795224002C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E09-2366-7F41-5FE1-3F4C5D36B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5F136-9576-A1D2-1DDA-3B48A100810A}"/>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7C99AFDC-6DF4-6069-08F5-2E56B4BC1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3258E-35EF-ED7F-B7DF-26B0142635A1}"/>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336425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E0083-5FDA-27B2-AF9B-50F4BCBC6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BBC78-804A-B1AD-F44D-E2EF6C58F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C695E-7BB0-96AA-4681-F51D9AD90EF5}"/>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8F1A74F5-4485-9C6F-264E-B8D2BAA6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4FF18-B94A-F672-A767-B661E49F38A8}"/>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417826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3E80-FA08-AA66-9087-76C2A43C5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418B9-3ED4-9842-80A7-0102C8010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1441F-9384-6290-69E9-556B027F2A76}"/>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EE9F298D-1A58-5DCE-96E7-2331888AA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F1350-3B13-6BBB-EBAD-348204365610}"/>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316994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D1B5-242B-8430-F066-FC1549A99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C50015-2783-083E-5A65-8B9023EEF7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190F3-5993-0717-4743-5E71B0129BB4}"/>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A940DCE6-0951-7E4F-07CC-45454EEE5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DF86B-5F4E-2768-1F2D-7CCB1061DA47}"/>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4380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6F01-9228-32B6-8E5C-1D7CE4BB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10874-D052-A480-E363-68735709E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8CADD-D938-AB1F-7AA4-93BE67DD3A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7FD0B-8584-9BEB-69DC-3902C0476F5E}"/>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6" name="Footer Placeholder 5">
            <a:extLst>
              <a:ext uri="{FF2B5EF4-FFF2-40B4-BE49-F238E27FC236}">
                <a16:creationId xmlns:a16="http://schemas.microsoft.com/office/drawing/2014/main" id="{39682733-8D54-EF50-DC58-260B789D9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CDD67-41C4-4AEB-E319-723951A8E8D9}"/>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229013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1C17-C9F2-4071-B5F3-329C7AABF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081FB-BA67-8B12-450D-1BBAB95F0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C1AF2-836C-E5B3-D4C1-6BE1914C2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691C1-2BFA-6C36-94E5-A73811A4B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AA6E4-5253-1FAC-29AA-96A6B442B1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BE8F8-1371-48E8-79CE-BD1783E32F70}"/>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8" name="Footer Placeholder 7">
            <a:extLst>
              <a:ext uri="{FF2B5EF4-FFF2-40B4-BE49-F238E27FC236}">
                <a16:creationId xmlns:a16="http://schemas.microsoft.com/office/drawing/2014/main" id="{B30777EC-C4BC-BEA7-9CCC-3851F8E60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7368B8-7F42-63B0-C4FB-655ADDAC36B9}"/>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14249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C12D-06AD-9517-4D87-FA666278EB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BF92C-1222-4130-4EDE-B36DBEBC95E7}"/>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4" name="Footer Placeholder 3">
            <a:extLst>
              <a:ext uri="{FF2B5EF4-FFF2-40B4-BE49-F238E27FC236}">
                <a16:creationId xmlns:a16="http://schemas.microsoft.com/office/drawing/2014/main" id="{30F531BB-1E57-AF1C-308A-26F235D73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CAB48-9DB6-8D74-FE26-5E6F05D9A601}"/>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329745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430BA-2AAA-1795-6CD9-10FBC912C762}"/>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3" name="Footer Placeholder 2">
            <a:extLst>
              <a:ext uri="{FF2B5EF4-FFF2-40B4-BE49-F238E27FC236}">
                <a16:creationId xmlns:a16="http://schemas.microsoft.com/office/drawing/2014/main" id="{821ABCA7-FC6C-6510-C144-A1C57841B8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9944C-9311-C2B5-1C0B-AD42EA3F2172}"/>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117987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1DAE-8ABF-15C6-7A57-DFE538D5C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7B8D5D-48BA-DF4C-C580-906F97CD9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B49797-8BEE-6DE4-83DD-EFBADD513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DCD54-F6BD-7AC8-D92F-1D25A5D40C5B}"/>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6" name="Footer Placeholder 5">
            <a:extLst>
              <a:ext uri="{FF2B5EF4-FFF2-40B4-BE49-F238E27FC236}">
                <a16:creationId xmlns:a16="http://schemas.microsoft.com/office/drawing/2014/main" id="{8A8271A5-C30C-C03F-61DC-19F251693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A3D03-8570-FC55-BBCF-1D9952D8F0E9}"/>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283738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03AE-0B64-135D-7457-7CCF41AB2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FE8355-1970-0013-65E9-933D581BF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D69B9D-4AA0-6F47-A047-C17CCC865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4A033-AEBC-2EC9-A33A-4D3ED2B5531F}"/>
              </a:ext>
            </a:extLst>
          </p:cNvPr>
          <p:cNvSpPr>
            <a:spLocks noGrp="1"/>
          </p:cNvSpPr>
          <p:nvPr>
            <p:ph type="dt" sz="half" idx="10"/>
          </p:nvPr>
        </p:nvSpPr>
        <p:spPr/>
        <p:txBody>
          <a:bodyPr/>
          <a:lstStyle/>
          <a:p>
            <a:fld id="{58054FF9-3628-4F6A-B666-3C7E1BD2E668}" type="datetimeFigureOut">
              <a:rPr lang="en-US" smtClean="0"/>
              <a:t>2/18/2024</a:t>
            </a:fld>
            <a:endParaRPr lang="en-US"/>
          </a:p>
        </p:txBody>
      </p:sp>
      <p:sp>
        <p:nvSpPr>
          <p:cNvPr id="6" name="Footer Placeholder 5">
            <a:extLst>
              <a:ext uri="{FF2B5EF4-FFF2-40B4-BE49-F238E27FC236}">
                <a16:creationId xmlns:a16="http://schemas.microsoft.com/office/drawing/2014/main" id="{06794F11-E688-FD7F-457C-3639BA3F1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888C4-A153-BBE4-61F4-CE54FF807AAE}"/>
              </a:ext>
            </a:extLst>
          </p:cNvPr>
          <p:cNvSpPr>
            <a:spLocks noGrp="1"/>
          </p:cNvSpPr>
          <p:nvPr>
            <p:ph type="sldNum" sz="quarter" idx="12"/>
          </p:nvPr>
        </p:nvSpPr>
        <p:spPr/>
        <p:txBody>
          <a:bodyPr/>
          <a:lstStyle/>
          <a:p>
            <a:fld id="{5D719C9B-F6FE-43BA-B6C4-BBBDAA99C4B5}" type="slidenum">
              <a:rPr lang="en-US" smtClean="0"/>
              <a:t>‹#›</a:t>
            </a:fld>
            <a:endParaRPr lang="en-US"/>
          </a:p>
        </p:txBody>
      </p:sp>
    </p:spTree>
    <p:extLst>
      <p:ext uri="{BB962C8B-B14F-4D97-AF65-F5344CB8AC3E}">
        <p14:creationId xmlns:p14="http://schemas.microsoft.com/office/powerpoint/2010/main" val="42826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BCC20-B324-D50A-A76D-2BE51A661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7304D-7339-8873-BDCD-FF1B36949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F13D8-5ADC-E9D3-F4A3-72ABBA495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054FF9-3628-4F6A-B666-3C7E1BD2E668}" type="datetimeFigureOut">
              <a:rPr lang="en-US" smtClean="0"/>
              <a:t>2/18/2024</a:t>
            </a:fld>
            <a:endParaRPr lang="en-US"/>
          </a:p>
        </p:txBody>
      </p:sp>
      <p:sp>
        <p:nvSpPr>
          <p:cNvPr id="5" name="Footer Placeholder 4">
            <a:extLst>
              <a:ext uri="{FF2B5EF4-FFF2-40B4-BE49-F238E27FC236}">
                <a16:creationId xmlns:a16="http://schemas.microsoft.com/office/drawing/2014/main" id="{D3593EE6-5BBF-85BB-1772-6711C8BFC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95D93F-3492-D9F7-B7D0-4DF59F0B0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719C9B-F6FE-43BA-B6C4-BBBDAA99C4B5}" type="slidenum">
              <a:rPr lang="en-US" smtClean="0"/>
              <a:t>‹#›</a:t>
            </a:fld>
            <a:endParaRPr lang="en-US"/>
          </a:p>
        </p:txBody>
      </p:sp>
    </p:spTree>
    <p:extLst>
      <p:ext uri="{BB962C8B-B14F-4D97-AF65-F5344CB8AC3E}">
        <p14:creationId xmlns:p14="http://schemas.microsoft.com/office/powerpoint/2010/main" val="16693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E7D2-0E42-EB97-9DC6-26EF81EA206A}"/>
              </a:ext>
            </a:extLst>
          </p:cNvPr>
          <p:cNvSpPr>
            <a:spLocks noGrp="1"/>
          </p:cNvSpPr>
          <p:nvPr>
            <p:ph type="ctrTitle"/>
          </p:nvPr>
        </p:nvSpPr>
        <p:spPr>
          <a:xfrm>
            <a:off x="1524000" y="1096963"/>
            <a:ext cx="9144000" cy="2387600"/>
          </a:xfrm>
        </p:spPr>
        <p:txBody>
          <a:bodyPr/>
          <a:lstStyle/>
          <a:p>
            <a:r>
              <a:rPr lang="en-US" dirty="0"/>
              <a:t>Analysis of Co-variance</a:t>
            </a:r>
            <a:br>
              <a:rPr lang="en-US" dirty="0"/>
            </a:br>
            <a:r>
              <a:rPr lang="en-US" dirty="0"/>
              <a:t>(ANCOVA)</a:t>
            </a:r>
          </a:p>
        </p:txBody>
      </p:sp>
      <p:sp>
        <p:nvSpPr>
          <p:cNvPr id="3" name="Subtitle 2">
            <a:extLst>
              <a:ext uri="{FF2B5EF4-FFF2-40B4-BE49-F238E27FC236}">
                <a16:creationId xmlns:a16="http://schemas.microsoft.com/office/drawing/2014/main" id="{F95F9255-95C0-8316-56E1-8F9F472A991B}"/>
              </a:ext>
            </a:extLst>
          </p:cNvPr>
          <p:cNvSpPr>
            <a:spLocks noGrp="1"/>
          </p:cNvSpPr>
          <p:nvPr>
            <p:ph type="subTitle" idx="1"/>
          </p:nvPr>
        </p:nvSpPr>
        <p:spPr/>
        <p:txBody>
          <a:bodyPr/>
          <a:lstStyle/>
          <a:p>
            <a:r>
              <a:rPr lang="en-US" dirty="0"/>
              <a:t>HAP719</a:t>
            </a:r>
          </a:p>
          <a:p>
            <a:r>
              <a:rPr lang="en-US" dirty="0"/>
              <a:t>Yili Lin</a:t>
            </a:r>
          </a:p>
        </p:txBody>
      </p:sp>
    </p:spTree>
    <p:extLst>
      <p:ext uri="{BB962C8B-B14F-4D97-AF65-F5344CB8AC3E}">
        <p14:creationId xmlns:p14="http://schemas.microsoft.com/office/powerpoint/2010/main" val="98252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DEF0-7C8A-E1DC-69E9-12DE88C9FA9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D06FCB8-DA7E-2E8F-E17E-BEB9A54FB304}"/>
              </a:ext>
            </a:extLst>
          </p:cNvPr>
          <p:cNvSpPr>
            <a:spLocks noGrp="1"/>
          </p:cNvSpPr>
          <p:nvPr>
            <p:ph idx="1"/>
          </p:nvPr>
        </p:nvSpPr>
        <p:spPr/>
        <p:txBody>
          <a:bodyPr/>
          <a:lstStyle/>
          <a:p>
            <a:pPr marL="0" indent="0">
              <a:buNone/>
            </a:pPr>
            <a:r>
              <a:rPr lang="en-US" dirty="0"/>
              <a:t>21 patients were selected  for a formal study on the length of stay: </a:t>
            </a:r>
          </a:p>
          <a:p>
            <a:pPr marL="0" indent="0">
              <a:buNone/>
            </a:pPr>
            <a:r>
              <a:rPr lang="en-US" dirty="0"/>
              <a:t>7 A disease patients, 7 B disease patients, and 7 C disease patients were randomly selected. </a:t>
            </a:r>
          </a:p>
          <a:p>
            <a:pPr marL="0" indent="0">
              <a:buNone/>
            </a:pPr>
            <a:endParaRPr lang="en-US" dirty="0"/>
          </a:p>
        </p:txBody>
      </p:sp>
      <p:graphicFrame>
        <p:nvGraphicFramePr>
          <p:cNvPr id="4" name="Table 3">
            <a:extLst>
              <a:ext uri="{FF2B5EF4-FFF2-40B4-BE49-F238E27FC236}">
                <a16:creationId xmlns:a16="http://schemas.microsoft.com/office/drawing/2014/main" id="{CB848145-BCA5-BBE6-FCD7-DFFD4D3DDD38}"/>
              </a:ext>
            </a:extLst>
          </p:cNvPr>
          <p:cNvGraphicFramePr>
            <a:graphicFrameLocks noGrp="1"/>
          </p:cNvGraphicFramePr>
          <p:nvPr>
            <p:extLst>
              <p:ext uri="{D42A27DB-BD31-4B8C-83A1-F6EECF244321}">
                <p14:modId xmlns:p14="http://schemas.microsoft.com/office/powerpoint/2010/main" val="312087597"/>
              </p:ext>
            </p:extLst>
          </p:nvPr>
        </p:nvGraphicFramePr>
        <p:xfrm>
          <a:off x="3519579" y="3305704"/>
          <a:ext cx="4106174" cy="3006196"/>
        </p:xfrm>
        <a:graphic>
          <a:graphicData uri="http://schemas.openxmlformats.org/drawingml/2006/table">
            <a:tbl>
              <a:tblPr firstRow="1" bandRow="1">
                <a:tableStyleId>{00A15C55-8517-42AA-B614-E9B94910E393}</a:tableStyleId>
              </a:tblPr>
              <a:tblGrid>
                <a:gridCol w="1252280">
                  <a:extLst>
                    <a:ext uri="{9D8B030D-6E8A-4147-A177-3AD203B41FA5}">
                      <a16:colId xmlns:a16="http://schemas.microsoft.com/office/drawing/2014/main" val="82076350"/>
                    </a:ext>
                  </a:extLst>
                </a:gridCol>
                <a:gridCol w="1426947">
                  <a:extLst>
                    <a:ext uri="{9D8B030D-6E8A-4147-A177-3AD203B41FA5}">
                      <a16:colId xmlns:a16="http://schemas.microsoft.com/office/drawing/2014/main" val="3136830441"/>
                    </a:ext>
                  </a:extLst>
                </a:gridCol>
                <a:gridCol w="1426947">
                  <a:extLst>
                    <a:ext uri="{9D8B030D-6E8A-4147-A177-3AD203B41FA5}">
                      <a16:colId xmlns:a16="http://schemas.microsoft.com/office/drawing/2014/main" val="3152229232"/>
                    </a:ext>
                  </a:extLst>
                </a:gridCol>
              </a:tblGrid>
              <a:tr h="374944">
                <a:tc>
                  <a:txBody>
                    <a:bodyPr/>
                    <a:lstStyle/>
                    <a:p>
                      <a:pPr algn="ctr"/>
                      <a:r>
                        <a:rPr lang="en-US" dirty="0"/>
                        <a:t>7 A</a:t>
                      </a:r>
                    </a:p>
                  </a:txBody>
                  <a:tcPr/>
                </a:tc>
                <a:tc>
                  <a:txBody>
                    <a:bodyPr/>
                    <a:lstStyle/>
                    <a:p>
                      <a:pPr algn="ctr"/>
                      <a:r>
                        <a:rPr lang="en-US" dirty="0"/>
                        <a:t>7 B</a:t>
                      </a:r>
                    </a:p>
                  </a:txBody>
                  <a:tcPr/>
                </a:tc>
                <a:tc>
                  <a:txBody>
                    <a:bodyPr/>
                    <a:lstStyle/>
                    <a:p>
                      <a:pPr algn="ctr"/>
                      <a:r>
                        <a:rPr lang="en-US" dirty="0"/>
                        <a:t>7 C</a:t>
                      </a:r>
                    </a:p>
                  </a:txBody>
                  <a:tcPr/>
                </a:tc>
                <a:extLst>
                  <a:ext uri="{0D108BD9-81ED-4DB2-BD59-A6C34878D82A}">
                    <a16:rowId xmlns:a16="http://schemas.microsoft.com/office/drawing/2014/main" val="215476646"/>
                  </a:ext>
                </a:extLst>
              </a:tr>
              <a:tr h="374944">
                <a:tc>
                  <a:txBody>
                    <a:bodyPr/>
                    <a:lstStyle/>
                    <a:p>
                      <a:pPr algn="ctr"/>
                      <a:r>
                        <a:rPr lang="en-US" dirty="0"/>
                        <a:t>10</a:t>
                      </a:r>
                    </a:p>
                  </a:txBody>
                  <a:tcPr/>
                </a:tc>
                <a:tc>
                  <a:txBody>
                    <a:bodyPr/>
                    <a:lstStyle/>
                    <a:p>
                      <a:pPr algn="ctr"/>
                      <a:r>
                        <a:rPr lang="en-US" dirty="0"/>
                        <a:t>8</a:t>
                      </a:r>
                    </a:p>
                  </a:txBody>
                  <a:tcPr/>
                </a:tc>
                <a:tc>
                  <a:txBody>
                    <a:bodyPr/>
                    <a:lstStyle/>
                    <a:p>
                      <a:pPr algn="ctr"/>
                      <a:r>
                        <a:rPr lang="en-US" dirty="0"/>
                        <a:t>11</a:t>
                      </a:r>
                    </a:p>
                  </a:txBody>
                  <a:tcPr/>
                </a:tc>
                <a:extLst>
                  <a:ext uri="{0D108BD9-81ED-4DB2-BD59-A6C34878D82A}">
                    <a16:rowId xmlns:a16="http://schemas.microsoft.com/office/drawing/2014/main" val="4079372308"/>
                  </a:ext>
                </a:extLst>
              </a:tr>
              <a:tr h="374944">
                <a:tc>
                  <a:txBody>
                    <a:bodyPr/>
                    <a:lstStyle/>
                    <a:p>
                      <a:pPr algn="ctr"/>
                      <a:r>
                        <a:rPr lang="en-US" dirty="0"/>
                        <a:t>9</a:t>
                      </a:r>
                    </a:p>
                  </a:txBody>
                  <a:tcPr/>
                </a:tc>
                <a:tc>
                  <a:txBody>
                    <a:bodyPr/>
                    <a:lstStyle/>
                    <a:p>
                      <a:pPr algn="ctr"/>
                      <a:r>
                        <a:rPr lang="en-US" dirty="0"/>
                        <a:t>9</a:t>
                      </a:r>
                    </a:p>
                  </a:txBody>
                  <a:tcPr/>
                </a:tc>
                <a:tc>
                  <a:txBody>
                    <a:bodyPr/>
                    <a:lstStyle/>
                    <a:p>
                      <a:pPr algn="ctr"/>
                      <a:r>
                        <a:rPr lang="en-US" dirty="0"/>
                        <a:t>10</a:t>
                      </a:r>
                    </a:p>
                  </a:txBody>
                  <a:tcPr/>
                </a:tc>
                <a:extLst>
                  <a:ext uri="{0D108BD9-81ED-4DB2-BD59-A6C34878D82A}">
                    <a16:rowId xmlns:a16="http://schemas.microsoft.com/office/drawing/2014/main" val="712640376"/>
                  </a:ext>
                </a:extLst>
              </a:tr>
              <a:tr h="374944">
                <a:tc>
                  <a:txBody>
                    <a:bodyPr/>
                    <a:lstStyle/>
                    <a:p>
                      <a:pPr algn="ctr"/>
                      <a:r>
                        <a:rPr lang="en-US" dirty="0"/>
                        <a:t>16</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3769937599"/>
                  </a:ext>
                </a:extLst>
              </a:tr>
              <a:tr h="374944">
                <a:tc>
                  <a:txBody>
                    <a:bodyPr/>
                    <a:lstStyle/>
                    <a:p>
                      <a:pPr algn="ctr"/>
                      <a:r>
                        <a:rPr lang="en-US" dirty="0"/>
                        <a:t>2</a:t>
                      </a:r>
                    </a:p>
                  </a:txBody>
                  <a:tcPr/>
                </a:tc>
                <a:tc>
                  <a:txBody>
                    <a:bodyPr/>
                    <a:lstStyle/>
                    <a:p>
                      <a:pPr algn="ctr"/>
                      <a:r>
                        <a:rPr lang="en-US" dirty="0"/>
                        <a:t>7</a:t>
                      </a:r>
                    </a:p>
                  </a:txBody>
                  <a:tcPr/>
                </a:tc>
                <a:tc>
                  <a:txBody>
                    <a:bodyPr/>
                    <a:lstStyle/>
                    <a:p>
                      <a:pPr algn="ctr"/>
                      <a:r>
                        <a:rPr lang="en-US" dirty="0"/>
                        <a:t>9</a:t>
                      </a:r>
                    </a:p>
                  </a:txBody>
                  <a:tcPr/>
                </a:tc>
                <a:extLst>
                  <a:ext uri="{0D108BD9-81ED-4DB2-BD59-A6C34878D82A}">
                    <a16:rowId xmlns:a16="http://schemas.microsoft.com/office/drawing/2014/main" val="161123485"/>
                  </a:ext>
                </a:extLst>
              </a:tr>
              <a:tr h="374944">
                <a:tc>
                  <a:txBody>
                    <a:bodyPr/>
                    <a:lstStyle/>
                    <a:p>
                      <a:pPr algn="ctr"/>
                      <a:r>
                        <a:rPr lang="en-US" dirty="0"/>
                        <a:t>7</a:t>
                      </a:r>
                    </a:p>
                  </a:txBody>
                  <a:tcPr/>
                </a:tc>
                <a:tc>
                  <a:txBody>
                    <a:bodyPr/>
                    <a:lstStyle/>
                    <a:p>
                      <a:pPr algn="ctr"/>
                      <a:r>
                        <a:rPr lang="en-US" dirty="0"/>
                        <a:t>11</a:t>
                      </a:r>
                    </a:p>
                  </a:txBody>
                  <a:tcPr/>
                </a:tc>
                <a:tc>
                  <a:txBody>
                    <a:bodyPr/>
                    <a:lstStyle/>
                    <a:p>
                      <a:pPr algn="ctr"/>
                      <a:r>
                        <a:rPr lang="en-US" dirty="0"/>
                        <a:t>14</a:t>
                      </a:r>
                    </a:p>
                  </a:txBody>
                  <a:tcPr/>
                </a:tc>
                <a:extLst>
                  <a:ext uri="{0D108BD9-81ED-4DB2-BD59-A6C34878D82A}">
                    <a16:rowId xmlns:a16="http://schemas.microsoft.com/office/drawing/2014/main" val="865663894"/>
                  </a:ext>
                </a:extLst>
              </a:tr>
              <a:tr h="381588">
                <a:tc>
                  <a:txBody>
                    <a:bodyPr/>
                    <a:lstStyle/>
                    <a:p>
                      <a:pPr algn="ctr"/>
                      <a:r>
                        <a:rPr lang="en-US" dirty="0"/>
                        <a:t>12</a:t>
                      </a:r>
                    </a:p>
                  </a:txBody>
                  <a:tcPr/>
                </a:tc>
                <a:tc>
                  <a:txBody>
                    <a:bodyPr/>
                    <a:lstStyle/>
                    <a:p>
                      <a:pPr algn="ctr"/>
                      <a:r>
                        <a:rPr lang="en-US" dirty="0"/>
                        <a:t>10</a:t>
                      </a:r>
                    </a:p>
                  </a:txBody>
                  <a:tcPr/>
                </a:tc>
                <a:tc>
                  <a:txBody>
                    <a:bodyPr/>
                    <a:lstStyle/>
                    <a:p>
                      <a:pPr algn="ctr"/>
                      <a:r>
                        <a:rPr lang="en-US" dirty="0"/>
                        <a:t>18</a:t>
                      </a:r>
                    </a:p>
                  </a:txBody>
                  <a:tcPr/>
                </a:tc>
                <a:extLst>
                  <a:ext uri="{0D108BD9-81ED-4DB2-BD59-A6C34878D82A}">
                    <a16:rowId xmlns:a16="http://schemas.microsoft.com/office/drawing/2014/main" val="3975080014"/>
                  </a:ext>
                </a:extLst>
              </a:tr>
              <a:tr h="374944">
                <a:tc>
                  <a:txBody>
                    <a:bodyPr/>
                    <a:lstStyle/>
                    <a:p>
                      <a:pPr algn="ctr"/>
                      <a:r>
                        <a:rPr lang="en-US" dirty="0"/>
                        <a:t>11</a:t>
                      </a:r>
                    </a:p>
                  </a:txBody>
                  <a:tcPr/>
                </a:tc>
                <a:tc>
                  <a:txBody>
                    <a:bodyPr/>
                    <a:lstStyle/>
                    <a:p>
                      <a:pPr algn="ctr"/>
                      <a:r>
                        <a:rPr lang="en-US" dirty="0"/>
                        <a:t>10</a:t>
                      </a:r>
                    </a:p>
                  </a:txBody>
                  <a:tcPr/>
                </a:tc>
                <a:tc>
                  <a:txBody>
                    <a:bodyPr/>
                    <a:lstStyle/>
                    <a:p>
                      <a:pPr algn="ctr"/>
                      <a:r>
                        <a:rPr lang="en-US" dirty="0"/>
                        <a:t>8</a:t>
                      </a:r>
                    </a:p>
                  </a:txBody>
                  <a:tcPr/>
                </a:tc>
                <a:extLst>
                  <a:ext uri="{0D108BD9-81ED-4DB2-BD59-A6C34878D82A}">
                    <a16:rowId xmlns:a16="http://schemas.microsoft.com/office/drawing/2014/main" val="2662404154"/>
                  </a:ext>
                </a:extLst>
              </a:tr>
            </a:tbl>
          </a:graphicData>
        </a:graphic>
      </p:graphicFrame>
    </p:spTree>
    <p:extLst>
      <p:ext uri="{BB962C8B-B14F-4D97-AF65-F5344CB8AC3E}">
        <p14:creationId xmlns:p14="http://schemas.microsoft.com/office/powerpoint/2010/main" val="23013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7792-6EEF-209D-E97F-0F194110FF3B}"/>
              </a:ext>
            </a:extLst>
          </p:cNvPr>
          <p:cNvSpPr>
            <a:spLocks noGrp="1"/>
          </p:cNvSpPr>
          <p:nvPr>
            <p:ph type="title"/>
          </p:nvPr>
        </p:nvSpPr>
        <p:spPr>
          <a:xfrm>
            <a:off x="838200" y="365125"/>
            <a:ext cx="10515600" cy="1057275"/>
          </a:xfrm>
        </p:spPr>
        <p:txBody>
          <a:bodyPr/>
          <a:lstStyle/>
          <a:p>
            <a:r>
              <a:rPr lang="en-US" dirty="0"/>
              <a:t>Example </a:t>
            </a:r>
            <a:r>
              <a:rPr lang="en-US" dirty="0" err="1"/>
              <a:t>Con’t</a:t>
            </a:r>
            <a:endParaRPr lang="en-US" dirty="0"/>
          </a:p>
        </p:txBody>
      </p:sp>
      <p:sp>
        <p:nvSpPr>
          <p:cNvPr id="3" name="Content Placeholder 2">
            <a:extLst>
              <a:ext uri="{FF2B5EF4-FFF2-40B4-BE49-F238E27FC236}">
                <a16:creationId xmlns:a16="http://schemas.microsoft.com/office/drawing/2014/main" id="{704F7AFE-25A9-C9D6-DA42-306CDDEA1410}"/>
              </a:ext>
            </a:extLst>
          </p:cNvPr>
          <p:cNvSpPr>
            <a:spLocks noGrp="1"/>
          </p:cNvSpPr>
          <p:nvPr>
            <p:ph idx="1"/>
          </p:nvPr>
        </p:nvSpPr>
        <p:spPr>
          <a:xfrm>
            <a:off x="838200" y="1422400"/>
            <a:ext cx="10515600" cy="4659949"/>
          </a:xfrm>
        </p:spPr>
        <p:txBody>
          <a:bodyPr/>
          <a:lstStyle/>
          <a:p>
            <a:pPr marL="342900" marR="0" indent="-342900">
              <a:lnSpc>
                <a:spcPct val="115000"/>
              </a:lnSpc>
              <a:spcBef>
                <a:spcPts val="0"/>
              </a:spcBef>
              <a:spcAft>
                <a:spcPts val="800"/>
              </a:spcAft>
              <a:buFont typeface="+mj-lt"/>
              <a:buAutoNum type="arabicPeriod"/>
            </a:pPr>
            <a:r>
              <a:rPr lang="en-US" sz="1800" kern="100" dirty="0">
                <a:latin typeface="Aptos" panose="020B0004020202020204" pitchFamily="34" charset="0"/>
                <a:ea typeface="DengXian" panose="02010600030101010101" pitchFamily="2" charset="-122"/>
                <a:cs typeface="Times New Roman" panose="02020603050405020304" pitchFamily="18" charset="0"/>
              </a:rPr>
              <a:t>W</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e would like to know if there are differences between/among the 3 groups in length of stay while controlling for the effects of age on length of stay. </a:t>
            </a:r>
          </a:p>
          <a:p>
            <a:pPr marL="342900" marR="0" indent="-342900">
              <a:lnSpc>
                <a:spcPct val="115000"/>
              </a:lnSpc>
              <a:spcBef>
                <a:spcPts val="0"/>
              </a:spcBef>
              <a:spcAft>
                <a:spcPts val="800"/>
              </a:spcAft>
              <a:buFont typeface="+mj-lt"/>
              <a:buAutoNum type="arabicPeriod"/>
            </a:pPr>
            <a:r>
              <a:rPr lang="en-US" sz="1800" kern="100" dirty="0">
                <a:latin typeface="Aptos" panose="020B0004020202020204" pitchFamily="34" charset="0"/>
                <a:ea typeface="DengXian" panose="02010600030101010101" pitchFamily="2" charset="-122"/>
                <a:cs typeface="Times New Roman" panose="02020603050405020304" pitchFamily="18" charset="0"/>
              </a:rPr>
              <a:t>H</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ow would the 3 groups measure on length of stay if all patients had the same age? </a:t>
            </a:r>
          </a:p>
          <a:p>
            <a:pPr marL="342900" marR="0" indent="-342900">
              <a:lnSpc>
                <a:spcPct val="115000"/>
              </a:lnSpc>
              <a:spcBef>
                <a:spcPts val="0"/>
              </a:spcBef>
              <a:spcAft>
                <a:spcPts val="800"/>
              </a:spcAft>
              <a:buFont typeface="+mj-lt"/>
              <a:buAutoNum type="arabicPeriod"/>
            </a:pPr>
            <a:r>
              <a:rPr lang="en-US" sz="1800" kern="100" dirty="0">
                <a:latin typeface="Aptos" panose="020B0004020202020204" pitchFamily="34" charset="0"/>
                <a:ea typeface="DengXian" panose="02010600030101010101" pitchFamily="2" charset="-122"/>
                <a:cs typeface="Times New Roman" panose="02020603050405020304" pitchFamily="18" charset="0"/>
              </a:rPr>
              <a:t>H</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ow can we control for initial differences between groups either due to chance or because observations cannot be randomized fully?</a:t>
            </a:r>
          </a:p>
          <a:p>
            <a:pPr marL="0" indent="0">
              <a:buNone/>
            </a:pPr>
            <a:endParaRPr lang="en-US" dirty="0"/>
          </a:p>
        </p:txBody>
      </p:sp>
      <p:graphicFrame>
        <p:nvGraphicFramePr>
          <p:cNvPr id="4" name="Table 3">
            <a:extLst>
              <a:ext uri="{FF2B5EF4-FFF2-40B4-BE49-F238E27FC236}">
                <a16:creationId xmlns:a16="http://schemas.microsoft.com/office/drawing/2014/main" id="{A444DE56-4A1B-FFE7-73FC-7F6EE3BE9628}"/>
              </a:ext>
            </a:extLst>
          </p:cNvPr>
          <p:cNvGraphicFramePr>
            <a:graphicFrameLocks noGrp="1"/>
          </p:cNvGraphicFramePr>
          <p:nvPr>
            <p:extLst>
              <p:ext uri="{D42A27DB-BD31-4B8C-83A1-F6EECF244321}">
                <p14:modId xmlns:p14="http://schemas.microsoft.com/office/powerpoint/2010/main" val="2135244394"/>
              </p:ext>
            </p:extLst>
          </p:nvPr>
        </p:nvGraphicFramePr>
        <p:xfrm>
          <a:off x="2740636" y="3362067"/>
          <a:ext cx="5930900" cy="3130808"/>
        </p:xfrm>
        <a:graphic>
          <a:graphicData uri="http://schemas.openxmlformats.org/drawingml/2006/table">
            <a:tbl>
              <a:tblPr firstRow="1" bandRow="1">
                <a:tableStyleId>{00A15C55-8517-42AA-B614-E9B94910E393}</a:tableStyleId>
              </a:tblPr>
              <a:tblGrid>
                <a:gridCol w="962660">
                  <a:extLst>
                    <a:ext uri="{9D8B030D-6E8A-4147-A177-3AD203B41FA5}">
                      <a16:colId xmlns:a16="http://schemas.microsoft.com/office/drawing/2014/main" val="2570539620"/>
                    </a:ext>
                  </a:extLst>
                </a:gridCol>
                <a:gridCol w="923925">
                  <a:extLst>
                    <a:ext uri="{9D8B030D-6E8A-4147-A177-3AD203B41FA5}">
                      <a16:colId xmlns:a16="http://schemas.microsoft.com/office/drawing/2014/main" val="2908762561"/>
                    </a:ext>
                  </a:extLst>
                </a:gridCol>
                <a:gridCol w="1069340">
                  <a:extLst>
                    <a:ext uri="{9D8B030D-6E8A-4147-A177-3AD203B41FA5}">
                      <a16:colId xmlns:a16="http://schemas.microsoft.com/office/drawing/2014/main" val="1077991703"/>
                    </a:ext>
                  </a:extLst>
                </a:gridCol>
                <a:gridCol w="923925">
                  <a:extLst>
                    <a:ext uri="{9D8B030D-6E8A-4147-A177-3AD203B41FA5}">
                      <a16:colId xmlns:a16="http://schemas.microsoft.com/office/drawing/2014/main" val="964618128"/>
                    </a:ext>
                  </a:extLst>
                </a:gridCol>
                <a:gridCol w="1069340">
                  <a:extLst>
                    <a:ext uri="{9D8B030D-6E8A-4147-A177-3AD203B41FA5}">
                      <a16:colId xmlns:a16="http://schemas.microsoft.com/office/drawing/2014/main" val="3408097338"/>
                    </a:ext>
                  </a:extLst>
                </a:gridCol>
                <a:gridCol w="981710">
                  <a:extLst>
                    <a:ext uri="{9D8B030D-6E8A-4147-A177-3AD203B41FA5}">
                      <a16:colId xmlns:a16="http://schemas.microsoft.com/office/drawing/2014/main" val="1651500620"/>
                    </a:ext>
                  </a:extLst>
                </a:gridCol>
              </a:tblGrid>
              <a:tr h="0">
                <a:tc>
                  <a:txBody>
                    <a:bodyPr/>
                    <a:lstStyle/>
                    <a:p>
                      <a:pPr marL="0" marR="0" algn="ctr">
                        <a:lnSpc>
                          <a:spcPct val="115000"/>
                        </a:lnSpc>
                        <a:spcBef>
                          <a:spcPts val="0"/>
                        </a:spcBef>
                        <a:spcAft>
                          <a:spcPts val="0"/>
                        </a:spcAft>
                      </a:pPr>
                      <a:r>
                        <a:rPr lang="en-US" sz="1800" kern="1200" dirty="0">
                          <a:effectLst/>
                        </a:rPr>
                        <a:t>7 A</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err="1"/>
                        <a:t>Age_A</a:t>
                      </a:r>
                      <a:endParaRPr lang="en-US" dirty="0"/>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7 B</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err="1">
                          <a:effectLst/>
                        </a:rPr>
                        <a:t>Age_B</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7 C</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err="1">
                          <a:effectLst/>
                        </a:rPr>
                        <a:t>Age_C</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4205238848"/>
                  </a:ext>
                </a:extLst>
              </a:tr>
              <a:tr h="374650">
                <a:tc>
                  <a:txBody>
                    <a:bodyPr/>
                    <a:lstStyle/>
                    <a:p>
                      <a:pPr marL="0" marR="0" algn="ctr">
                        <a:lnSpc>
                          <a:spcPct val="115000"/>
                        </a:lnSpc>
                        <a:spcBef>
                          <a:spcPts val="0"/>
                        </a:spcBef>
                        <a:spcAft>
                          <a:spcPts val="0"/>
                        </a:spcAft>
                      </a:pPr>
                      <a:r>
                        <a:rPr lang="en-US" sz="1800" kern="1200" dirty="0">
                          <a:effectLst/>
                        </a:rPr>
                        <a:t>10</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27</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8</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25</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11</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41</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4119571884"/>
                  </a:ext>
                </a:extLst>
              </a:tr>
              <a:tr h="374650">
                <a:tc>
                  <a:txBody>
                    <a:bodyPr/>
                    <a:lstStyle/>
                    <a:p>
                      <a:pPr marL="0" marR="0" algn="ctr">
                        <a:lnSpc>
                          <a:spcPct val="115000"/>
                        </a:lnSpc>
                        <a:spcBef>
                          <a:spcPts val="0"/>
                        </a:spcBef>
                        <a:spcAft>
                          <a:spcPts val="0"/>
                        </a:spcAft>
                      </a:pPr>
                      <a:r>
                        <a:rPr lang="en-US" sz="1800" kern="1200" dirty="0">
                          <a:effectLst/>
                        </a:rPr>
                        <a:t>9</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56</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9</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27</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10</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2393825337"/>
                  </a:ext>
                </a:extLst>
              </a:tr>
              <a:tr h="374650">
                <a:tc>
                  <a:txBody>
                    <a:bodyPr/>
                    <a:lstStyle/>
                    <a:p>
                      <a:pPr marL="0" marR="0" algn="ctr">
                        <a:lnSpc>
                          <a:spcPct val="115000"/>
                        </a:lnSpc>
                        <a:spcBef>
                          <a:spcPts val="0"/>
                        </a:spcBef>
                        <a:spcAft>
                          <a:spcPts val="0"/>
                        </a:spcAft>
                      </a:pPr>
                      <a:r>
                        <a:rPr lang="en-US" sz="1800" kern="1200">
                          <a:effectLst/>
                        </a:rPr>
                        <a:t>16</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23</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10</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35</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10</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37</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2337502359"/>
                  </a:ext>
                </a:extLst>
              </a:tr>
              <a:tr h="374650">
                <a:tc>
                  <a:txBody>
                    <a:bodyPr/>
                    <a:lstStyle/>
                    <a:p>
                      <a:pPr marL="0" marR="0" algn="ctr">
                        <a:lnSpc>
                          <a:spcPct val="115000"/>
                        </a:lnSpc>
                        <a:spcBef>
                          <a:spcPts val="0"/>
                        </a:spcBef>
                        <a:spcAft>
                          <a:spcPts val="0"/>
                        </a:spcAft>
                      </a:pPr>
                      <a:r>
                        <a:rPr lang="en-US" sz="1800" kern="1200">
                          <a:effectLst/>
                        </a:rPr>
                        <a:t>2</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22</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7</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35</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9</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609176143"/>
                  </a:ext>
                </a:extLst>
              </a:tr>
              <a:tr h="374650">
                <a:tc>
                  <a:txBody>
                    <a:bodyPr/>
                    <a:lstStyle/>
                    <a:p>
                      <a:pPr marL="0" marR="0" algn="ctr">
                        <a:lnSpc>
                          <a:spcPct val="115000"/>
                        </a:lnSpc>
                        <a:spcBef>
                          <a:spcPts val="0"/>
                        </a:spcBef>
                        <a:spcAft>
                          <a:spcPts val="0"/>
                        </a:spcAft>
                      </a:pPr>
                      <a:r>
                        <a:rPr lang="en-US" sz="1800" kern="1200">
                          <a:effectLst/>
                        </a:rPr>
                        <a:t>7</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16</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11</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44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14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54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1674864751"/>
                  </a:ext>
                </a:extLst>
              </a:tr>
              <a:tr h="381635">
                <a:tc>
                  <a:txBody>
                    <a:bodyPr/>
                    <a:lstStyle/>
                    <a:p>
                      <a:pPr marL="0" marR="0" algn="ctr">
                        <a:lnSpc>
                          <a:spcPct val="115000"/>
                        </a:lnSpc>
                        <a:spcBef>
                          <a:spcPts val="0"/>
                        </a:spcBef>
                        <a:spcAft>
                          <a:spcPts val="0"/>
                        </a:spcAft>
                      </a:pPr>
                      <a:r>
                        <a:rPr lang="en-US" sz="1800" kern="1200" dirty="0">
                          <a:effectLst/>
                        </a:rPr>
                        <a:t>12</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45</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10</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34</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18</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67</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929120296"/>
                  </a:ext>
                </a:extLst>
              </a:tr>
              <a:tr h="374650">
                <a:tc>
                  <a:txBody>
                    <a:bodyPr/>
                    <a:lstStyle/>
                    <a:p>
                      <a:pPr marL="0" marR="0" algn="ctr">
                        <a:lnSpc>
                          <a:spcPct val="115000"/>
                        </a:lnSpc>
                        <a:spcBef>
                          <a:spcPts val="0"/>
                        </a:spcBef>
                        <a:spcAft>
                          <a:spcPts val="0"/>
                        </a:spcAft>
                      </a:pPr>
                      <a:r>
                        <a:rPr lang="en-US" sz="1800" kern="1200" dirty="0">
                          <a:effectLst/>
                        </a:rPr>
                        <a:t>11</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dirty="0"/>
                        <a:t>34</a:t>
                      </a: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a:effectLst/>
                        </a:rPr>
                        <a:t>10</a:t>
                      </a:r>
                      <a:endParaRPr lang="en-US" sz="1200" kern="10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37</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tc>
                  <a:txBody>
                    <a:bodyPr/>
                    <a:lstStyle/>
                    <a:p>
                      <a:pPr marL="0" marR="0" algn="ctr">
                        <a:lnSpc>
                          <a:spcPct val="115000"/>
                        </a:lnSpc>
                        <a:spcBef>
                          <a:spcPts val="0"/>
                        </a:spcBef>
                        <a:spcAft>
                          <a:spcPts val="0"/>
                        </a:spcAft>
                      </a:pPr>
                      <a:r>
                        <a:rPr lang="en-US" sz="1800" kern="1200" dirty="0">
                          <a:effectLst/>
                        </a:rPr>
                        <a:t>8</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800" kern="1200" dirty="0">
                          <a:effectLst/>
                        </a:rPr>
                        <a:t>41</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0" marR="0" marT="0" marB="0">
                    <a:solidFill>
                      <a:schemeClr val="accent2">
                        <a:lumMod val="75000"/>
                      </a:schemeClr>
                    </a:solidFill>
                  </a:tcPr>
                </a:tc>
                <a:extLst>
                  <a:ext uri="{0D108BD9-81ED-4DB2-BD59-A6C34878D82A}">
                    <a16:rowId xmlns:a16="http://schemas.microsoft.com/office/drawing/2014/main" val="2560489459"/>
                  </a:ext>
                </a:extLst>
              </a:tr>
            </a:tbl>
          </a:graphicData>
        </a:graphic>
      </p:graphicFrame>
    </p:spTree>
    <p:extLst>
      <p:ext uri="{BB962C8B-B14F-4D97-AF65-F5344CB8AC3E}">
        <p14:creationId xmlns:p14="http://schemas.microsoft.com/office/powerpoint/2010/main" val="94521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88308-B006-A33D-536B-8D8975175CBC}"/>
              </a:ext>
            </a:extLst>
          </p:cNvPr>
          <p:cNvSpPr>
            <a:spLocks noGrp="1"/>
          </p:cNvSpPr>
          <p:nvPr>
            <p:ph type="title"/>
          </p:nvPr>
        </p:nvSpPr>
        <p:spPr>
          <a:xfrm>
            <a:off x="1043631" y="809898"/>
            <a:ext cx="9942716" cy="1554480"/>
          </a:xfrm>
        </p:spPr>
        <p:txBody>
          <a:bodyPr anchor="ctr">
            <a:normAutofit/>
          </a:bodyPr>
          <a:lstStyle/>
          <a:p>
            <a:r>
              <a:rPr lang="en-US" sz="4800" dirty="0"/>
              <a:t>Why AN</a:t>
            </a:r>
            <a:r>
              <a:rPr lang="en-US" sz="4800" b="1" dirty="0">
                <a:solidFill>
                  <a:srgbClr val="FF0000"/>
                </a:solidFill>
              </a:rPr>
              <a:t>C</a:t>
            </a:r>
            <a:r>
              <a:rPr lang="en-US" sz="4800" dirty="0"/>
              <a:t>OVA?</a:t>
            </a:r>
          </a:p>
        </p:txBody>
      </p:sp>
      <p:sp>
        <p:nvSpPr>
          <p:cNvPr id="3" name="Content Placeholder 2">
            <a:extLst>
              <a:ext uri="{FF2B5EF4-FFF2-40B4-BE49-F238E27FC236}">
                <a16:creationId xmlns:a16="http://schemas.microsoft.com/office/drawing/2014/main" id="{DEF0DC34-5674-E792-3D02-30733943CEE8}"/>
              </a:ext>
            </a:extLst>
          </p:cNvPr>
          <p:cNvSpPr>
            <a:spLocks noGrp="1"/>
          </p:cNvSpPr>
          <p:nvPr>
            <p:ph idx="1"/>
          </p:nvPr>
        </p:nvSpPr>
        <p:spPr>
          <a:xfrm>
            <a:off x="1045028" y="3017522"/>
            <a:ext cx="9941319" cy="3124658"/>
          </a:xfrm>
        </p:spPr>
        <p:txBody>
          <a:bodyPr anchor="ctr">
            <a:normAutofit/>
          </a:bodyPr>
          <a:lstStyle/>
          <a:p>
            <a:r>
              <a:rPr lang="en-US" sz="2400" dirty="0"/>
              <a:t>Covariance is the measure of the joint variability between 2 variables.</a:t>
            </a:r>
          </a:p>
          <a:p>
            <a:r>
              <a:rPr lang="en-US" sz="2400" dirty="0">
                <a:effectLst/>
                <a:latin typeface="Aptos" panose="020B0004020202020204" pitchFamily="34" charset="0"/>
                <a:ea typeface="DengXian" panose="02010600030101010101" pitchFamily="2" charset="-122"/>
                <a:cs typeface="Times New Roman" panose="02020603050405020304" pitchFamily="18" charset="0"/>
              </a:rPr>
              <a:t>ANCOVA is an extension of ANOVA in which main effects and interactions are assessed after dependent variable is adjusted for differences associated with one or more covariates that are measured before the dependent variable and are correlated with it. </a:t>
            </a:r>
          </a:p>
          <a:p>
            <a:r>
              <a:rPr lang="en-US" sz="2400" dirty="0">
                <a:effectLst/>
                <a:latin typeface="Aptos" panose="020B0004020202020204" pitchFamily="34" charset="0"/>
                <a:ea typeface="DengXian" panose="02010600030101010101" pitchFamily="2" charset="-122"/>
                <a:cs typeface="Times New Roman" panose="02020603050405020304" pitchFamily="18" charset="0"/>
              </a:rPr>
              <a:t>the focus is one of determining the effects of the independent variable on the dependent variable adjusted for the presence of covariates in the model. </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2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14A0B-C539-8968-22BB-2817BEB2AB2B}"/>
              </a:ext>
            </a:extLst>
          </p:cNvPr>
          <p:cNvSpPr>
            <a:spLocks noGrp="1"/>
          </p:cNvSpPr>
          <p:nvPr>
            <p:ph type="title"/>
          </p:nvPr>
        </p:nvSpPr>
        <p:spPr>
          <a:xfrm>
            <a:off x="1043631" y="809898"/>
            <a:ext cx="9942716" cy="1554480"/>
          </a:xfrm>
        </p:spPr>
        <p:txBody>
          <a:bodyPr anchor="ctr">
            <a:normAutofit/>
          </a:bodyPr>
          <a:lstStyle/>
          <a:p>
            <a:r>
              <a:rPr lang="en-US" sz="4800"/>
              <a:t>Two Main Purposes </a:t>
            </a:r>
          </a:p>
        </p:txBody>
      </p:sp>
      <p:sp>
        <p:nvSpPr>
          <p:cNvPr id="23" name="Content Placeholder 2">
            <a:extLst>
              <a:ext uri="{FF2B5EF4-FFF2-40B4-BE49-F238E27FC236}">
                <a16:creationId xmlns:a16="http://schemas.microsoft.com/office/drawing/2014/main" id="{5574E051-20DB-8A38-30C4-2FB11C896437}"/>
              </a:ext>
            </a:extLst>
          </p:cNvPr>
          <p:cNvSpPr>
            <a:spLocks noGrp="1"/>
          </p:cNvSpPr>
          <p:nvPr>
            <p:ph idx="1"/>
          </p:nvPr>
        </p:nvSpPr>
        <p:spPr>
          <a:xfrm>
            <a:off x="1045028" y="3017522"/>
            <a:ext cx="9941319" cy="3124658"/>
          </a:xfrm>
        </p:spPr>
        <p:txBody>
          <a:bodyPr anchor="ctr">
            <a:normAutofit/>
          </a:bodyPr>
          <a:lstStyle/>
          <a:p>
            <a:pPr marL="342900" indent="-342900">
              <a:buAutoNum type="arabicPeriod"/>
            </a:pPr>
            <a:r>
              <a:rPr lang="en-US" sz="2000" dirty="0">
                <a:latin typeface="Aptos" panose="020B0004020202020204" pitchFamily="34" charset="0"/>
                <a:ea typeface="DengXian" panose="02010600030101010101" pitchFamily="2" charset="-122"/>
                <a:cs typeface="Times New Roman" panose="02020603050405020304" pitchFamily="18" charset="0"/>
              </a:rPr>
              <a:t>To</a:t>
            </a:r>
            <a:r>
              <a:rPr lang="en-US" sz="2000" dirty="0">
                <a:effectLst/>
                <a:latin typeface="Aptos" panose="020B0004020202020204" pitchFamily="34" charset="0"/>
                <a:ea typeface="DengXian" panose="02010600030101010101" pitchFamily="2" charset="-122"/>
                <a:cs typeface="Times New Roman" panose="02020603050405020304" pitchFamily="18" charset="0"/>
              </a:rPr>
              <a:t> increase the sensitivity of the test for main effects and interactions by reducing the error term; the error term is adjusted for the relationship between the dependent variable and covariates. Covariates are used to assess the “noise” where noise is the undesirable variance in the dependent variable that is estimated by the level on the covariate. </a:t>
            </a:r>
          </a:p>
          <a:p>
            <a:pPr marL="342900" indent="-342900">
              <a:buAutoNum type="arabicPeriod"/>
            </a:pPr>
            <a:r>
              <a:rPr lang="en-US" sz="2000" dirty="0">
                <a:effectLst/>
                <a:latin typeface="Aptos" panose="020B0004020202020204" pitchFamily="34" charset="0"/>
                <a:ea typeface="DengXian" panose="02010600030101010101" pitchFamily="2" charset="-122"/>
                <a:cs typeface="Times New Roman" panose="02020603050405020304" pitchFamily="18" charset="0"/>
              </a:rPr>
              <a:t>T adjust the means on the levels of dependent variable itself to what they would be if all subjects scored equally on the covariates. Differences between subjects on covariates are removed so that presumably, the only differences that remain are related to the effects of the grouping independent variables. The covariates enhance prediction of the dependent variable, but there is no implication of causality. </a:t>
            </a:r>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5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E5907-364B-2180-3A6B-A07CE68BB63C}"/>
              </a:ext>
            </a:extLst>
          </p:cNvPr>
          <p:cNvSpPr>
            <a:spLocks noGrp="1"/>
          </p:cNvSpPr>
          <p:nvPr>
            <p:ph type="title"/>
          </p:nvPr>
        </p:nvSpPr>
        <p:spPr>
          <a:xfrm>
            <a:off x="1043631" y="809898"/>
            <a:ext cx="10173010" cy="1554480"/>
          </a:xfrm>
        </p:spPr>
        <p:txBody>
          <a:bodyPr anchor="ctr">
            <a:normAutofit/>
          </a:bodyPr>
          <a:lstStyle/>
          <a:p>
            <a:r>
              <a:rPr lang="en-US" sz="4800" dirty="0"/>
              <a:t>ANOVA Partitioning Sum of Squares</a:t>
            </a:r>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429CBEF-503A-40DF-B325-6BD94A54AD2D}"/>
              </a:ext>
            </a:extLst>
          </p:cNvPr>
          <p:cNvSpPr/>
          <p:nvPr/>
        </p:nvSpPr>
        <p:spPr>
          <a:xfrm>
            <a:off x="3694013" y="2560322"/>
            <a:ext cx="4799617" cy="12278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841248">
              <a:spcAft>
                <a:spcPts val="600"/>
              </a:spcAft>
            </a:pPr>
            <a:r>
              <a:rPr lang="en-US" sz="2576" b="1" kern="1200" dirty="0">
                <a:solidFill>
                  <a:srgbClr val="555555"/>
                </a:solidFill>
                <a:latin typeface="+mn-lt"/>
                <a:ea typeface="+mn-ea"/>
                <a:cs typeface="+mn-cs"/>
              </a:rPr>
              <a:t>SST</a:t>
            </a:r>
          </a:p>
          <a:p>
            <a:pPr algn="ctr" defTabSz="841248">
              <a:spcAft>
                <a:spcPts val="600"/>
              </a:spcAft>
            </a:pPr>
            <a:r>
              <a:rPr lang="en-US" sz="2576" kern="1200" dirty="0">
                <a:solidFill>
                  <a:srgbClr val="555555"/>
                </a:solidFill>
                <a:latin typeface="+mn-lt"/>
                <a:ea typeface="+mn-ea"/>
                <a:cs typeface="+mn-cs"/>
              </a:rPr>
              <a:t>(total/overall) sum of squares</a:t>
            </a:r>
            <a:endParaRPr lang="en-US" sz="2800" dirty="0"/>
          </a:p>
        </p:txBody>
      </p:sp>
      <p:sp>
        <p:nvSpPr>
          <p:cNvPr id="5" name="Rectangle 4">
            <a:extLst>
              <a:ext uri="{FF2B5EF4-FFF2-40B4-BE49-F238E27FC236}">
                <a16:creationId xmlns:a16="http://schemas.microsoft.com/office/drawing/2014/main" id="{B6C85574-D797-8EEA-C1BF-05001913103A}"/>
              </a:ext>
            </a:extLst>
          </p:cNvPr>
          <p:cNvSpPr/>
          <p:nvPr/>
        </p:nvSpPr>
        <p:spPr>
          <a:xfrm>
            <a:off x="1750994" y="4709229"/>
            <a:ext cx="4303141" cy="15181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1248">
              <a:spcAft>
                <a:spcPts val="600"/>
              </a:spcAft>
            </a:pPr>
            <a:r>
              <a:rPr lang="en-US" sz="2576" b="1" kern="1200" dirty="0">
                <a:solidFill>
                  <a:schemeClr val="dk1"/>
                </a:solidFill>
                <a:latin typeface="+mn-lt"/>
                <a:ea typeface="+mn-ea"/>
                <a:cs typeface="+mn-cs"/>
              </a:rPr>
              <a:t>SSC</a:t>
            </a:r>
          </a:p>
          <a:p>
            <a:pPr algn="ctr" defTabSz="841248">
              <a:spcAft>
                <a:spcPts val="600"/>
              </a:spcAft>
            </a:pPr>
            <a:r>
              <a:rPr lang="en-US" sz="2576" kern="1200" dirty="0">
                <a:solidFill>
                  <a:schemeClr val="dk1"/>
                </a:solidFill>
                <a:latin typeface="+mn-lt"/>
                <a:ea typeface="+mn-ea"/>
                <a:cs typeface="+mn-cs"/>
              </a:rPr>
              <a:t>(main effects/interactions) sum of squares</a:t>
            </a:r>
            <a:endParaRPr lang="en-US" sz="2800" dirty="0"/>
          </a:p>
        </p:txBody>
      </p:sp>
      <p:sp>
        <p:nvSpPr>
          <p:cNvPr id="6" name="Rectangle 5">
            <a:extLst>
              <a:ext uri="{FF2B5EF4-FFF2-40B4-BE49-F238E27FC236}">
                <a16:creationId xmlns:a16="http://schemas.microsoft.com/office/drawing/2014/main" id="{516291E5-239B-E77F-EF69-6DE30366B0A6}"/>
              </a:ext>
            </a:extLst>
          </p:cNvPr>
          <p:cNvSpPr/>
          <p:nvPr/>
        </p:nvSpPr>
        <p:spPr>
          <a:xfrm>
            <a:off x="6984761" y="4825090"/>
            <a:ext cx="3451888" cy="12864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1248">
              <a:spcAft>
                <a:spcPts val="600"/>
              </a:spcAft>
            </a:pPr>
            <a:r>
              <a:rPr lang="en-US" sz="2576" b="1" kern="1200" dirty="0">
                <a:solidFill>
                  <a:schemeClr val="dk1"/>
                </a:solidFill>
                <a:latin typeface="+mn-lt"/>
                <a:ea typeface="+mn-ea"/>
                <a:cs typeface="+mn-cs"/>
              </a:rPr>
              <a:t>SSE</a:t>
            </a:r>
          </a:p>
          <a:p>
            <a:pPr algn="ctr" defTabSz="841248">
              <a:spcAft>
                <a:spcPts val="600"/>
              </a:spcAft>
            </a:pPr>
            <a:r>
              <a:rPr lang="en-US" sz="2576" kern="1200" dirty="0">
                <a:solidFill>
                  <a:schemeClr val="dk1"/>
                </a:solidFill>
                <a:latin typeface="+mn-lt"/>
                <a:ea typeface="+mn-ea"/>
                <a:cs typeface="+mn-cs"/>
              </a:rPr>
              <a:t>Error sum of squares</a:t>
            </a:r>
            <a:endParaRPr lang="en-US" sz="2800" dirty="0"/>
          </a:p>
        </p:txBody>
      </p:sp>
      <p:cxnSp>
        <p:nvCxnSpPr>
          <p:cNvPr id="8" name="Straight Arrow Connector 7">
            <a:extLst>
              <a:ext uri="{FF2B5EF4-FFF2-40B4-BE49-F238E27FC236}">
                <a16:creationId xmlns:a16="http://schemas.microsoft.com/office/drawing/2014/main" id="{56E0863C-6C89-4B82-1E9D-AFCCD9261163}"/>
              </a:ext>
            </a:extLst>
          </p:cNvPr>
          <p:cNvCxnSpPr>
            <a:cxnSpLocks/>
            <a:stCxn id="4" idx="2"/>
          </p:cNvCxnSpPr>
          <p:nvPr/>
        </p:nvCxnSpPr>
        <p:spPr>
          <a:xfrm flipH="1">
            <a:off x="3597861" y="3788166"/>
            <a:ext cx="2495961" cy="9210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294E1CCB-BC28-5B0B-FC0F-C9632F0D3F53}"/>
              </a:ext>
            </a:extLst>
          </p:cNvPr>
          <p:cNvCxnSpPr>
            <a:cxnSpLocks/>
            <a:stCxn id="4" idx="2"/>
          </p:cNvCxnSpPr>
          <p:nvPr/>
        </p:nvCxnSpPr>
        <p:spPr>
          <a:xfrm>
            <a:off x="6093822" y="3788166"/>
            <a:ext cx="2896550" cy="1036925"/>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453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0C454-D9C5-5E75-B092-F919E32DC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3CFAA-EA1A-6485-656E-0B18F5F4F105}"/>
              </a:ext>
            </a:extLst>
          </p:cNvPr>
          <p:cNvSpPr>
            <a:spLocks noGrp="1"/>
          </p:cNvSpPr>
          <p:nvPr>
            <p:ph type="title"/>
          </p:nvPr>
        </p:nvSpPr>
        <p:spPr>
          <a:xfrm>
            <a:off x="944465" y="484881"/>
            <a:ext cx="10173010" cy="1554480"/>
          </a:xfrm>
        </p:spPr>
        <p:txBody>
          <a:bodyPr anchor="ctr">
            <a:normAutofit/>
          </a:bodyPr>
          <a:lstStyle/>
          <a:p>
            <a:pPr algn="ctr"/>
            <a:r>
              <a:rPr lang="en-US" sz="4800" dirty="0"/>
              <a:t>ANCOVA Increasing Power of F</a:t>
            </a:r>
          </a:p>
        </p:txBody>
      </p:sp>
      <p:sp>
        <p:nvSpPr>
          <p:cNvPr id="4" name="Rectangle 3">
            <a:extLst>
              <a:ext uri="{FF2B5EF4-FFF2-40B4-BE49-F238E27FC236}">
                <a16:creationId xmlns:a16="http://schemas.microsoft.com/office/drawing/2014/main" id="{DD21607D-9B2A-A047-BF56-84AE0ECBB90F}"/>
              </a:ext>
            </a:extLst>
          </p:cNvPr>
          <p:cNvSpPr/>
          <p:nvPr/>
        </p:nvSpPr>
        <p:spPr>
          <a:xfrm>
            <a:off x="3297198" y="2031491"/>
            <a:ext cx="4799617" cy="12278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841248">
              <a:spcAft>
                <a:spcPts val="600"/>
              </a:spcAft>
            </a:pPr>
            <a:r>
              <a:rPr lang="en-US" sz="2576" b="1" kern="1200">
                <a:solidFill>
                  <a:srgbClr val="555555"/>
                </a:solidFill>
                <a:latin typeface="+mn-lt"/>
                <a:ea typeface="+mn-ea"/>
                <a:cs typeface="+mn-cs"/>
              </a:rPr>
              <a:t>SST</a:t>
            </a:r>
          </a:p>
          <a:p>
            <a:pPr algn="ctr" defTabSz="841248">
              <a:spcAft>
                <a:spcPts val="600"/>
              </a:spcAft>
            </a:pPr>
            <a:r>
              <a:rPr lang="en-US" sz="2576" kern="1200">
                <a:solidFill>
                  <a:srgbClr val="555555"/>
                </a:solidFill>
                <a:latin typeface="+mn-lt"/>
                <a:ea typeface="+mn-ea"/>
                <a:cs typeface="+mn-cs"/>
              </a:rPr>
              <a:t>(total/overall) sum of squares</a:t>
            </a:r>
            <a:endParaRPr lang="en-US" sz="2800" dirty="0"/>
          </a:p>
        </p:txBody>
      </p:sp>
      <p:sp>
        <p:nvSpPr>
          <p:cNvPr id="5" name="Rectangle 4">
            <a:extLst>
              <a:ext uri="{FF2B5EF4-FFF2-40B4-BE49-F238E27FC236}">
                <a16:creationId xmlns:a16="http://schemas.microsoft.com/office/drawing/2014/main" id="{D2BC24C1-9279-7D23-A2A7-2132FBD39A0F}"/>
              </a:ext>
            </a:extLst>
          </p:cNvPr>
          <p:cNvSpPr/>
          <p:nvPr/>
        </p:nvSpPr>
        <p:spPr>
          <a:xfrm>
            <a:off x="1145627" y="4192367"/>
            <a:ext cx="4061613" cy="15181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1248">
              <a:spcAft>
                <a:spcPts val="600"/>
              </a:spcAft>
            </a:pPr>
            <a:r>
              <a:rPr lang="en-US" sz="2576" b="1" kern="1200">
                <a:solidFill>
                  <a:schemeClr val="dk1"/>
                </a:solidFill>
                <a:latin typeface="+mn-lt"/>
                <a:ea typeface="+mn-ea"/>
                <a:cs typeface="+mn-cs"/>
              </a:rPr>
              <a:t>SSC</a:t>
            </a:r>
          </a:p>
          <a:p>
            <a:pPr algn="ctr" defTabSz="841248">
              <a:spcAft>
                <a:spcPts val="600"/>
              </a:spcAft>
            </a:pPr>
            <a:r>
              <a:rPr lang="en-US" sz="2576" kern="1200">
                <a:solidFill>
                  <a:schemeClr val="dk1"/>
                </a:solidFill>
                <a:latin typeface="+mn-lt"/>
                <a:ea typeface="+mn-ea"/>
                <a:cs typeface="+mn-cs"/>
              </a:rPr>
              <a:t>(main effects/interactions) sum of squares</a:t>
            </a:r>
            <a:endParaRPr lang="en-US" sz="2800" dirty="0"/>
          </a:p>
        </p:txBody>
      </p:sp>
      <p:sp>
        <p:nvSpPr>
          <p:cNvPr id="6" name="Rectangle 5">
            <a:extLst>
              <a:ext uri="{FF2B5EF4-FFF2-40B4-BE49-F238E27FC236}">
                <a16:creationId xmlns:a16="http://schemas.microsoft.com/office/drawing/2014/main" id="{6C7C1037-1F46-2CD4-21AE-AB6FA196942A}"/>
              </a:ext>
            </a:extLst>
          </p:cNvPr>
          <p:cNvSpPr/>
          <p:nvPr/>
        </p:nvSpPr>
        <p:spPr>
          <a:xfrm>
            <a:off x="6392188" y="3719867"/>
            <a:ext cx="3116771" cy="8854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1248">
              <a:spcAft>
                <a:spcPts val="600"/>
              </a:spcAft>
            </a:pPr>
            <a:r>
              <a:rPr lang="en-US" sz="2576" b="1" kern="1200">
                <a:solidFill>
                  <a:schemeClr val="dk1"/>
                </a:solidFill>
                <a:latin typeface="+mn-lt"/>
                <a:ea typeface="+mn-ea"/>
                <a:cs typeface="+mn-cs"/>
              </a:rPr>
              <a:t>SSE</a:t>
            </a:r>
          </a:p>
          <a:p>
            <a:pPr algn="ctr" defTabSz="841248">
              <a:spcAft>
                <a:spcPts val="600"/>
              </a:spcAft>
            </a:pPr>
            <a:r>
              <a:rPr lang="en-US" sz="2576" kern="1200">
                <a:solidFill>
                  <a:schemeClr val="dk1"/>
                </a:solidFill>
                <a:latin typeface="+mn-lt"/>
                <a:ea typeface="+mn-ea"/>
                <a:cs typeface="+mn-cs"/>
              </a:rPr>
              <a:t>Error sum of squares</a:t>
            </a:r>
            <a:endParaRPr lang="en-US" sz="2800" dirty="0"/>
          </a:p>
        </p:txBody>
      </p:sp>
      <p:cxnSp>
        <p:nvCxnSpPr>
          <p:cNvPr id="8" name="Straight Arrow Connector 7">
            <a:extLst>
              <a:ext uri="{FF2B5EF4-FFF2-40B4-BE49-F238E27FC236}">
                <a16:creationId xmlns:a16="http://schemas.microsoft.com/office/drawing/2014/main" id="{22B49AFA-C9E2-4DA6-C195-45282CA83119}"/>
              </a:ext>
            </a:extLst>
          </p:cNvPr>
          <p:cNvCxnSpPr>
            <a:cxnSpLocks/>
            <a:stCxn id="4" idx="2"/>
          </p:cNvCxnSpPr>
          <p:nvPr/>
        </p:nvCxnSpPr>
        <p:spPr>
          <a:xfrm flipH="1">
            <a:off x="3201046" y="3259335"/>
            <a:ext cx="2495961" cy="9210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D231FD8A-D97C-9156-235F-D6E6227EC233}"/>
              </a:ext>
            </a:extLst>
          </p:cNvPr>
          <p:cNvCxnSpPr>
            <a:cxnSpLocks/>
          </p:cNvCxnSpPr>
          <p:nvPr/>
        </p:nvCxnSpPr>
        <p:spPr>
          <a:xfrm>
            <a:off x="5694026" y="3247367"/>
            <a:ext cx="2256548" cy="4516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37383DA2-22F3-C8E1-4194-B9693F78E22D}"/>
              </a:ext>
            </a:extLst>
          </p:cNvPr>
          <p:cNvSpPr/>
          <p:nvPr/>
        </p:nvSpPr>
        <p:spPr>
          <a:xfrm>
            <a:off x="6030970" y="5257732"/>
            <a:ext cx="1582660" cy="8134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SSE</a:t>
            </a:r>
          </a:p>
          <a:p>
            <a:pPr algn="ctr"/>
            <a:r>
              <a:rPr lang="en-US"/>
              <a:t>(reduced SSE)</a:t>
            </a:r>
            <a:endParaRPr lang="en-US" dirty="0"/>
          </a:p>
        </p:txBody>
      </p:sp>
      <p:sp>
        <p:nvSpPr>
          <p:cNvPr id="7" name="Rectangle 6">
            <a:extLst>
              <a:ext uri="{FF2B5EF4-FFF2-40B4-BE49-F238E27FC236}">
                <a16:creationId xmlns:a16="http://schemas.microsoft.com/office/drawing/2014/main" id="{40172806-0B83-E4F0-920D-21071021C7E4}"/>
              </a:ext>
            </a:extLst>
          </p:cNvPr>
          <p:cNvSpPr/>
          <p:nvPr/>
        </p:nvSpPr>
        <p:spPr>
          <a:xfrm>
            <a:off x="8674109" y="5349926"/>
            <a:ext cx="1289400" cy="7212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Cov</a:t>
            </a:r>
            <a:endParaRPr lang="en-US" dirty="0"/>
          </a:p>
        </p:txBody>
      </p:sp>
      <p:cxnSp>
        <p:nvCxnSpPr>
          <p:cNvPr id="12" name="Straight Arrow Connector 11">
            <a:extLst>
              <a:ext uri="{FF2B5EF4-FFF2-40B4-BE49-F238E27FC236}">
                <a16:creationId xmlns:a16="http://schemas.microsoft.com/office/drawing/2014/main" id="{C94D7FDD-ADC2-740C-D747-D063D3427CD2}"/>
              </a:ext>
            </a:extLst>
          </p:cNvPr>
          <p:cNvCxnSpPr>
            <a:stCxn id="6" idx="2"/>
            <a:endCxn id="3" idx="0"/>
          </p:cNvCxnSpPr>
          <p:nvPr/>
        </p:nvCxnSpPr>
        <p:spPr>
          <a:xfrm flipH="1">
            <a:off x="6822300" y="4605336"/>
            <a:ext cx="1128274" cy="6523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DDD4D43-D3A7-CF84-F345-ECA52774C15B}"/>
              </a:ext>
            </a:extLst>
          </p:cNvPr>
          <p:cNvCxnSpPr>
            <a:stCxn id="6" idx="2"/>
            <a:endCxn id="7" idx="0"/>
          </p:cNvCxnSpPr>
          <p:nvPr/>
        </p:nvCxnSpPr>
        <p:spPr>
          <a:xfrm>
            <a:off x="7950574" y="4605336"/>
            <a:ext cx="1368235" cy="744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Picture 24" descr="A black text with black letters&#10;&#10;Description automatically generated">
            <a:extLst>
              <a:ext uri="{FF2B5EF4-FFF2-40B4-BE49-F238E27FC236}">
                <a16:creationId xmlns:a16="http://schemas.microsoft.com/office/drawing/2014/main" id="{A678D11F-528E-A8A6-D148-7F44CA5CB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925" y="2257912"/>
            <a:ext cx="1847945" cy="1028753"/>
          </a:xfrm>
          <a:prstGeom prst="rect">
            <a:avLst/>
          </a:prstGeom>
        </p:spPr>
      </p:pic>
    </p:spTree>
    <p:extLst>
      <p:ext uri="{BB962C8B-B14F-4D97-AF65-F5344CB8AC3E}">
        <p14:creationId xmlns:p14="http://schemas.microsoft.com/office/powerpoint/2010/main" val="211358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0B9179-C130-C9F5-FC05-5D363E532B15}"/>
              </a:ext>
            </a:extLst>
          </p:cNvPr>
          <p:cNvSpPr>
            <a:spLocks noGrp="1"/>
          </p:cNvSpPr>
          <p:nvPr>
            <p:ph idx="1"/>
          </p:nvPr>
        </p:nvSpPr>
        <p:spPr>
          <a:xfrm>
            <a:off x="640081" y="1694469"/>
            <a:ext cx="5396578" cy="4507376"/>
          </a:xfrm>
        </p:spPr>
        <p:txBody>
          <a:bodyPr anchor="ctr">
            <a:normAutofit/>
          </a:bodyPr>
          <a:lstStyle/>
          <a:p>
            <a:pPr marL="0" indent="0">
              <a:buNone/>
            </a:pPr>
            <a:r>
              <a:rPr lang="en-US" sz="1800" dirty="0">
                <a:latin typeface="Aptos" panose="020B0004020202020204" pitchFamily="34" charset="0"/>
                <a:ea typeface="DengXian" panose="02010600030101010101" pitchFamily="2" charset="-122"/>
                <a:cs typeface="Times New Roman" panose="02020603050405020304" pitchFamily="18" charset="0"/>
              </a:rPr>
              <a:t>D</a:t>
            </a:r>
            <a:r>
              <a:rPr lang="en-US" sz="1800" dirty="0">
                <a:effectLst/>
                <a:latin typeface="Aptos" panose="020B0004020202020204" pitchFamily="34" charset="0"/>
                <a:ea typeface="DengXian" panose="02010600030101010101" pitchFamily="2" charset="-122"/>
                <a:cs typeface="Times New Roman" panose="02020603050405020304" pitchFamily="18" charset="0"/>
              </a:rPr>
              <a:t>o all three of these means come from a common population?</a:t>
            </a:r>
          </a:p>
          <a:p>
            <a:pPr marL="0" indent="0">
              <a:buNone/>
            </a:pPr>
            <a:r>
              <a:rPr lang="en-US" sz="1800" dirty="0">
                <a:latin typeface="Aptos" panose="020B0004020202020204" pitchFamily="34" charset="0"/>
                <a:ea typeface="DengXian" panose="02010600030101010101" pitchFamily="2" charset="-122"/>
                <a:cs typeface="Times New Roman" panose="02020603050405020304" pitchFamily="18" charset="0"/>
              </a:rPr>
              <a:t>Or</a:t>
            </a:r>
          </a:p>
          <a:p>
            <a:pPr marL="0" indent="0">
              <a:buNone/>
            </a:pPr>
            <a:r>
              <a:rPr lang="en-US" sz="1800" dirty="0">
                <a:effectLst/>
                <a:latin typeface="Aptos" panose="020B0004020202020204" pitchFamily="34" charset="0"/>
                <a:ea typeface="DengXian" panose="02010600030101010101" pitchFamily="2" charset="-122"/>
                <a:cs typeface="Times New Roman" panose="02020603050405020304" pitchFamily="18" charset="0"/>
              </a:rPr>
              <a:t>Is one mean or 2 means so far away from the other one or two that it is likely not from the same population? </a:t>
            </a:r>
          </a:p>
          <a:p>
            <a:pPr marL="0" indent="0">
              <a:buNone/>
            </a:pPr>
            <a:r>
              <a:rPr lang="en-US" sz="1800" dirty="0">
                <a:effectLst/>
                <a:latin typeface="Aptos" panose="020B0004020202020204" pitchFamily="34" charset="0"/>
                <a:ea typeface="DengXian" panose="02010600030101010101" pitchFamily="2" charset="-122"/>
                <a:cs typeface="Times New Roman" panose="02020603050405020304" pitchFamily="18" charset="0"/>
              </a:rPr>
              <a:t>Or </a:t>
            </a:r>
          </a:p>
          <a:p>
            <a:pPr marL="0" indent="0">
              <a:buNone/>
            </a:pPr>
            <a:r>
              <a:rPr lang="en-US" sz="1800" dirty="0">
                <a:effectLst/>
                <a:latin typeface="Aptos" panose="020B0004020202020204" pitchFamily="34" charset="0"/>
                <a:ea typeface="DengXian" panose="02010600030101010101" pitchFamily="2" charset="-122"/>
                <a:cs typeface="Times New Roman" panose="02020603050405020304" pitchFamily="18" charset="0"/>
              </a:rPr>
              <a:t>Are all three so far apart that they all likely come from unique populations? </a:t>
            </a:r>
          </a:p>
          <a:p>
            <a:pPr marL="0" indent="0">
              <a:buNone/>
            </a:pPr>
            <a:endParaRPr lang="en-US" sz="1800" dirty="0"/>
          </a:p>
        </p:txBody>
      </p:sp>
      <p:pic>
        <p:nvPicPr>
          <p:cNvPr id="5" name="Picture 4" descr="A screenshot of a graph&#10;&#10;Description automatically generated">
            <a:extLst>
              <a:ext uri="{FF2B5EF4-FFF2-40B4-BE49-F238E27FC236}">
                <a16:creationId xmlns:a16="http://schemas.microsoft.com/office/drawing/2014/main" id="{AB1A50C0-74B0-3C64-C8B2-BA70048F8B96}"/>
              </a:ext>
            </a:extLst>
          </p:cNvPr>
          <p:cNvPicPr>
            <a:picLocks noChangeAspect="1"/>
          </p:cNvPicPr>
          <p:nvPr/>
        </p:nvPicPr>
        <p:blipFill rotWithShape="1">
          <a:blip r:embed="rId2">
            <a:extLst>
              <a:ext uri="{28A0092B-C50C-407E-A947-70E740481C1C}">
                <a14:useLocalDpi xmlns:a14="http://schemas.microsoft.com/office/drawing/2010/main" val="0"/>
              </a:ext>
            </a:extLst>
          </a:blip>
          <a:srcRect r="7514" b="3"/>
          <a:stretch/>
        </p:blipFill>
        <p:spPr>
          <a:xfrm>
            <a:off x="6788383" y="613147"/>
            <a:ext cx="4565417" cy="5593443"/>
          </a:xfrm>
          <a:prstGeom prst="rect">
            <a:avLst/>
          </a:prstGeom>
        </p:spPr>
      </p:pic>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2EAA20-A2D0-9E34-91BA-4CA372A19123}"/>
              </a:ext>
            </a:extLst>
          </p:cNvPr>
          <p:cNvSpPr txBox="1"/>
          <p:nvPr/>
        </p:nvSpPr>
        <p:spPr>
          <a:xfrm>
            <a:off x="731525" y="1325136"/>
            <a:ext cx="6094562" cy="461665"/>
          </a:xfrm>
          <a:prstGeom prst="rect">
            <a:avLst/>
          </a:prstGeom>
          <a:noFill/>
        </p:spPr>
        <p:txBody>
          <a:bodyPr wrap="square">
            <a:spAutoFit/>
          </a:bodyPr>
          <a:lstStyle/>
          <a:p>
            <a:pPr marL="0" indent="0">
              <a:buNone/>
            </a:pPr>
            <a:r>
              <a:rPr lang="en-US" sz="2400" b="1" dirty="0"/>
              <a:t>What we are asking is:</a:t>
            </a:r>
          </a:p>
        </p:txBody>
      </p:sp>
    </p:spTree>
    <p:extLst>
      <p:ext uri="{BB962C8B-B14F-4D97-AF65-F5344CB8AC3E}">
        <p14:creationId xmlns:p14="http://schemas.microsoft.com/office/powerpoint/2010/main" val="282357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48356E-3D1F-B0FE-9596-90FA74F8E725}"/>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chemeClr val="tx1"/>
                </a:solidFill>
                <a:latin typeface="+mj-lt"/>
                <a:ea typeface="+mj-ea"/>
                <a:cs typeface="+mj-cs"/>
              </a:rPr>
              <a:t>An Exaggerated means adjustment under ANCOVA</a:t>
            </a:r>
          </a:p>
        </p:txBody>
      </p:sp>
      <p:pic>
        <p:nvPicPr>
          <p:cNvPr id="5" name="Content Placeholder 4" descr="A screenshot of a graph&#10;&#10;Description automatically generated">
            <a:extLst>
              <a:ext uri="{FF2B5EF4-FFF2-40B4-BE49-F238E27FC236}">
                <a16:creationId xmlns:a16="http://schemas.microsoft.com/office/drawing/2014/main" id="{92CB69BA-AA15-4300-2187-8EE322602D46}"/>
              </a:ext>
            </a:extLst>
          </p:cNvPr>
          <p:cNvPicPr>
            <a:picLocks noChangeAspect="1"/>
          </p:cNvPicPr>
          <p:nvPr/>
        </p:nvPicPr>
        <p:blipFill rotWithShape="1">
          <a:blip r:embed="rId2">
            <a:extLst>
              <a:ext uri="{28A0092B-C50C-407E-A947-70E740481C1C}">
                <a14:useLocalDpi xmlns:a14="http://schemas.microsoft.com/office/drawing/2010/main" val="0"/>
              </a:ext>
            </a:extLst>
          </a:blip>
          <a:srcRect t="6580" r="3" b="3"/>
          <a:stretch/>
        </p:blipFill>
        <p:spPr>
          <a:xfrm>
            <a:off x="6803819" y="643467"/>
            <a:ext cx="4547147" cy="5571066"/>
          </a:xfrm>
          <a:prstGeom prst="rect">
            <a:avLst/>
          </a:prstGeom>
        </p:spPr>
      </p:pic>
    </p:spTree>
    <p:extLst>
      <p:ext uri="{BB962C8B-B14F-4D97-AF65-F5344CB8AC3E}">
        <p14:creationId xmlns:p14="http://schemas.microsoft.com/office/powerpoint/2010/main" val="411271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545</Words>
  <Application>Microsoft Office PowerPoint</Application>
  <PresentationFormat>Widescreen</PresentationFormat>
  <Paragraphs>113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Analysis of Co-variance (ANCOVA)</vt:lpstr>
      <vt:lpstr>Example</vt:lpstr>
      <vt:lpstr>Example Con’t</vt:lpstr>
      <vt:lpstr>Why ANCOVA?</vt:lpstr>
      <vt:lpstr>Two Main Purposes </vt:lpstr>
      <vt:lpstr>ANOVA Partitioning Sum of Squares</vt:lpstr>
      <vt:lpstr>ANCOVA Increasing Power of F</vt:lpstr>
      <vt:lpstr>PowerPoint Presentation</vt:lpstr>
      <vt:lpstr>An Exaggerated means adjustment under ANCOVA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Co-variance (ANCOVA)</dc:title>
  <dc:creator>Yili Lin</dc:creator>
  <cp:lastModifiedBy>Yili Lin</cp:lastModifiedBy>
  <cp:revision>6</cp:revision>
  <dcterms:created xsi:type="dcterms:W3CDTF">2024-02-18T19:47:59Z</dcterms:created>
  <dcterms:modified xsi:type="dcterms:W3CDTF">2024-02-19T02:32:45Z</dcterms:modified>
</cp:coreProperties>
</file>