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FCC17-512B-4BAD-7519-62926E557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133E4-6C9D-5A62-ACA6-20500330F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EB27B-4A1F-0393-A246-9741A57AC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0CF8D-34F6-CA4A-30A7-9097A077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C5CC8-A4B0-47CE-6DC2-52EC9BDE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6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9C78-F2E2-1CB1-9C7E-C58CB53E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D98BF-447B-D0D7-FB63-8BCFE06E3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88976-FA49-F9CB-502A-C26A8F35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97AAD-659F-9938-E5CA-ED6B2496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6FB3E-5DA0-71B8-D532-AF28B531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4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5275EC-9101-6328-D8E5-0647E09F7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45FC5-4016-C47F-6948-7DD152B9B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457ED-F35E-6D2F-E115-A3ADE8F4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D5DD7-F1BD-204B-E1B1-7BBFC33E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721C7-C04D-5ED1-7146-12BA5BD20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8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3030-CF62-94FC-5439-CCDB7F0C3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66118-7BB6-E400-CEBF-38F902C37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7F5C0-2A4F-0D57-258F-4EC73C30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F4B91-49E6-8167-1686-8BC7EFF46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6125E-C897-F4DF-A414-8A1374E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0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63B00-7043-C6E9-D5D1-9C56D8D8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20BB6-6F5E-BB24-7FA1-4C1F99F91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FDCE5-288E-FAE1-BBC0-7FDC25C1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898EF-5E4B-8BB2-57E0-A8C17821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86495-D9E4-50E3-9A88-E5623C8B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5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D6956-7567-BE00-C3B8-10D2A9E0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A586F-75E6-2AAC-D7AA-480B4556B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6BF63-8E18-1CC6-2C01-52EC9459B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C3194-8604-4237-C53E-1A6DD113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B8D70-565A-1499-437C-4825ED615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BFF92-1BE1-0222-0FE9-A849B1A2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BAC26-307A-A2F9-7B80-6AB6F73C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FFA8D-17F7-F302-3B09-C8C52396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1B187-3927-963B-C608-C1916EFE0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24B2FE-8320-E9ED-E13D-83BEE93DD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F9BD78-2E7B-FC27-3812-013DDB3C0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78F09-AF25-F51F-FD89-973B89CF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1F202-B007-E50D-A94B-C3C5F8F5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DFFDCF-F0E3-3DB9-CFF9-0E2EC05CE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6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A6AE-663F-1667-A399-D07824AD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EC7760-CD05-BB62-5BC1-725E5EA7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6E637-697A-D29B-37EA-3DAA9851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1DF07-8E65-73FE-C3B3-2DB1E1CC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1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2F539E-A553-8CCD-2CEA-E88809B1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1A874D-2F06-A328-E136-E99D5D07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2D19C-A38B-3BE0-A649-F3EF9773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3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5AC84-30C2-F0C9-7B7F-AA9FA5815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7195-D6DA-31B6-B66A-B834E0B09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07CD3-934B-2976-4980-3FFB157F4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B2978-4D56-3E67-2630-C3474DB6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C22C-3C5F-794C-46C3-2EE8203B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69094-313D-37CA-CFBC-77006450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1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BBDE7-7914-0959-C2A6-B841DF9E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51D04-8A26-203E-20C3-CB33B26A0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3C821-8FB2-A26C-53B7-88FFEB6C1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2960C-78DF-BC73-5014-86FCEB13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7201B-EB12-19E5-565B-5F79B04D9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5D168-A7E2-243C-0167-099F4BE5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2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3E122C-D6AF-B352-2D7D-2D9114E93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81E40-045B-5D64-F129-EDAC6DE83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AF60B-61F3-EACB-1584-A957CC33F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9333FE-C307-4E4A-942D-3C32B3EB9D4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AA021-0FE5-DA07-CC09-7E2E37623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CE86E-3C20-7896-D99A-D55920237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5F516B-9BE0-46B2-B423-E82263E4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9BCB9-EC83-A151-4EED-F55291D21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Study Designs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06560-C637-9949-8AEF-9240A65645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HAP719</a:t>
            </a:r>
          </a:p>
          <a:p>
            <a:r>
              <a:rPr lang="en-US" dirty="0"/>
              <a:t>Yili Lin</a:t>
            </a:r>
          </a:p>
        </p:txBody>
      </p:sp>
    </p:spTree>
    <p:extLst>
      <p:ext uri="{BB962C8B-B14F-4D97-AF65-F5344CB8AC3E}">
        <p14:creationId xmlns:p14="http://schemas.microsoft.com/office/powerpoint/2010/main" val="312362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D2495-04C1-4214-0BEB-65CF6065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59B530-7327-18F2-2154-FCB6CCC949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39520" y="1483360"/>
          <a:ext cx="9712959" cy="4802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6103">
                  <a:extLst>
                    <a:ext uri="{9D8B030D-6E8A-4147-A177-3AD203B41FA5}">
                      <a16:colId xmlns:a16="http://schemas.microsoft.com/office/drawing/2014/main" val="477499117"/>
                    </a:ext>
                  </a:extLst>
                </a:gridCol>
                <a:gridCol w="3918857">
                  <a:extLst>
                    <a:ext uri="{9D8B030D-6E8A-4147-A177-3AD203B41FA5}">
                      <a16:colId xmlns:a16="http://schemas.microsoft.com/office/drawing/2014/main" val="3939504869"/>
                    </a:ext>
                  </a:extLst>
                </a:gridCol>
                <a:gridCol w="3237999">
                  <a:extLst>
                    <a:ext uri="{9D8B030D-6E8A-4147-A177-3AD203B41FA5}">
                      <a16:colId xmlns:a16="http://schemas.microsoft.com/office/drawing/2014/main" val="2856478790"/>
                    </a:ext>
                  </a:extLst>
                </a:gridCol>
              </a:tblGrid>
              <a:tr h="240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Aspect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Observational Design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Experimental Design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9212647"/>
                  </a:ext>
                </a:extLst>
              </a:tr>
              <a:tr h="15060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Definition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In observational design, researchers observe and record behaviors, phenomena, or data without intervening or manipulating variables.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In experimental design, researchers deliberately manipulate one or more independent variables to observe their effects on dependent variables.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792490"/>
                  </a:ext>
                </a:extLst>
              </a:tr>
              <a:tr h="240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Manipulation of variables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not manipulated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Be manipulated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282229"/>
                  </a:ext>
                </a:extLst>
              </a:tr>
              <a:tr h="493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Cause and effect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Cannot establish cause-effect relationships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Can establish cause-effect relationships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765446"/>
                  </a:ext>
                </a:extLst>
              </a:tr>
              <a:tr h="493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Random assignment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Not used	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Often uses random assignment to groups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598974"/>
                  </a:ext>
                </a:extLst>
              </a:tr>
              <a:tr h="15060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Example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Observing behavior in natural settings, Surveying public opinion, Studying naturally occurring phenomena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Testing effectiveness of a new drug in a trial, Evaluating the impact of an educational program, Assessing the efficacy of a therapy intervention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582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08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385E-D65C-0D4F-4AF7-544D3908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Language Used in Study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0F9BD-33EB-E053-BEDC-761294A88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0D0D0D"/>
                </a:solidFill>
                <a:effectLst/>
                <a:latin typeface="Söhne"/>
              </a:rPr>
              <a:t>Units (or Subjects): </a:t>
            </a: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refer to the entities or individuals on which the experiment is conducted. </a:t>
            </a:r>
            <a:endParaRPr lang="en-US" dirty="0"/>
          </a:p>
          <a:p>
            <a:pPr algn="l"/>
            <a:r>
              <a:rPr lang="en-US" b="1" i="0" dirty="0">
                <a:solidFill>
                  <a:srgbClr val="0D0D0D"/>
                </a:solidFill>
                <a:effectLst/>
                <a:latin typeface="Söhne"/>
              </a:rPr>
              <a:t>Variable: </a:t>
            </a: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a measurable aspect of the units being studied.</a:t>
            </a:r>
          </a:p>
          <a:p>
            <a:pPr algn="l"/>
            <a:r>
              <a:rPr lang="en-US" b="1" i="0" dirty="0">
                <a:solidFill>
                  <a:srgbClr val="0D0D0D"/>
                </a:solidFill>
                <a:effectLst/>
                <a:latin typeface="Söhne"/>
              </a:rPr>
              <a:t>Dependent Variable (Outcome or Response Variable): </a:t>
            </a: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measures or observes to assess the impact of the independent variable(s). Another definition is the response to the different levels of the independent variables.</a:t>
            </a:r>
          </a:p>
          <a:p>
            <a:pPr algn="l"/>
            <a:r>
              <a:rPr lang="en-US" b="1" i="0" dirty="0">
                <a:solidFill>
                  <a:srgbClr val="0D0D0D"/>
                </a:solidFill>
                <a:effectLst/>
                <a:latin typeface="Söhne"/>
              </a:rPr>
              <a:t>Independent Variables (Explanatory Variables): </a:t>
            </a: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manipulated or controlled. Used to explain or account for variations in the dependent variable. Can be categorical (e.g., treatment groups, gender) or continuous (e.g., dosage, time).</a:t>
            </a:r>
          </a:p>
          <a:p>
            <a:pPr algn="l"/>
            <a:endParaRPr lang="en-US" b="0" i="0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endParaRPr lang="en-US" b="0" i="0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endParaRPr lang="en-US" b="0" i="0" dirty="0">
              <a:solidFill>
                <a:srgbClr val="0D0D0D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155547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659F-B4B5-E662-13C4-3B178A3E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Independent Variables in Experimental Designs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03B70-1851-1463-38E5-C0598007C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Refer to as factors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Treatment variable </a:t>
            </a:r>
            <a:r>
              <a:rPr lang="en-US" dirty="0"/>
              <a:t>is the researcher controls or modifies in the experiment. </a:t>
            </a:r>
          </a:p>
          <a:p>
            <a:r>
              <a:rPr lang="en-US" b="1" dirty="0"/>
              <a:t>Classification (Levels) variable </a:t>
            </a:r>
            <a:r>
              <a:rPr lang="en-US" dirty="0"/>
              <a:t>is a characteristic of the experimental subjects that was present prior to the experiment and is not a result of the researcher’s manipulations or control. Levels or Classifications are the subcategories of the independent variable used by the researcher in the experimental design</a:t>
            </a:r>
          </a:p>
        </p:txBody>
      </p:sp>
    </p:spTree>
    <p:extLst>
      <p:ext uri="{BB962C8B-B14F-4D97-AF65-F5344CB8AC3E}">
        <p14:creationId xmlns:p14="http://schemas.microsoft.com/office/powerpoint/2010/main" val="162027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05C7-5C16-DA46-1AAA-84CE62BD7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b="1" dirty="0"/>
              <a:t>Three Types of Experimental Study Designs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1CC849-4C3E-949F-5B2D-475617999E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090165"/>
          <a:ext cx="10515602" cy="4029728"/>
        </p:xfrm>
        <a:graphic>
          <a:graphicData uri="http://schemas.openxmlformats.org/drawingml/2006/table">
            <a:tbl>
              <a:tblPr firstRow="1" bandRow="1"/>
              <a:tblGrid>
                <a:gridCol w="1997452">
                  <a:extLst>
                    <a:ext uri="{9D8B030D-6E8A-4147-A177-3AD203B41FA5}">
                      <a16:colId xmlns:a16="http://schemas.microsoft.com/office/drawing/2014/main" val="4289482864"/>
                    </a:ext>
                  </a:extLst>
                </a:gridCol>
                <a:gridCol w="4408229">
                  <a:extLst>
                    <a:ext uri="{9D8B030D-6E8A-4147-A177-3AD203B41FA5}">
                      <a16:colId xmlns:a16="http://schemas.microsoft.com/office/drawing/2014/main" val="955982061"/>
                    </a:ext>
                  </a:extLst>
                </a:gridCol>
                <a:gridCol w="4109921">
                  <a:extLst>
                    <a:ext uri="{9D8B030D-6E8A-4147-A177-3AD203B41FA5}">
                      <a16:colId xmlns:a16="http://schemas.microsoft.com/office/drawing/2014/main" val="4076826994"/>
                    </a:ext>
                  </a:extLst>
                </a:gridCol>
              </a:tblGrid>
              <a:tr h="768785">
                <a:tc>
                  <a:txBody>
                    <a:bodyPr/>
                    <a:lstStyle/>
                    <a:p>
                      <a:pPr fontAlgn="b"/>
                      <a:r>
                        <a:rPr lang="en-US" sz="2100" b="1">
                          <a:effectLst/>
                        </a:rPr>
                        <a:t>Experimental Design</a:t>
                      </a:r>
                    </a:p>
                  </a:txBody>
                  <a:tcPr marL="81481" marR="81481" marT="40741" marB="40741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100" b="1">
                          <a:effectLst/>
                        </a:rPr>
                        <a:t>Description</a:t>
                      </a:r>
                    </a:p>
                  </a:txBody>
                  <a:tcPr marL="81481" marR="81481" marT="40741" marB="40741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2100" b="1">
                          <a:effectLst/>
                        </a:rPr>
                        <a:t>Key Features</a:t>
                      </a:r>
                    </a:p>
                  </a:txBody>
                  <a:tcPr marL="81481" marR="81481" marT="40741" marB="40741" anchor="b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107939"/>
                  </a:ext>
                </a:extLst>
              </a:tr>
              <a:tr h="1086981">
                <a:tc>
                  <a:txBody>
                    <a:bodyPr/>
                    <a:lstStyle/>
                    <a:p>
                      <a:pPr fontAlgn="base"/>
                      <a:r>
                        <a:rPr lang="en-US" sz="2100">
                          <a:effectLst/>
                        </a:rPr>
                        <a:t>Completely Randomized Design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100">
                          <a:effectLst/>
                        </a:rPr>
                        <a:t>Subjects are assigned randomly to treatments. There is typically a single independent variable.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100">
                          <a:effectLst/>
                        </a:rPr>
                        <a:t>Random assignment of subjects to treatments. Only one independent variable.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418412"/>
                  </a:ext>
                </a:extLst>
              </a:tr>
              <a:tr h="1086981">
                <a:tc>
                  <a:txBody>
                    <a:bodyPr/>
                    <a:lstStyle/>
                    <a:p>
                      <a:pPr fontAlgn="base"/>
                      <a:r>
                        <a:rPr lang="en-US" sz="2100" dirty="0">
                          <a:effectLst/>
                        </a:rPr>
                        <a:t>Randomized Block Design (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RBD)</a:t>
                      </a:r>
                      <a:endParaRPr lang="en-US" sz="2100" dirty="0">
                        <a:effectLst/>
                      </a:endParaRP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100" dirty="0">
                          <a:effectLst/>
                        </a:rPr>
                        <a:t>Subjects are grouped into blocks based on a blocking variable, then assigned randomly within blocks.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100">
                          <a:effectLst/>
                        </a:rPr>
                        <a:t>Blocks help control for variability, usually a single independent variable.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1472"/>
                  </a:ext>
                </a:extLst>
              </a:tr>
              <a:tr h="1086981">
                <a:tc>
                  <a:txBody>
                    <a:bodyPr/>
                    <a:lstStyle/>
                    <a:p>
                      <a:pPr fontAlgn="base"/>
                      <a:r>
                        <a:rPr lang="en-US" sz="2100" dirty="0">
                          <a:effectLst/>
                        </a:rPr>
                        <a:t>Factorial Design 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100">
                          <a:effectLst/>
                        </a:rPr>
                        <a:t>Includes a blocking variable, and two or more independent variables are explored simultaneously.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2100" dirty="0">
                          <a:effectLst/>
                        </a:rPr>
                        <a:t>Multiple independent variables studied together, all combinations are examined.</a:t>
                      </a:r>
                    </a:p>
                  </a:txBody>
                  <a:tcPr marL="81481" marR="81481" marT="40741" marB="40741" anchor="ctr">
                    <a:lnL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925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55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412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Söhne</vt:lpstr>
      <vt:lpstr>Aptos</vt:lpstr>
      <vt:lpstr>Aptos Display</vt:lpstr>
      <vt:lpstr>Arial</vt:lpstr>
      <vt:lpstr>Office Theme</vt:lpstr>
      <vt:lpstr>Study Designs</vt:lpstr>
      <vt:lpstr>Study Designs</vt:lpstr>
      <vt:lpstr>Language Used in Study Designs</vt:lpstr>
      <vt:lpstr>Independent Variables in Experimental Designs </vt:lpstr>
      <vt:lpstr>Three Types of Experimental Study Designs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Designs</dc:title>
  <dc:creator>Yili Lin</dc:creator>
  <cp:lastModifiedBy>Yili Lin</cp:lastModifiedBy>
  <cp:revision>1</cp:revision>
  <dcterms:created xsi:type="dcterms:W3CDTF">2024-02-13T18:34:31Z</dcterms:created>
  <dcterms:modified xsi:type="dcterms:W3CDTF">2024-02-13T18:36:34Z</dcterms:modified>
</cp:coreProperties>
</file>