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9"/>
  </p:notesMasterIdLst>
  <p:sldIdLst>
    <p:sldId id="256" r:id="rId2"/>
    <p:sldId id="280" r:id="rId3"/>
    <p:sldId id="315" r:id="rId4"/>
    <p:sldId id="378" r:id="rId5"/>
    <p:sldId id="281" r:id="rId6"/>
    <p:sldId id="329" r:id="rId7"/>
    <p:sldId id="282" r:id="rId8"/>
    <p:sldId id="328" r:id="rId9"/>
    <p:sldId id="330" r:id="rId10"/>
    <p:sldId id="336" r:id="rId11"/>
    <p:sldId id="379" r:id="rId12"/>
    <p:sldId id="380" r:id="rId13"/>
    <p:sldId id="381" r:id="rId14"/>
    <p:sldId id="382" r:id="rId15"/>
    <p:sldId id="337" r:id="rId16"/>
    <p:sldId id="338" r:id="rId17"/>
    <p:sldId id="366" r:id="rId18"/>
    <p:sldId id="367" r:id="rId19"/>
    <p:sldId id="368" r:id="rId20"/>
    <p:sldId id="369" r:id="rId21"/>
    <p:sldId id="370" r:id="rId22"/>
    <p:sldId id="371" r:id="rId23"/>
    <p:sldId id="372" r:id="rId24"/>
    <p:sldId id="373" r:id="rId25"/>
    <p:sldId id="374" r:id="rId26"/>
    <p:sldId id="335" r:id="rId27"/>
    <p:sldId id="375" r:id="rId28"/>
    <p:sldId id="314" r:id="rId29"/>
    <p:sldId id="331" r:id="rId30"/>
    <p:sldId id="332" r:id="rId31"/>
    <p:sldId id="333" r:id="rId32"/>
    <p:sldId id="334" r:id="rId33"/>
    <p:sldId id="359" r:id="rId34"/>
    <p:sldId id="325" r:id="rId35"/>
    <p:sldId id="360" r:id="rId36"/>
    <p:sldId id="376" r:id="rId37"/>
    <p:sldId id="377"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E22202"/>
    <a:srgbClr val="66CCFF"/>
    <a:srgbClr val="CCECFF"/>
    <a:srgbClr val="FFFFCC"/>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912" autoAdjust="0"/>
  </p:normalViewPr>
  <p:slideViewPr>
    <p:cSldViewPr>
      <p:cViewPr varScale="1">
        <p:scale>
          <a:sx n="77" d="100"/>
          <a:sy n="77" d="100"/>
        </p:scale>
        <p:origin x="-196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E64716F-2663-4FB8-9ABC-1D4563182E3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This</a:t>
            </a:r>
            <a:r>
              <a:rPr lang="en-US" baseline="0" dirty="0" smtClean="0"/>
              <a:t> lecture is organized by Dr. Alemi.  The lecture is based in part on the OpenIntro Statistics book.  </a:t>
            </a:r>
            <a:endParaRPr lang="en-US" dirty="0" smtClean="0"/>
          </a:p>
          <a:p>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Probability can be calculated from repeated observations. Suppose we want to know what is the probability of rolling a die and getting a one.  Theoretically this is one divided by six as there are six possible numbers</a:t>
            </a:r>
            <a:r>
              <a:rPr lang="en-US" baseline="0" dirty="0" smtClean="0"/>
              <a:t> on the die and the number we want to get is one of them.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Y axis shows the estimate of the probability</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X axis shows the number of time we have thrown</a:t>
            </a:r>
            <a:r>
              <a:rPr lang="en-US" baseline="0" dirty="0" smtClean="0"/>
              <a:t> the dice</a:t>
            </a:r>
            <a:r>
              <a:rPr lang="en-US" dirty="0" smtClean="0"/>
              <a: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 small number</a:t>
            </a:r>
            <a:r>
              <a:rPr lang="en-US" baseline="0" dirty="0" smtClean="0"/>
              <a:t> of trials, in this case in the first 10 trial, the probability of getting one out of six could be way off.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the number of rolls increases, the estimate of the probability converges to the theoretical probability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law of large numbers says that as more</a:t>
            </a:r>
            <a:r>
              <a:rPr lang="en-US" baseline="0" dirty="0" smtClean="0"/>
              <a:t> observations are collected, the estimate of probability becomes more accurate</a:t>
            </a:r>
            <a:r>
              <a:rPr lang="en-US" dirty="0" smtClean="0"/>
              <a:t>.  This is important because it tells us we can get to the truth by repeated observations.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are sure something will happen, then the probability of it is one.  When we think an event will never happen then its probability is zero.  When we</a:t>
            </a:r>
            <a:r>
              <a:rPr lang="en-US" baseline="0" dirty="0" smtClean="0"/>
              <a:t> are completely uncertain, then the event has a probability of one half or 50% chance of occurrence.  All other frequency adverbs do not have an exact numerical probability associated with them.</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FF510-8B45-4EB9-A891-21A5205DDD19}" type="slidenum">
              <a:rPr lang="en-US"/>
              <a:pPr/>
              <a:t>17</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dirty="0"/>
              <a:t>Some people prefer to describe their uncertainty about an event in terms of odds for the event occurring and not use the concept of probability.  The two concepts are related.  Odds are expressed as ratios while probabilities are expressed as decimals between 0 and 1.  The odds for an event is equal to Probability of the event divided by probability of its complement or 1 minus probability of the event.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FF510-8B45-4EB9-A891-21A5205DDD19}" type="slidenum">
              <a:rPr lang="en-US"/>
              <a:pPr/>
              <a:t>18</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r>
              <a:rPr lang="en-US" dirty="0" smtClean="0"/>
              <a:t>If </a:t>
            </a:r>
            <a:r>
              <a:rPr lang="en-US" dirty="0"/>
              <a:t>we have the odds and want to calculate the probability of an event we can do so by dividing the Odds of the event by one plus the Odds of the event.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2A993E-33DF-4357-A5FE-E208309D3263}" type="slidenum">
              <a:rPr lang="en-US"/>
              <a:pPr/>
              <a:t>19</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dirty="0"/>
              <a:t>For example, if the probability of an event is </a:t>
            </a:r>
            <a:r>
              <a:rPr lang="en-US" dirty="0" smtClean="0"/>
              <a:t>90%</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E586AF-FDF4-48BA-AD0E-A0C2C533BA76}" type="slidenum">
              <a:rPr lang="en-US"/>
              <a:pPr/>
              <a:t>2</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dirty="0"/>
              <a:t>We quantify the probability of an event so that we can make tradeoffs among uncertain events, measure the combined impact of several uncertain </a:t>
            </a:r>
            <a:r>
              <a:rPr lang="en-US" dirty="0" smtClean="0"/>
              <a:t>events or </a:t>
            </a:r>
            <a:r>
              <a:rPr lang="en-US" dirty="0"/>
              <a:t>communicate our uncertainty about future events to </a:t>
            </a:r>
            <a:r>
              <a:rPr lang="en-US" dirty="0" smtClean="0"/>
              <a:t>each other.</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2A993E-33DF-4357-A5FE-E208309D3263}" type="slidenum">
              <a:rPr lang="en-US"/>
              <a:pPr/>
              <a:t>20</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dirty="0" smtClean="0"/>
              <a:t>the </a:t>
            </a:r>
            <a:r>
              <a:rPr lang="en-US" dirty="0"/>
              <a:t>odds for it is </a:t>
            </a:r>
            <a:r>
              <a:rPr lang="en-US" dirty="0" smtClean="0"/>
              <a:t>0.9 divided by 1 minus 0.9.  In other words the</a:t>
            </a:r>
            <a:r>
              <a:rPr lang="en-US" baseline="0" dirty="0" smtClean="0"/>
              <a:t> odds are </a:t>
            </a:r>
            <a:r>
              <a:rPr lang="en-US" dirty="0" smtClean="0"/>
              <a:t>9 </a:t>
            </a:r>
            <a:r>
              <a:rPr lang="en-US" dirty="0"/>
              <a:t>to one.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E97E5-705D-4E8B-B884-C6AD78854904}" type="slidenum">
              <a:rPr lang="en-US"/>
              <a:pPr/>
              <a:t>21</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a:t>Odds and probabilities are always positive numbers.  There is no upper limit to an odd ratio but the maximum probability is 1.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E97E5-705D-4E8B-B884-C6AD78854904}" type="slidenum">
              <a:rPr lang="en-US"/>
              <a:pPr/>
              <a:t>22</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smtClean="0"/>
              <a:t>An </a:t>
            </a:r>
            <a:r>
              <a:rPr lang="en-US" dirty="0"/>
              <a:t>odds of 1 to 1, implies a 50% chance or a probability of 0.50.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E97E5-705D-4E8B-B884-C6AD78854904}" type="slidenum">
              <a:rPr lang="en-US"/>
              <a:pPr/>
              <a:t>23</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smtClean="0"/>
              <a:t> </a:t>
            </a:r>
            <a:r>
              <a:rPr lang="en-US" dirty="0"/>
              <a:t>Odds of 2 to 1 increase the probability of the event to 0.66.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E97E5-705D-4E8B-B884-C6AD78854904}" type="slidenum">
              <a:rPr lang="en-US"/>
              <a:pPr/>
              <a:t>24</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smtClean="0"/>
              <a:t>Odds </a:t>
            </a:r>
            <a:r>
              <a:rPr lang="en-US" dirty="0"/>
              <a:t>of 3 to 1 increases the probability of the event to </a:t>
            </a:r>
            <a:r>
              <a:rPr lang="en-US" dirty="0" smtClean="0"/>
              <a:t>0.75</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CE97E5-705D-4E8B-B884-C6AD78854904}" type="slidenum">
              <a:rPr lang="en-US"/>
              <a:pPr/>
              <a:t>25</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lang="en-US" dirty="0" smtClean="0"/>
              <a:t>and odds of 4 to 1 increases the probability of the event to 0.8.  </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Managers</a:t>
            </a:r>
            <a:r>
              <a:rPr lang="en-US" baseline="0" dirty="0" smtClean="0"/>
              <a:t> often </a:t>
            </a:r>
            <a:r>
              <a:rPr lang="en-US" dirty="0" smtClean="0"/>
              <a:t>talk of probability of one-time events.  Many talk of probability of events that have not occurred.  For example, a manger may want to know the chances that a particular legislation will limit hospital reimbursement.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managers talk of events that occur only once or</a:t>
            </a:r>
            <a:r>
              <a:rPr lang="en-US" baseline="0" dirty="0" smtClean="0"/>
              <a:t> twice so we cannot reliability sample the event and calculate its probability. </a:t>
            </a:r>
            <a:r>
              <a:rPr lang="en-US" dirty="0" smtClean="0"/>
              <a:t> For example, they may want to track</a:t>
            </a:r>
            <a:r>
              <a:rPr lang="en-US" baseline="0" dirty="0" smtClean="0"/>
              <a:t> the probability of wrong side surgeries.  </a:t>
            </a:r>
            <a:r>
              <a:rPr lang="en-US" dirty="0" smtClean="0"/>
              <a:t>In these circumstances, the definition of probability as count of events is not practical.  We need a new definition</a:t>
            </a:r>
            <a:r>
              <a:rPr lang="en-US" baseline="0" dirty="0" smtClean="0"/>
              <a:t> that does not involve counting</a:t>
            </a:r>
            <a:r>
              <a:rPr lang="en-US" dirty="0" smtClean="0"/>
              <a: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A63DC-4D21-489D-A837-9F0DD47BAC06}" type="slidenum">
              <a:rPr lang="en-US"/>
              <a:pPr/>
              <a:t>28</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pPr marL="228600" indent="-228600"/>
            <a:r>
              <a:rPr lang="en-US" dirty="0" smtClean="0"/>
              <a:t>A number between 0 and 1 can be given to our </a:t>
            </a:r>
            <a:r>
              <a:rPr lang="en-US" baseline="0" dirty="0" smtClean="0"/>
              <a:t>opinion about the probability of the event.  If these numbers meet certain axiomatic restrictions, then the numbers could be considered proper probability functions.   </a:t>
            </a:r>
            <a:r>
              <a:rPr lang="en-US" dirty="0" smtClean="0"/>
              <a:t>Any set of numbers that follow four </a:t>
            </a:r>
            <a:r>
              <a:rPr lang="en-US" dirty="0"/>
              <a:t>axioms are </a:t>
            </a:r>
            <a:r>
              <a:rPr lang="en-US" dirty="0" smtClean="0"/>
              <a:t>defined</a:t>
            </a:r>
            <a:r>
              <a:rPr lang="en-US" baseline="0" dirty="0" smtClean="0"/>
              <a:t> to be a probability function.</a:t>
            </a:r>
            <a:r>
              <a:rPr lang="en-US" dirty="0" smtClean="0"/>
              <a:t>  </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A63DC-4D21-489D-A837-9F0DD47BAC06}" type="slidenum">
              <a:rPr lang="en-US"/>
              <a:pPr/>
              <a:t>29</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pPr marL="228600" indent="-228600"/>
            <a:r>
              <a:rPr lang="en-US" dirty="0" smtClean="0"/>
              <a:t>The four axioms </a:t>
            </a:r>
            <a:r>
              <a:rPr lang="en-US" dirty="0"/>
              <a:t>are the following:  First, at least one </a:t>
            </a:r>
            <a:r>
              <a:rPr lang="en-US" dirty="0" smtClean="0"/>
              <a:t>of the </a:t>
            </a:r>
            <a:r>
              <a:rPr lang="en-US" dirty="0"/>
              <a:t>possible </a:t>
            </a:r>
            <a:r>
              <a:rPr lang="en-US" dirty="0" smtClean="0"/>
              <a:t>events </a:t>
            </a:r>
            <a:r>
              <a:rPr lang="en-US" dirty="0"/>
              <a:t>must happen.  </a:t>
            </a:r>
            <a:r>
              <a:rPr lang="en-US" dirty="0" smtClean="0"/>
              <a:t>This is easy and most people agree to this.  </a:t>
            </a:r>
            <a:endParaRPr lang="en-US" dirty="0"/>
          </a:p>
          <a:p>
            <a:pPr marL="685800" lvl="1" indent="-228600">
              <a:buFont typeface="Wingdings" pitchFamily="2" charset="2"/>
              <a:buNone/>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2A1DBC-2CEC-4895-A920-ABECAC43F92C}" type="slidenum">
              <a:rPr lang="en-US"/>
              <a:pPr/>
              <a:t>3</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dirty="0"/>
              <a:t>An element is the smallest unit of analysis.  It is counted to construct events.  For example, in analysis of medication errors visits may be considered an element.  Events are a grouping of elements.  For example, all visits in which a medication error has occurred may be considered the medication error event.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A63DC-4D21-489D-A837-9F0DD47BAC06}" type="slidenum">
              <a:rPr lang="en-US"/>
              <a:pPr/>
              <a:t>30</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pPr marL="228600" indent="-228600"/>
            <a:r>
              <a:rPr lang="en-US" dirty="0" smtClean="0"/>
              <a:t>Second</a:t>
            </a:r>
            <a:r>
              <a:rPr lang="en-US" dirty="0"/>
              <a:t>, probability of any event is greater than or equal to zero.  </a:t>
            </a:r>
            <a:r>
              <a:rPr lang="en-US" dirty="0" smtClean="0"/>
              <a:t>Again this is easy.  We can agree</a:t>
            </a:r>
            <a:r>
              <a:rPr lang="en-US" baseline="0" dirty="0" smtClean="0"/>
              <a:t> to assign only positive numbers between 0 and 1 to events of interest.</a:t>
            </a:r>
            <a:endParaRPr lang="en-US" dirty="0"/>
          </a:p>
          <a:p>
            <a:pPr marL="685800" lvl="1" indent="-228600">
              <a:buFont typeface="Wingdings" pitchFamily="2" charset="2"/>
              <a:buNone/>
            </a:pP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A63DC-4D21-489D-A837-9F0DD47BAC06}" type="slidenum">
              <a:rPr lang="en-US"/>
              <a:pPr/>
              <a:t>31</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pPr marL="228600" indent="-228600"/>
            <a:r>
              <a:rPr lang="en-US" dirty="0" smtClean="0"/>
              <a:t>Third</a:t>
            </a:r>
            <a:r>
              <a:rPr lang="en-US" dirty="0"/>
              <a:t>, probability of a complement of an event is one minus the probability of the </a:t>
            </a:r>
            <a:r>
              <a:rPr lang="en-US" dirty="0" smtClean="0"/>
              <a:t>event.  Here again we can agree to this as a reasonable way to hold our opinions about the event.</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A63DC-4D21-489D-A837-9F0DD47BAC06}" type="slidenum">
              <a:rPr lang="en-US"/>
              <a:pPr/>
              <a:t>32</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pPr marL="228600" indent="-228600"/>
            <a:r>
              <a:rPr lang="en-US" dirty="0" smtClean="0"/>
              <a:t>Fourth the probability </a:t>
            </a:r>
            <a:r>
              <a:rPr lang="en-US" dirty="0"/>
              <a:t>of two mutually exclusive event </a:t>
            </a:r>
            <a:r>
              <a:rPr lang="en-US" dirty="0" smtClean="0"/>
              <a:t>is </a:t>
            </a:r>
            <a:r>
              <a:rPr lang="en-US" dirty="0"/>
              <a:t>the sum of each.  </a:t>
            </a:r>
            <a:r>
              <a:rPr lang="en-US" dirty="0" smtClean="0"/>
              <a:t>This last axiom is often violated</a:t>
            </a:r>
            <a:r>
              <a:rPr lang="en-US" baseline="0" dirty="0" smtClean="0"/>
              <a:t> but we can agree that our numbers should follow this rule.  </a:t>
            </a:r>
            <a:r>
              <a:rPr lang="en-US" dirty="0" smtClean="0"/>
              <a:t>If </a:t>
            </a:r>
            <a:r>
              <a:rPr lang="en-US" dirty="0"/>
              <a:t>numbers can be assigned to events such that </a:t>
            </a:r>
            <a:r>
              <a:rPr lang="en-US" dirty="0" smtClean="0"/>
              <a:t>these </a:t>
            </a:r>
            <a:r>
              <a:rPr lang="en-US" dirty="0"/>
              <a:t>four </a:t>
            </a:r>
            <a:r>
              <a:rPr lang="en-US" dirty="0" smtClean="0"/>
              <a:t>axioms are met, </a:t>
            </a:r>
            <a:r>
              <a:rPr lang="en-US" dirty="0"/>
              <a:t>then </a:t>
            </a:r>
            <a:r>
              <a:rPr lang="en-US" dirty="0" smtClean="0"/>
              <a:t>these </a:t>
            </a:r>
            <a:r>
              <a:rPr lang="en-US" dirty="0"/>
              <a:t>numbers are a probability function and follow the </a:t>
            </a:r>
            <a:r>
              <a:rPr lang="en-US" dirty="0" smtClean="0"/>
              <a:t>calculus </a:t>
            </a:r>
            <a:r>
              <a:rPr lang="en-US" dirty="0"/>
              <a:t>of probability.  </a:t>
            </a:r>
            <a:r>
              <a:rPr lang="en-US" dirty="0" smtClean="0"/>
              <a:t>Note that this definition of probability does not require counting of events and is merely based on four assumptions</a:t>
            </a:r>
            <a:r>
              <a:rPr lang="en-US" baseline="0" dirty="0" smtClean="0"/>
              <a:t> that we can agree to follow.  </a:t>
            </a:r>
            <a:endParaRPr lang="en-US" dirty="0"/>
          </a:p>
          <a:p>
            <a:pPr marL="685800" lvl="1" indent="-228600">
              <a:buFont typeface="Wingdings" pitchFamily="2" charset="2"/>
              <a:buNone/>
            </a:pP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AFE241-904B-4D83-9CD2-CB3594B382F3}" type="slidenum">
              <a:rPr lang="en-US"/>
              <a:pPr/>
              <a:t>33</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pPr>
              <a:lnSpc>
                <a:spcPct val="90000"/>
              </a:lnSpc>
            </a:pPr>
            <a:r>
              <a:rPr lang="en-US" sz="1000" dirty="0" smtClean="0"/>
              <a:t>In </a:t>
            </a:r>
            <a:r>
              <a:rPr lang="en-US" sz="1000" dirty="0"/>
              <a:t>their thinking, experts may or may not follow the calculus of probability. But what people do and how they should do it are two different issues. People may wish to follow the rules of probability, even though they have not always done so.  Experts' opinions may not follow the rules of probability but if experts agree with the axioms are reasonable and should govern their estimates, then such opinions should follow the rules of probability and the calculus of probability can be used to find the implications of </a:t>
            </a:r>
            <a:r>
              <a:rPr lang="en-US" sz="1000" dirty="0" smtClean="0"/>
              <a:t>their </a:t>
            </a:r>
            <a:r>
              <a:rPr lang="en-US" sz="1000" dirty="0"/>
              <a:t>estimates.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an example of how subjective probability can be measured on the basis of intensity of feelings.  Several experts familiar with the process can be asked to mark a scale between 0 and 100.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Probabilities, whether counted from events or asked from experts, provide a context to study beliefs. Rules of probability provide a systematic and orderly method for calculating</a:t>
            </a:r>
            <a:r>
              <a:rPr lang="en-US" baseline="0" dirty="0" smtClean="0"/>
              <a:t> probability of several events from probability of individual events.  </a:t>
            </a:r>
            <a:endParaRPr lang="en-US" dirty="0" smtClean="0"/>
          </a:p>
          <a:p>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The take home lesson for this lecture has been that one definition of probability is the count of event of interest divided by count of all possible events</a:t>
            </a:r>
          </a:p>
          <a:p>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See</a:t>
            </a:r>
            <a:r>
              <a:rPr lang="en-US" baseline="0" dirty="0" smtClean="0"/>
              <a:t> if you can answer the following question</a:t>
            </a:r>
            <a:endParaRPr lang="en-US" dirty="0" smtClean="0"/>
          </a:p>
          <a:p>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2A1DBC-2CEC-4895-A920-ABECAC43F92C}" type="slidenum">
              <a:rPr lang="en-US"/>
              <a:pPr/>
              <a:t>4</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dirty="0" smtClean="0"/>
              <a:t>A collection of all possible events is the universe of possibilities.  A Venn diagram shows the universe of possibilities, events and sometimes (though not usually) the elements.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E2C54D-BF33-47F1-9967-125D6950E614}" type="slidenum">
              <a:rPr lang="en-US"/>
              <a:pPr/>
              <a:t>5</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dirty="0" smtClean="0"/>
              <a:t>Venn diagram is very useful in having  intuitions about probabilities.  To</a:t>
            </a:r>
            <a:r>
              <a:rPr lang="en-US" baseline="0" dirty="0" smtClean="0"/>
              <a:t> create a Venn diagram we start with a rectangular that depicts all possible events.  </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E2C54D-BF33-47F1-9967-125D6950E614}" type="slidenum">
              <a:rPr lang="en-US"/>
              <a:pPr/>
              <a:t>6</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dirty="0" smtClean="0"/>
              <a:t>The yellow circle shows </a:t>
            </a:r>
            <a:r>
              <a:rPr lang="en-US" dirty="0"/>
              <a:t>the frequency of event </a:t>
            </a:r>
            <a:r>
              <a:rPr lang="en-US" dirty="0" smtClean="0"/>
              <a:t>A among all </a:t>
            </a:r>
            <a:r>
              <a:rPr lang="en-US" dirty="0"/>
              <a:t>possible events.  The blue portion of the rectangle shows the frequency of events that are not </a:t>
            </a:r>
            <a:r>
              <a:rPr lang="en-US" dirty="0" smtClean="0"/>
              <a:t>A.  This visualization helps us define probability.</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31C78-8382-4E56-B3BD-9C99D8CAE61E}" type="slidenum">
              <a:rPr lang="en-US"/>
              <a:pPr/>
              <a:t>7</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dirty="0"/>
              <a:t>The best way to think of </a:t>
            </a:r>
            <a:r>
              <a:rPr lang="en-US" dirty="0" smtClean="0"/>
              <a:t>probability  </a:t>
            </a:r>
            <a:r>
              <a:rPr lang="en-US" dirty="0"/>
              <a:t>is as the ratio of all ways in which an event may occur divided by all possible events.  In short, probability is the prevalence of the event among the possible events. </a:t>
            </a:r>
            <a:r>
              <a:rPr lang="en-US" dirty="0" smtClean="0"/>
              <a:t> Count what is possible and ways in which the event of interest may occur and you can calculate a probability score.</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31C78-8382-4E56-B3BD-9C99D8CAE61E}" type="slidenum">
              <a:rPr lang="en-US"/>
              <a:pPr/>
              <a:t>8</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dirty="0" smtClean="0"/>
              <a:t>The probability of a small business failing is then the number of business failures divided by the number of small businesses.  Here the rectangular represents all businesses and the yellow circle shows failing businesses.  The ratio of the two shows the probability of failing business.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31C78-8382-4E56-B3BD-9C99D8CAE61E}" type="slidenum">
              <a:rPr lang="en-US"/>
              <a:pPr/>
              <a:t>9</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dirty="0" smtClean="0"/>
              <a:t>The probability of an iatrogenic infection in the last month in our hospital is the number of patients who last month had an iatrogenic infection in our hospital divided by the number of patients in our hospital during last month.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1BCACD0-C427-402E-B385-BD1505FAF6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4EA5B-3573-4747-8E2C-85FDDAFBFB1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13E023B-3686-488B-81EC-98B62DE29A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FE11767-5BC8-4B2B-AED7-F15BF868A24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B5B8969-3D71-4CC3-B41B-7848FFB8263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4B35ED76-F287-4EB3-ACD2-76F069AD746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FC2F2435-BD1B-4C4E-AE9F-63D25FD0F65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657A341-10D1-46FD-B748-91BCE6CC6B0E}"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2FE79BE-4280-433C-93EB-92891FB78BF7}"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7371FFD-3BFC-431B-BC0F-A13518CB8C1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635496C-AA2B-4BB4-A0DA-E706EC13267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4C30B4-2E38-44B4-AAC7-6D33706628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med">
    <p:fade thruBlk="1"/>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14.gif"/><Relationship Id="rId4" Type="http://schemas.openxmlformats.org/officeDocument/2006/relationships/image" Target="../media/image11.gif"/></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body" idx="1"/>
          </p:nvPr>
        </p:nvSpPr>
        <p:spPr>
          <a:ln/>
        </p:spPr>
        <p:txBody>
          <a:bodyPr>
            <a:normAutofit/>
          </a:bodyPr>
          <a:lstStyle/>
          <a:p>
            <a:pPr>
              <a:lnSpc>
                <a:spcPct val="80000"/>
              </a:lnSpc>
            </a:pPr>
            <a:r>
              <a:rPr lang="en-US" sz="4400" dirty="0" smtClean="0"/>
              <a:t>Farrokh Alemi Ph.D.</a:t>
            </a:r>
            <a:endParaRPr lang="en-US" sz="4400" dirty="0"/>
          </a:p>
        </p:txBody>
      </p:sp>
      <p:sp>
        <p:nvSpPr>
          <p:cNvPr id="2052" name="Rectangle 4"/>
          <p:cNvSpPr>
            <a:spLocks noGrp="1" noChangeArrowheads="1"/>
          </p:cNvSpPr>
          <p:nvPr>
            <p:ph type="title"/>
          </p:nvPr>
        </p:nvSpPr>
        <p:spPr>
          <a:ln/>
        </p:spPr>
        <p:txBody>
          <a:bodyPr/>
          <a:lstStyle/>
          <a:p>
            <a:r>
              <a:rPr lang="en-US" dirty="0" smtClean="0"/>
              <a:t>Defining Probability</a:t>
            </a:r>
            <a:endParaRPr lang="en-US" dirty="0"/>
          </a:p>
        </p:txBody>
      </p:sp>
    </p:spTree>
  </p:cSld>
  <p:clrMapOvr>
    <a:masterClrMapping/>
  </p:clrMapOvr>
  <p:transition spd="med" advTm="1236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Law of Large Numbers</a:t>
            </a:r>
            <a:endParaRPr lang="en-US" dirty="0"/>
          </a:p>
        </p:txBody>
      </p:sp>
      <p:pic>
        <p:nvPicPr>
          <p:cNvPr id="178178" name="Picture 2"/>
          <p:cNvPicPr>
            <a:picLocks noChangeAspect="1" noChangeArrowheads="1"/>
          </p:cNvPicPr>
          <p:nvPr/>
        </p:nvPicPr>
        <p:blipFill>
          <a:blip r:embed="rId3" cstate="print"/>
          <a:srcRect l="35238" t="41417" r="37143" b="35203"/>
          <a:stretch>
            <a:fillRect/>
          </a:stretch>
        </p:blipFill>
        <p:spPr bwMode="auto">
          <a:xfrm>
            <a:off x="762000" y="2667000"/>
            <a:ext cx="7489371" cy="3962400"/>
          </a:xfrm>
          <a:prstGeom prst="rect">
            <a:avLst/>
          </a:prstGeom>
          <a:noFill/>
          <a:ln w="9525" cap="flat" cmpd="sng">
            <a:noFill/>
            <a:prstDash val="solid"/>
            <a:miter lim="800000"/>
            <a:headEnd type="none" w="med" len="med"/>
            <a:tailEnd type="none" w="med" len="med"/>
          </a:ln>
        </p:spPr>
      </p:pic>
      <p:sp>
        <p:nvSpPr>
          <p:cNvPr id="4" name="Rectangle 3"/>
          <p:cNvSpPr/>
          <p:nvPr/>
        </p:nvSpPr>
        <p:spPr>
          <a:xfrm>
            <a:off x="2057400" y="2819400"/>
            <a:ext cx="6400800" cy="3733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2209800" y="3657600"/>
            <a:ext cx="990600" cy="1066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2371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Law of Large Numbers</a:t>
            </a:r>
            <a:endParaRPr lang="en-US" dirty="0"/>
          </a:p>
        </p:txBody>
      </p:sp>
      <p:pic>
        <p:nvPicPr>
          <p:cNvPr id="178178" name="Picture 2"/>
          <p:cNvPicPr>
            <a:picLocks noChangeAspect="1" noChangeArrowheads="1"/>
          </p:cNvPicPr>
          <p:nvPr/>
        </p:nvPicPr>
        <p:blipFill>
          <a:blip r:embed="rId3" cstate="print"/>
          <a:srcRect l="35238" t="41417" r="37143" b="35203"/>
          <a:stretch>
            <a:fillRect/>
          </a:stretch>
        </p:blipFill>
        <p:spPr bwMode="auto">
          <a:xfrm>
            <a:off x="762000" y="2667000"/>
            <a:ext cx="7489371" cy="3962400"/>
          </a:xfrm>
          <a:prstGeom prst="rect">
            <a:avLst/>
          </a:prstGeom>
          <a:noFill/>
          <a:ln w="9525" cap="flat" cmpd="sng">
            <a:noFill/>
            <a:prstDash val="solid"/>
            <a:miter lim="800000"/>
            <a:headEnd type="none" w="med" len="med"/>
            <a:tailEnd type="none" w="med" len="med"/>
          </a:ln>
        </p:spPr>
      </p:pic>
      <p:sp>
        <p:nvSpPr>
          <p:cNvPr id="4" name="Right Arrow 3"/>
          <p:cNvSpPr/>
          <p:nvPr/>
        </p:nvSpPr>
        <p:spPr>
          <a:xfrm>
            <a:off x="228600" y="3352800"/>
            <a:ext cx="762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057400" y="2819400"/>
            <a:ext cx="6400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1066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Law of Large Numbers</a:t>
            </a:r>
            <a:endParaRPr lang="en-US" dirty="0"/>
          </a:p>
        </p:txBody>
      </p:sp>
      <p:pic>
        <p:nvPicPr>
          <p:cNvPr id="178178" name="Picture 2"/>
          <p:cNvPicPr>
            <a:picLocks noChangeAspect="1" noChangeArrowheads="1"/>
          </p:cNvPicPr>
          <p:nvPr/>
        </p:nvPicPr>
        <p:blipFill>
          <a:blip r:embed="rId3" cstate="print"/>
          <a:srcRect l="35238" t="41417" r="37143" b="35203"/>
          <a:stretch>
            <a:fillRect/>
          </a:stretch>
        </p:blipFill>
        <p:spPr bwMode="auto">
          <a:xfrm>
            <a:off x="762000" y="2667000"/>
            <a:ext cx="7489371" cy="3962400"/>
          </a:xfrm>
          <a:prstGeom prst="rect">
            <a:avLst/>
          </a:prstGeom>
          <a:noFill/>
          <a:ln w="9525" cap="flat" cmpd="sng">
            <a:noFill/>
            <a:prstDash val="solid"/>
            <a:miter lim="800000"/>
            <a:headEnd type="none" w="med" len="med"/>
            <a:tailEnd type="none" w="med" len="med"/>
          </a:ln>
        </p:spPr>
      </p:pic>
      <p:sp>
        <p:nvSpPr>
          <p:cNvPr id="4" name="Right Arrow 3"/>
          <p:cNvSpPr/>
          <p:nvPr/>
        </p:nvSpPr>
        <p:spPr>
          <a:xfrm rot="16200000">
            <a:off x="6743700" y="6057900"/>
            <a:ext cx="762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057400" y="2819400"/>
            <a:ext cx="64008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911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Law of Large Numbers</a:t>
            </a:r>
            <a:endParaRPr lang="en-US" dirty="0"/>
          </a:p>
        </p:txBody>
      </p:sp>
      <p:pic>
        <p:nvPicPr>
          <p:cNvPr id="178178" name="Picture 2"/>
          <p:cNvPicPr>
            <a:picLocks noChangeAspect="1" noChangeArrowheads="1"/>
          </p:cNvPicPr>
          <p:nvPr/>
        </p:nvPicPr>
        <p:blipFill>
          <a:blip r:embed="rId3" cstate="print"/>
          <a:srcRect l="35238" t="41417" r="37143" b="35203"/>
          <a:stretch>
            <a:fillRect/>
          </a:stretch>
        </p:blipFill>
        <p:spPr bwMode="auto">
          <a:xfrm>
            <a:off x="762000" y="2667000"/>
            <a:ext cx="7489371" cy="3962400"/>
          </a:xfrm>
          <a:prstGeom prst="rect">
            <a:avLst/>
          </a:prstGeom>
          <a:noFill/>
          <a:ln w="9525" cap="flat" cmpd="sng">
            <a:noFill/>
            <a:prstDash val="solid"/>
            <a:miter lim="800000"/>
            <a:headEnd type="none" w="med" len="med"/>
            <a:tailEnd type="none" w="med" len="med"/>
          </a:ln>
        </p:spPr>
      </p:pic>
      <p:sp>
        <p:nvSpPr>
          <p:cNvPr id="4" name="Right Arrow 3"/>
          <p:cNvSpPr/>
          <p:nvPr/>
        </p:nvSpPr>
        <p:spPr>
          <a:xfrm rot="8637640">
            <a:off x="6498255" y="3191948"/>
            <a:ext cx="762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276600" y="2819400"/>
            <a:ext cx="5181600" cy="274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8637640">
            <a:off x="3602655" y="2810948"/>
            <a:ext cx="762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1280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Law of Large Numbers</a:t>
            </a:r>
            <a:endParaRPr lang="en-US" dirty="0"/>
          </a:p>
        </p:txBody>
      </p:sp>
      <p:pic>
        <p:nvPicPr>
          <p:cNvPr id="178178" name="Picture 2"/>
          <p:cNvPicPr>
            <a:picLocks noChangeAspect="1" noChangeArrowheads="1"/>
          </p:cNvPicPr>
          <p:nvPr/>
        </p:nvPicPr>
        <p:blipFill>
          <a:blip r:embed="rId3" cstate="print"/>
          <a:srcRect l="35238" t="41417" r="37143" b="35203"/>
          <a:stretch>
            <a:fillRect/>
          </a:stretch>
        </p:blipFill>
        <p:spPr bwMode="auto">
          <a:xfrm>
            <a:off x="762000" y="2667000"/>
            <a:ext cx="7489371" cy="3962400"/>
          </a:xfrm>
          <a:prstGeom prst="rect">
            <a:avLst/>
          </a:prstGeom>
          <a:noFill/>
          <a:ln w="9525" cap="flat" cmpd="sng">
            <a:noFill/>
            <a:prstDash val="solid"/>
            <a:miter lim="800000"/>
            <a:headEnd type="none" w="med" len="med"/>
            <a:tailEnd type="none" w="med" len="med"/>
          </a:ln>
        </p:spPr>
      </p:pic>
      <p:sp>
        <p:nvSpPr>
          <p:cNvPr id="4" name="Right Arrow 3"/>
          <p:cNvSpPr/>
          <p:nvPr/>
        </p:nvSpPr>
        <p:spPr>
          <a:xfrm rot="8637640">
            <a:off x="6498255" y="3191948"/>
            <a:ext cx="7620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10660">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Law of Large Numbers</a:t>
            </a:r>
            <a:endParaRPr lang="en-US" dirty="0"/>
          </a:p>
        </p:txBody>
      </p:sp>
      <p:grpSp>
        <p:nvGrpSpPr>
          <p:cNvPr id="6" name="Group 5"/>
          <p:cNvGrpSpPr/>
          <p:nvPr/>
        </p:nvGrpSpPr>
        <p:grpSpPr>
          <a:xfrm>
            <a:off x="2286000" y="3265557"/>
            <a:ext cx="5486400" cy="2373243"/>
            <a:chOff x="2286000" y="3265557"/>
            <a:chExt cx="4495800" cy="1404729"/>
          </a:xfrm>
        </p:grpSpPr>
        <p:sp>
          <p:nvSpPr>
            <p:cNvPr id="4" name="Rectangle 3"/>
            <p:cNvSpPr/>
            <p:nvPr/>
          </p:nvSpPr>
          <p:spPr>
            <a:xfrm>
              <a:off x="2286000" y="3265557"/>
              <a:ext cx="4495800"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en-US" sz="4000" b="1" dirty="0" smtClean="0"/>
                <a:t>More Observations</a:t>
              </a:r>
              <a:endParaRPr lang="en-US" sz="4000" b="1" dirty="0"/>
            </a:p>
          </p:txBody>
        </p:sp>
        <p:sp>
          <p:nvSpPr>
            <p:cNvPr id="5" name="Rectangle 4"/>
            <p:cNvSpPr/>
            <p:nvPr/>
          </p:nvSpPr>
          <p:spPr>
            <a:xfrm>
              <a:off x="2286000" y="3962400"/>
              <a:ext cx="4495800" cy="707886"/>
            </a:xfrm>
            <a:prstGeom prst="rect">
              <a:avLst/>
            </a:prstGeom>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lang="en-US" sz="4000" b="1" dirty="0" smtClean="0"/>
                <a:t>Less Error</a:t>
              </a:r>
              <a:endParaRPr lang="en-US" sz="4000" b="1" dirty="0"/>
            </a:p>
          </p:txBody>
        </p:sp>
      </p:grpSp>
    </p:spTree>
  </p:cSld>
  <p:clrMapOvr>
    <a:masterClrMapping/>
  </p:clrMapOvr>
  <p:transition spd="med" advTm="18750">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Range of Probability</a:t>
            </a:r>
            <a:endParaRPr lang="en-US" dirty="0"/>
          </a:p>
        </p:txBody>
      </p:sp>
      <p:pic>
        <p:nvPicPr>
          <p:cNvPr id="180230" name="Picture 6" descr="http://english.conversalanguage.com/wp-content/uploads/2013/05/adverbs-of-frequency.png"/>
          <p:cNvPicPr>
            <a:picLocks noChangeAspect="1" noChangeArrowheads="1"/>
          </p:cNvPicPr>
          <p:nvPr/>
        </p:nvPicPr>
        <p:blipFill>
          <a:blip r:embed="rId3" cstate="print"/>
          <a:srcRect/>
          <a:stretch>
            <a:fillRect/>
          </a:stretch>
        </p:blipFill>
        <p:spPr bwMode="auto">
          <a:xfrm>
            <a:off x="838200" y="2895600"/>
            <a:ext cx="8046720" cy="3352800"/>
          </a:xfrm>
          <a:prstGeom prst="rect">
            <a:avLst/>
          </a:prstGeom>
          <a:noFill/>
        </p:spPr>
      </p:pic>
    </p:spTree>
  </p:cSld>
  <p:clrMapOvr>
    <a:masterClrMapping/>
  </p:clrMapOvr>
  <p:transition spd="med" advTm="30910">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Odds</a:t>
            </a:r>
          </a:p>
        </p:txBody>
      </p:sp>
      <p:pic>
        <p:nvPicPr>
          <p:cNvPr id="121863" name="Picture 7"/>
          <p:cNvPicPr>
            <a:picLocks noChangeAspect="1" noChangeArrowheads="1"/>
          </p:cNvPicPr>
          <p:nvPr/>
        </p:nvPicPr>
        <p:blipFill>
          <a:blip r:embed="rId3" cstate="print"/>
          <a:srcRect/>
          <a:stretch>
            <a:fillRect/>
          </a:stretch>
        </p:blipFill>
        <p:spPr bwMode="auto">
          <a:xfrm>
            <a:off x="1900238" y="3033713"/>
            <a:ext cx="5343525" cy="790575"/>
          </a:xfrm>
          <a:prstGeom prst="rect">
            <a:avLst/>
          </a:prstGeom>
          <a:noFill/>
          <a:ln w="9525">
            <a:noFill/>
            <a:miter lim="800000"/>
            <a:headEnd/>
            <a:tailEnd/>
          </a:ln>
          <a:effectLst/>
        </p:spPr>
      </p:pic>
    </p:spTree>
  </p:cSld>
  <p:clrMapOvr>
    <a:masterClrMapping/>
  </p:clrMapOvr>
  <p:transition spd="med" advTm="33660">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Odds</a:t>
            </a:r>
          </a:p>
        </p:txBody>
      </p:sp>
      <p:pic>
        <p:nvPicPr>
          <p:cNvPr id="121864" name="Picture 8"/>
          <p:cNvPicPr>
            <a:picLocks noChangeAspect="1" noChangeArrowheads="1"/>
          </p:cNvPicPr>
          <p:nvPr/>
        </p:nvPicPr>
        <p:blipFill>
          <a:blip r:embed="rId3" cstate="print"/>
          <a:srcRect/>
          <a:stretch>
            <a:fillRect/>
          </a:stretch>
        </p:blipFill>
        <p:spPr bwMode="auto">
          <a:xfrm>
            <a:off x="1447800" y="3276600"/>
            <a:ext cx="5362575" cy="790575"/>
          </a:xfrm>
          <a:prstGeom prst="rect">
            <a:avLst/>
          </a:prstGeom>
          <a:noFill/>
          <a:ln w="9525">
            <a:noFill/>
            <a:miter lim="800000"/>
            <a:headEnd/>
            <a:tailEnd/>
          </a:ln>
          <a:effectLst/>
        </p:spPr>
      </p:pic>
    </p:spTree>
  </p:cSld>
  <p:clrMapOvr>
    <a:masterClrMapping/>
  </p:clrMapOvr>
  <p:transition spd="med" advTm="1395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Odds</a:t>
            </a:r>
          </a:p>
        </p:txBody>
      </p:sp>
      <p:pic>
        <p:nvPicPr>
          <p:cNvPr id="123911" name="Picture 7"/>
          <p:cNvPicPr>
            <a:picLocks noChangeAspect="1" noChangeArrowheads="1"/>
          </p:cNvPicPr>
          <p:nvPr/>
        </p:nvPicPr>
        <p:blipFill>
          <a:blip r:embed="rId3" cstate="print"/>
          <a:srcRect/>
          <a:stretch>
            <a:fillRect/>
          </a:stretch>
        </p:blipFill>
        <p:spPr bwMode="auto">
          <a:xfrm>
            <a:off x="1828800" y="3276600"/>
            <a:ext cx="3590925" cy="342900"/>
          </a:xfrm>
          <a:prstGeom prst="rect">
            <a:avLst/>
          </a:prstGeom>
          <a:noFill/>
          <a:ln w="9525">
            <a:noFill/>
            <a:miter lim="800000"/>
            <a:headEnd/>
            <a:tailEnd/>
          </a:ln>
          <a:effectLst/>
        </p:spPr>
      </p:pic>
    </p:spTree>
  </p:cSld>
  <p:clrMapOvr>
    <a:masterClrMapping/>
  </p:clrMapOvr>
  <p:transition spd="med" advTm="8061">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3" name="Picture 5" descr="CartoonUncertainty"/>
          <p:cNvPicPr>
            <a:picLocks noChangeAspect="1" noChangeArrowheads="1"/>
          </p:cNvPicPr>
          <p:nvPr/>
        </p:nvPicPr>
        <p:blipFill>
          <a:blip r:embed="rId3" cstate="print"/>
          <a:srcRect/>
          <a:stretch>
            <a:fillRect/>
          </a:stretch>
        </p:blipFill>
        <p:spPr bwMode="auto">
          <a:xfrm>
            <a:off x="1295400" y="96326"/>
            <a:ext cx="6640594" cy="6609274"/>
          </a:xfrm>
          <a:prstGeom prst="rect">
            <a:avLst/>
          </a:prstGeom>
          <a:noFill/>
        </p:spPr>
      </p:pic>
    </p:spTree>
  </p:cSld>
  <p:clrMapOvr>
    <a:masterClrMapping/>
  </p:clrMapOvr>
  <p:transition spd="med" advTm="2140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Odds</a:t>
            </a:r>
          </a:p>
        </p:txBody>
      </p:sp>
      <p:pic>
        <p:nvPicPr>
          <p:cNvPr id="123911" name="Picture 7"/>
          <p:cNvPicPr>
            <a:picLocks noChangeAspect="1" noChangeArrowheads="1"/>
          </p:cNvPicPr>
          <p:nvPr/>
        </p:nvPicPr>
        <p:blipFill>
          <a:blip r:embed="rId3" cstate="print"/>
          <a:srcRect/>
          <a:stretch>
            <a:fillRect/>
          </a:stretch>
        </p:blipFill>
        <p:spPr bwMode="auto">
          <a:xfrm>
            <a:off x="1828800" y="3276600"/>
            <a:ext cx="3590925" cy="342900"/>
          </a:xfrm>
          <a:prstGeom prst="rect">
            <a:avLst/>
          </a:prstGeom>
          <a:noFill/>
          <a:ln w="9525">
            <a:noFill/>
            <a:miter lim="800000"/>
            <a:headEnd/>
            <a:tailEnd/>
          </a:ln>
          <a:effectLst/>
        </p:spPr>
      </p:pic>
      <p:pic>
        <p:nvPicPr>
          <p:cNvPr id="123913" name="Picture 9"/>
          <p:cNvPicPr>
            <a:picLocks noChangeAspect="1" noChangeArrowheads="1"/>
          </p:cNvPicPr>
          <p:nvPr/>
        </p:nvPicPr>
        <p:blipFill>
          <a:blip r:embed="rId4" cstate="print"/>
          <a:srcRect/>
          <a:stretch>
            <a:fillRect/>
          </a:stretch>
        </p:blipFill>
        <p:spPr bwMode="auto">
          <a:xfrm>
            <a:off x="1828800" y="3810000"/>
            <a:ext cx="5343525" cy="790575"/>
          </a:xfrm>
          <a:prstGeom prst="rect">
            <a:avLst/>
          </a:prstGeom>
          <a:noFill/>
          <a:ln w="9525">
            <a:noFill/>
            <a:miter lim="800000"/>
            <a:headEnd/>
            <a:tailEnd/>
          </a:ln>
          <a:effectLst/>
        </p:spPr>
      </p:pic>
      <p:pic>
        <p:nvPicPr>
          <p:cNvPr id="123914" name="Picture 10"/>
          <p:cNvPicPr>
            <a:picLocks noChangeAspect="1" noChangeArrowheads="1"/>
          </p:cNvPicPr>
          <p:nvPr/>
        </p:nvPicPr>
        <p:blipFill>
          <a:blip r:embed="rId5" cstate="print"/>
          <a:srcRect/>
          <a:stretch>
            <a:fillRect/>
          </a:stretch>
        </p:blipFill>
        <p:spPr bwMode="auto">
          <a:xfrm>
            <a:off x="1828800" y="4648200"/>
            <a:ext cx="3362325" cy="723900"/>
          </a:xfrm>
          <a:prstGeom prst="rect">
            <a:avLst/>
          </a:prstGeom>
          <a:noFill/>
          <a:ln w="9525">
            <a:noFill/>
            <a:miter lim="800000"/>
            <a:headEnd/>
            <a:tailEnd/>
          </a:ln>
          <a:effectLst/>
        </p:spPr>
      </p:pic>
    </p:spTree>
  </p:cSld>
  <p:clrMapOvr>
    <a:masterClrMapping/>
  </p:clrMapOvr>
  <p:transition spd="med" advTm="13650">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Odds</a:t>
            </a:r>
          </a:p>
        </p:txBody>
      </p:sp>
      <p:pic>
        <p:nvPicPr>
          <p:cNvPr id="197634" name="Picture 2"/>
          <p:cNvPicPr>
            <a:picLocks noChangeAspect="1" noChangeArrowheads="1"/>
          </p:cNvPicPr>
          <p:nvPr/>
        </p:nvPicPr>
        <p:blipFill>
          <a:blip r:embed="rId3" cstate="print"/>
          <a:srcRect/>
          <a:stretch>
            <a:fillRect/>
          </a:stretch>
        </p:blipFill>
        <p:spPr bwMode="auto">
          <a:xfrm>
            <a:off x="914400" y="2895600"/>
            <a:ext cx="3535363" cy="2925763"/>
          </a:xfrm>
          <a:prstGeom prst="rect">
            <a:avLst/>
          </a:prstGeom>
          <a:noFill/>
          <a:ln w="9525">
            <a:noFill/>
            <a:miter lim="800000"/>
            <a:headEnd/>
            <a:tailEnd/>
          </a:ln>
          <a:effectLst/>
        </p:spPr>
      </p:pic>
      <p:pic>
        <p:nvPicPr>
          <p:cNvPr id="197638" name="Picture 6" descr="http://www.bisolutions.us/web/graphic/Relationship-between-Odds-and-Probability-of-an-event.jpg"/>
          <p:cNvPicPr>
            <a:picLocks noChangeAspect="1" noChangeArrowheads="1"/>
          </p:cNvPicPr>
          <p:nvPr/>
        </p:nvPicPr>
        <p:blipFill>
          <a:blip r:embed="rId4" cstate="print"/>
          <a:srcRect/>
          <a:stretch>
            <a:fillRect/>
          </a:stretch>
        </p:blipFill>
        <p:spPr bwMode="auto">
          <a:xfrm>
            <a:off x="1295400" y="2667000"/>
            <a:ext cx="6313225" cy="3793598"/>
          </a:xfrm>
          <a:prstGeom prst="rect">
            <a:avLst/>
          </a:prstGeom>
          <a:noFill/>
        </p:spPr>
      </p:pic>
    </p:spTree>
  </p:cSld>
  <p:clrMapOvr>
    <a:masterClrMapping/>
  </p:clrMapOvr>
  <p:transition spd="med" advTm="13150">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Odds</a:t>
            </a:r>
          </a:p>
        </p:txBody>
      </p:sp>
      <p:pic>
        <p:nvPicPr>
          <p:cNvPr id="197634" name="Picture 2"/>
          <p:cNvPicPr>
            <a:picLocks noChangeAspect="1" noChangeArrowheads="1"/>
          </p:cNvPicPr>
          <p:nvPr/>
        </p:nvPicPr>
        <p:blipFill>
          <a:blip r:embed="rId3" cstate="print"/>
          <a:srcRect/>
          <a:stretch>
            <a:fillRect/>
          </a:stretch>
        </p:blipFill>
        <p:spPr bwMode="auto">
          <a:xfrm>
            <a:off x="914400" y="2895600"/>
            <a:ext cx="3535363" cy="2925763"/>
          </a:xfrm>
          <a:prstGeom prst="rect">
            <a:avLst/>
          </a:prstGeom>
          <a:noFill/>
          <a:ln w="9525">
            <a:noFill/>
            <a:miter lim="800000"/>
            <a:headEnd/>
            <a:tailEnd/>
          </a:ln>
          <a:effectLst/>
        </p:spPr>
      </p:pic>
      <p:pic>
        <p:nvPicPr>
          <p:cNvPr id="197638" name="Picture 6" descr="http://www.bisolutions.us/web/graphic/Relationship-between-Odds-and-Probability-of-an-event.jpg"/>
          <p:cNvPicPr>
            <a:picLocks noChangeAspect="1" noChangeArrowheads="1"/>
          </p:cNvPicPr>
          <p:nvPr/>
        </p:nvPicPr>
        <p:blipFill>
          <a:blip r:embed="rId4" cstate="print"/>
          <a:srcRect/>
          <a:stretch>
            <a:fillRect/>
          </a:stretch>
        </p:blipFill>
        <p:spPr bwMode="auto">
          <a:xfrm>
            <a:off x="1295400" y="2667000"/>
            <a:ext cx="6313225" cy="3793598"/>
          </a:xfrm>
          <a:prstGeom prst="rect">
            <a:avLst/>
          </a:prstGeom>
          <a:noFill/>
        </p:spPr>
      </p:pic>
      <p:sp>
        <p:nvSpPr>
          <p:cNvPr id="5" name="Down Arrow 4"/>
          <p:cNvSpPr/>
          <p:nvPr/>
        </p:nvSpPr>
        <p:spPr>
          <a:xfrm>
            <a:off x="4419600" y="5105400"/>
            <a:ext cx="7620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7950">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Odds</a:t>
            </a:r>
          </a:p>
        </p:txBody>
      </p:sp>
      <p:pic>
        <p:nvPicPr>
          <p:cNvPr id="197634" name="Picture 2"/>
          <p:cNvPicPr>
            <a:picLocks noChangeAspect="1" noChangeArrowheads="1"/>
          </p:cNvPicPr>
          <p:nvPr/>
        </p:nvPicPr>
        <p:blipFill>
          <a:blip r:embed="rId3" cstate="print"/>
          <a:srcRect/>
          <a:stretch>
            <a:fillRect/>
          </a:stretch>
        </p:blipFill>
        <p:spPr bwMode="auto">
          <a:xfrm>
            <a:off x="914400" y="2895600"/>
            <a:ext cx="3535363" cy="2925763"/>
          </a:xfrm>
          <a:prstGeom prst="rect">
            <a:avLst/>
          </a:prstGeom>
          <a:noFill/>
          <a:ln w="9525">
            <a:noFill/>
            <a:miter lim="800000"/>
            <a:headEnd/>
            <a:tailEnd/>
          </a:ln>
          <a:effectLst/>
        </p:spPr>
      </p:pic>
      <p:pic>
        <p:nvPicPr>
          <p:cNvPr id="197638" name="Picture 6" descr="http://www.bisolutions.us/web/graphic/Relationship-between-Odds-and-Probability-of-an-event.jpg"/>
          <p:cNvPicPr>
            <a:picLocks noChangeAspect="1" noChangeArrowheads="1"/>
          </p:cNvPicPr>
          <p:nvPr/>
        </p:nvPicPr>
        <p:blipFill>
          <a:blip r:embed="rId4" cstate="print"/>
          <a:srcRect/>
          <a:stretch>
            <a:fillRect/>
          </a:stretch>
        </p:blipFill>
        <p:spPr bwMode="auto">
          <a:xfrm>
            <a:off x="1295400" y="2667000"/>
            <a:ext cx="6313225" cy="3793598"/>
          </a:xfrm>
          <a:prstGeom prst="rect">
            <a:avLst/>
          </a:prstGeom>
          <a:noFill/>
        </p:spPr>
      </p:pic>
      <p:sp>
        <p:nvSpPr>
          <p:cNvPr id="5" name="Down Arrow 4"/>
          <p:cNvSpPr/>
          <p:nvPr/>
        </p:nvSpPr>
        <p:spPr>
          <a:xfrm>
            <a:off x="5257800" y="5029200"/>
            <a:ext cx="7620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10060">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Odds</a:t>
            </a:r>
          </a:p>
        </p:txBody>
      </p:sp>
      <p:pic>
        <p:nvPicPr>
          <p:cNvPr id="197634" name="Picture 2"/>
          <p:cNvPicPr>
            <a:picLocks noChangeAspect="1" noChangeArrowheads="1"/>
          </p:cNvPicPr>
          <p:nvPr/>
        </p:nvPicPr>
        <p:blipFill>
          <a:blip r:embed="rId3" cstate="print"/>
          <a:srcRect/>
          <a:stretch>
            <a:fillRect/>
          </a:stretch>
        </p:blipFill>
        <p:spPr bwMode="auto">
          <a:xfrm>
            <a:off x="914400" y="2895600"/>
            <a:ext cx="3535363" cy="2925763"/>
          </a:xfrm>
          <a:prstGeom prst="rect">
            <a:avLst/>
          </a:prstGeom>
          <a:noFill/>
          <a:ln w="9525">
            <a:noFill/>
            <a:miter lim="800000"/>
            <a:headEnd/>
            <a:tailEnd/>
          </a:ln>
          <a:effectLst/>
        </p:spPr>
      </p:pic>
      <p:pic>
        <p:nvPicPr>
          <p:cNvPr id="197638" name="Picture 6" descr="http://www.bisolutions.us/web/graphic/Relationship-between-Odds-and-Probability-of-an-event.jpg"/>
          <p:cNvPicPr>
            <a:picLocks noChangeAspect="1" noChangeArrowheads="1"/>
          </p:cNvPicPr>
          <p:nvPr/>
        </p:nvPicPr>
        <p:blipFill>
          <a:blip r:embed="rId4" cstate="print"/>
          <a:srcRect/>
          <a:stretch>
            <a:fillRect/>
          </a:stretch>
        </p:blipFill>
        <p:spPr bwMode="auto">
          <a:xfrm>
            <a:off x="1295400" y="2667000"/>
            <a:ext cx="6313225" cy="3793598"/>
          </a:xfrm>
          <a:prstGeom prst="rect">
            <a:avLst/>
          </a:prstGeom>
          <a:noFill/>
        </p:spPr>
      </p:pic>
      <p:sp>
        <p:nvSpPr>
          <p:cNvPr id="5" name="Down Arrow 4"/>
          <p:cNvSpPr/>
          <p:nvPr/>
        </p:nvSpPr>
        <p:spPr>
          <a:xfrm>
            <a:off x="5638800" y="5029200"/>
            <a:ext cx="7620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8600">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Odds</a:t>
            </a:r>
          </a:p>
        </p:txBody>
      </p:sp>
      <p:pic>
        <p:nvPicPr>
          <p:cNvPr id="197634" name="Picture 2"/>
          <p:cNvPicPr>
            <a:picLocks noChangeAspect="1" noChangeArrowheads="1"/>
          </p:cNvPicPr>
          <p:nvPr/>
        </p:nvPicPr>
        <p:blipFill>
          <a:blip r:embed="rId3" cstate="print"/>
          <a:srcRect/>
          <a:stretch>
            <a:fillRect/>
          </a:stretch>
        </p:blipFill>
        <p:spPr bwMode="auto">
          <a:xfrm>
            <a:off x="914400" y="2895600"/>
            <a:ext cx="3535363" cy="2925763"/>
          </a:xfrm>
          <a:prstGeom prst="rect">
            <a:avLst/>
          </a:prstGeom>
          <a:noFill/>
          <a:ln w="9525">
            <a:noFill/>
            <a:miter lim="800000"/>
            <a:headEnd/>
            <a:tailEnd/>
          </a:ln>
          <a:effectLst/>
        </p:spPr>
      </p:pic>
      <p:pic>
        <p:nvPicPr>
          <p:cNvPr id="197638" name="Picture 6" descr="http://www.bisolutions.us/web/graphic/Relationship-between-Odds-and-Probability-of-an-event.jpg"/>
          <p:cNvPicPr>
            <a:picLocks noChangeAspect="1" noChangeArrowheads="1"/>
          </p:cNvPicPr>
          <p:nvPr/>
        </p:nvPicPr>
        <p:blipFill>
          <a:blip r:embed="rId4" cstate="print"/>
          <a:srcRect/>
          <a:stretch>
            <a:fillRect/>
          </a:stretch>
        </p:blipFill>
        <p:spPr bwMode="auto">
          <a:xfrm>
            <a:off x="1295400" y="2667000"/>
            <a:ext cx="6313225" cy="3793598"/>
          </a:xfrm>
          <a:prstGeom prst="rect">
            <a:avLst/>
          </a:prstGeom>
          <a:noFill/>
        </p:spPr>
      </p:pic>
      <p:sp>
        <p:nvSpPr>
          <p:cNvPr id="5" name="Down Arrow 4"/>
          <p:cNvSpPr/>
          <p:nvPr/>
        </p:nvSpPr>
        <p:spPr>
          <a:xfrm>
            <a:off x="5943600" y="4953000"/>
            <a:ext cx="7620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advTm="7800">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Probability as Opinion</a:t>
            </a:r>
            <a:endParaRPr lang="en-US" dirty="0"/>
          </a:p>
        </p:txBody>
      </p:sp>
      <p:pic>
        <p:nvPicPr>
          <p:cNvPr id="53251" name="Picture 3"/>
          <p:cNvPicPr>
            <a:picLocks noChangeAspect="1" noChangeArrowheads="1"/>
          </p:cNvPicPr>
          <p:nvPr/>
        </p:nvPicPr>
        <p:blipFill>
          <a:blip r:embed="rId3" cstate="print"/>
          <a:srcRect/>
          <a:stretch>
            <a:fillRect/>
          </a:stretch>
        </p:blipFill>
        <p:spPr bwMode="auto">
          <a:xfrm>
            <a:off x="1371600" y="2667000"/>
            <a:ext cx="3848100" cy="3749675"/>
          </a:xfrm>
          <a:prstGeom prst="rect">
            <a:avLst/>
          </a:prstGeom>
          <a:noFill/>
          <a:ln w="9525">
            <a:noFill/>
            <a:miter lim="800000"/>
            <a:headEnd/>
            <a:tailEnd/>
          </a:ln>
          <a:effectLst/>
        </p:spPr>
      </p:pic>
    </p:spTree>
  </p:cSld>
  <p:clrMapOvr>
    <a:masterClrMapping/>
  </p:clrMapOvr>
  <p:transition spd="med" advTm="21650">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Probability as Opinion</a:t>
            </a:r>
            <a:endParaRPr lang="en-US" dirty="0"/>
          </a:p>
        </p:txBody>
      </p:sp>
      <p:pic>
        <p:nvPicPr>
          <p:cNvPr id="4" name="Picture 5"/>
          <p:cNvPicPr>
            <a:picLocks noChangeAspect="1" noChangeArrowheads="1"/>
          </p:cNvPicPr>
          <p:nvPr/>
        </p:nvPicPr>
        <p:blipFill>
          <a:blip r:embed="rId3" cstate="print"/>
          <a:srcRect/>
          <a:stretch>
            <a:fillRect/>
          </a:stretch>
        </p:blipFill>
        <p:spPr bwMode="auto">
          <a:xfrm>
            <a:off x="1752600" y="2645854"/>
            <a:ext cx="2438400" cy="3995954"/>
          </a:xfrm>
          <a:prstGeom prst="rect">
            <a:avLst/>
          </a:prstGeom>
          <a:noFill/>
          <a:ln w="9525">
            <a:noFill/>
            <a:miter lim="800000"/>
            <a:headEnd/>
            <a:tailEnd/>
          </a:ln>
          <a:effectLst/>
        </p:spPr>
      </p:pic>
    </p:spTree>
  </p:cSld>
  <p:clrMapOvr>
    <a:masterClrMapping/>
  </p:clrMapOvr>
  <p:transition spd="med" advTm="28160">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fontScale="90000"/>
          </a:bodyPr>
          <a:lstStyle/>
          <a:p>
            <a:r>
              <a:rPr lang="en-US" dirty="0" smtClean="0"/>
              <a:t>Axiomatic Definition of Probability</a:t>
            </a:r>
            <a:endParaRPr lang="en-US" dirty="0"/>
          </a:p>
        </p:txBody>
      </p:sp>
    </p:spTree>
  </p:cSld>
  <p:clrMapOvr>
    <a:masterClrMapping/>
  </p:clrMapOvr>
  <p:transition spd="med" advTm="23910">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p:txBody>
          <a:bodyPr>
            <a:normAutofit/>
          </a:bodyPr>
          <a:lstStyle/>
          <a:p>
            <a:pPr marL="670560" indent="-533400">
              <a:lnSpc>
                <a:spcPct val="90000"/>
              </a:lnSpc>
            </a:pPr>
            <a:r>
              <a:rPr lang="en-US" sz="2700" dirty="0" smtClean="0"/>
              <a:t>1. At least one event must happen</a:t>
            </a:r>
          </a:p>
          <a:p>
            <a:pPr marL="670560" indent="-533400">
              <a:lnSpc>
                <a:spcPct val="90000"/>
              </a:lnSpc>
            </a:pPr>
            <a:endParaRPr lang="en-US" sz="2700" dirty="0"/>
          </a:p>
        </p:txBody>
      </p:sp>
      <p:sp>
        <p:nvSpPr>
          <p:cNvPr id="103426" name="Rectangle 2"/>
          <p:cNvSpPr>
            <a:spLocks noGrp="1" noChangeArrowheads="1"/>
          </p:cNvSpPr>
          <p:nvPr>
            <p:ph type="title"/>
          </p:nvPr>
        </p:nvSpPr>
        <p:spPr/>
        <p:txBody>
          <a:bodyPr>
            <a:normAutofit fontScale="90000"/>
          </a:bodyPr>
          <a:lstStyle/>
          <a:p>
            <a:r>
              <a:rPr lang="en-US" dirty="0" smtClean="0"/>
              <a:t>Axiomatic Definition of Probability</a:t>
            </a:r>
            <a:endParaRPr lang="en-US" dirty="0"/>
          </a:p>
        </p:txBody>
      </p:sp>
    </p:spTree>
  </p:cSld>
  <p:clrMapOvr>
    <a:masterClrMapping/>
  </p:clrMapOvr>
  <p:transition spd="med" advTm="1141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p:txBody>
          <a:bodyPr>
            <a:normAutofit/>
          </a:bodyPr>
          <a:lstStyle/>
          <a:p>
            <a:r>
              <a:rPr lang="en-US" dirty="0"/>
              <a:t>Element</a:t>
            </a:r>
          </a:p>
          <a:p>
            <a:r>
              <a:rPr lang="en-US" dirty="0" smtClean="0"/>
              <a:t>Event</a:t>
            </a:r>
            <a:endParaRPr lang="en-US" dirty="0"/>
          </a:p>
        </p:txBody>
      </p:sp>
      <p:sp>
        <p:nvSpPr>
          <p:cNvPr id="105474" name="Rectangle 2"/>
          <p:cNvSpPr>
            <a:spLocks noGrp="1" noChangeArrowheads="1"/>
          </p:cNvSpPr>
          <p:nvPr>
            <p:ph type="title"/>
          </p:nvPr>
        </p:nvSpPr>
        <p:spPr/>
        <p:txBody>
          <a:bodyPr/>
          <a:lstStyle/>
          <a:p>
            <a:r>
              <a:rPr lang="en-US" dirty="0" smtClean="0"/>
              <a:t>Definition</a:t>
            </a:r>
            <a:endParaRPr lang="en-US" dirty="0"/>
          </a:p>
        </p:txBody>
      </p:sp>
    </p:spTree>
  </p:cSld>
  <p:clrMapOvr>
    <a:masterClrMapping/>
  </p:clrMapOvr>
  <p:transition spd="med" advTm="35010">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p:txBody>
          <a:bodyPr>
            <a:normAutofit/>
          </a:bodyPr>
          <a:lstStyle/>
          <a:p>
            <a:pPr marL="670560" indent="-533400">
              <a:lnSpc>
                <a:spcPct val="90000"/>
              </a:lnSpc>
            </a:pPr>
            <a:r>
              <a:rPr lang="en-US" sz="2700" dirty="0" smtClean="0"/>
              <a:t>2. Probability is </a:t>
            </a:r>
            <a:r>
              <a:rPr lang="en-US" sz="2700" dirty="0"/>
              <a:t>greater than or equal to </a:t>
            </a:r>
            <a:r>
              <a:rPr lang="en-US" sz="2700" dirty="0" smtClean="0"/>
              <a:t>zero</a:t>
            </a:r>
            <a:endParaRPr lang="en-US" sz="2700" dirty="0"/>
          </a:p>
        </p:txBody>
      </p:sp>
      <p:sp>
        <p:nvSpPr>
          <p:cNvPr id="103426" name="Rectangle 2"/>
          <p:cNvSpPr>
            <a:spLocks noGrp="1" noChangeArrowheads="1"/>
          </p:cNvSpPr>
          <p:nvPr>
            <p:ph type="title"/>
          </p:nvPr>
        </p:nvSpPr>
        <p:spPr/>
        <p:txBody>
          <a:bodyPr>
            <a:normAutofit fontScale="90000"/>
          </a:bodyPr>
          <a:lstStyle/>
          <a:p>
            <a:r>
              <a:rPr lang="en-US" dirty="0" smtClean="0"/>
              <a:t>Axiomatic Definition of Probability</a:t>
            </a:r>
            <a:endParaRPr lang="en-US" dirty="0"/>
          </a:p>
        </p:txBody>
      </p:sp>
    </p:spTree>
  </p:cSld>
  <p:clrMapOvr>
    <a:masterClrMapping/>
  </p:clrMapOvr>
  <p:transition spd="med" advTm="15200">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p:txBody>
          <a:bodyPr>
            <a:normAutofit/>
          </a:bodyPr>
          <a:lstStyle/>
          <a:p>
            <a:pPr marL="670560" indent="-533400">
              <a:lnSpc>
                <a:spcPct val="90000"/>
              </a:lnSpc>
            </a:pPr>
            <a:r>
              <a:rPr lang="en-US" sz="2700" dirty="0" smtClean="0"/>
              <a:t>3. P(complement) is </a:t>
            </a:r>
            <a:r>
              <a:rPr lang="en-US" sz="2700" dirty="0"/>
              <a:t>one minus </a:t>
            </a:r>
            <a:r>
              <a:rPr lang="en-US" sz="2700" dirty="0" smtClean="0"/>
              <a:t>P(Event)</a:t>
            </a:r>
            <a:endParaRPr lang="en-US" sz="2700" dirty="0"/>
          </a:p>
        </p:txBody>
      </p:sp>
      <p:sp>
        <p:nvSpPr>
          <p:cNvPr id="103426" name="Rectangle 2"/>
          <p:cNvSpPr>
            <a:spLocks noGrp="1" noChangeArrowheads="1"/>
          </p:cNvSpPr>
          <p:nvPr>
            <p:ph type="title"/>
          </p:nvPr>
        </p:nvSpPr>
        <p:spPr/>
        <p:txBody>
          <a:bodyPr>
            <a:normAutofit fontScale="90000"/>
          </a:bodyPr>
          <a:lstStyle/>
          <a:p>
            <a:r>
              <a:rPr lang="en-US" dirty="0" smtClean="0"/>
              <a:t>Axiomatic Definition of Probability</a:t>
            </a:r>
            <a:endParaRPr lang="en-US" dirty="0"/>
          </a:p>
        </p:txBody>
      </p:sp>
    </p:spTree>
  </p:cSld>
  <p:clrMapOvr>
    <a:masterClrMapping/>
  </p:clrMapOvr>
  <p:transition spd="med" advTm="21200">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p:txBody>
          <a:bodyPr>
            <a:normAutofit/>
          </a:bodyPr>
          <a:lstStyle/>
          <a:p>
            <a:pPr marL="670560" indent="-533400">
              <a:lnSpc>
                <a:spcPct val="90000"/>
              </a:lnSpc>
            </a:pPr>
            <a:r>
              <a:rPr lang="en-US" sz="2700" dirty="0" smtClean="0"/>
              <a:t>4. P(two </a:t>
            </a:r>
            <a:r>
              <a:rPr lang="en-US" sz="2700" dirty="0"/>
              <a:t>mutually </a:t>
            </a:r>
            <a:r>
              <a:rPr lang="en-US" sz="2700" dirty="0" smtClean="0"/>
              <a:t>exclusive events) is sum </a:t>
            </a:r>
            <a:r>
              <a:rPr lang="en-US" sz="2700" dirty="0"/>
              <a:t>of each</a:t>
            </a:r>
          </a:p>
        </p:txBody>
      </p:sp>
      <p:sp>
        <p:nvSpPr>
          <p:cNvPr id="103426" name="Rectangle 2"/>
          <p:cNvSpPr>
            <a:spLocks noGrp="1" noChangeArrowheads="1"/>
          </p:cNvSpPr>
          <p:nvPr>
            <p:ph type="title"/>
          </p:nvPr>
        </p:nvSpPr>
        <p:spPr/>
        <p:txBody>
          <a:bodyPr>
            <a:normAutofit fontScale="90000"/>
          </a:bodyPr>
          <a:lstStyle/>
          <a:p>
            <a:r>
              <a:rPr lang="en-US" dirty="0" smtClean="0"/>
              <a:t>Axiomatic Definition of Probability</a:t>
            </a:r>
            <a:endParaRPr lang="en-US" dirty="0"/>
          </a:p>
        </p:txBody>
      </p:sp>
    </p:spTree>
  </p:cSld>
  <p:clrMapOvr>
    <a:masterClrMapping/>
  </p:clrMapOvr>
  <p:transition spd="med" advTm="32650">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normAutofit/>
          </a:bodyPr>
          <a:lstStyle/>
          <a:p>
            <a:r>
              <a:rPr lang="en-US" dirty="0" smtClean="0"/>
              <a:t>Opinions Like </a:t>
            </a:r>
            <a:r>
              <a:rPr lang="en-US" dirty="0"/>
              <a:t>Probabilities</a:t>
            </a:r>
          </a:p>
        </p:txBody>
      </p:sp>
      <p:pic>
        <p:nvPicPr>
          <p:cNvPr id="239618" name="Picture 2" descr="https://si0.twimg.com/profile_images/2800585829/220657bde229829f542db9364dafb7a9.jpeg"/>
          <p:cNvPicPr>
            <a:picLocks noChangeAspect="1" noChangeArrowheads="1"/>
          </p:cNvPicPr>
          <p:nvPr/>
        </p:nvPicPr>
        <p:blipFill>
          <a:blip r:embed="rId3" cstate="print"/>
          <a:srcRect t="35200" b="40800"/>
          <a:stretch>
            <a:fillRect/>
          </a:stretch>
        </p:blipFill>
        <p:spPr bwMode="auto">
          <a:xfrm>
            <a:off x="2057400" y="3200400"/>
            <a:ext cx="4762500" cy="1143000"/>
          </a:xfrm>
          <a:prstGeom prst="rect">
            <a:avLst/>
          </a:prstGeom>
          <a:noFill/>
        </p:spPr>
      </p:pic>
    </p:spTree>
  </p:cSld>
  <p:clrMapOvr>
    <a:masterClrMapping/>
  </p:clrMapOvr>
  <p:transition spd="med" advTm="42450">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p:txBody>
          <a:bodyPr/>
          <a:lstStyle/>
          <a:p>
            <a:r>
              <a:rPr lang="en-US"/>
              <a:t>On a scale from 0 to 100, where 100 is for sure, how certain are you that medication errors will occur in next visit?</a:t>
            </a:r>
          </a:p>
        </p:txBody>
      </p:sp>
      <p:sp>
        <p:nvSpPr>
          <p:cNvPr id="134146" name="Rectangle 2"/>
          <p:cNvSpPr>
            <a:spLocks noGrp="1" noChangeArrowheads="1"/>
          </p:cNvSpPr>
          <p:nvPr>
            <p:ph type="title"/>
          </p:nvPr>
        </p:nvSpPr>
        <p:spPr/>
        <p:txBody>
          <a:bodyPr>
            <a:normAutofit/>
          </a:bodyPr>
          <a:lstStyle/>
          <a:p>
            <a:r>
              <a:rPr lang="en-US" dirty="0" smtClean="0"/>
              <a:t>Probability As Strength </a:t>
            </a:r>
            <a:r>
              <a:rPr lang="en-US" dirty="0"/>
              <a:t>of Belief</a:t>
            </a:r>
          </a:p>
        </p:txBody>
      </p:sp>
    </p:spTree>
  </p:cSld>
  <p:clrMapOvr>
    <a:masterClrMapping/>
  </p:clrMapOvr>
  <p:transition spd="med" advTm="17060">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sd.keepcalm-o-matic.co.uk/i/keep-calm-and-think-logically-14.png"/>
          <p:cNvPicPr>
            <a:picLocks noChangeAspect="1" noChangeArrowheads="1"/>
          </p:cNvPicPr>
          <p:nvPr/>
        </p:nvPicPr>
        <p:blipFill>
          <a:blip r:embed="rId3" cstate="print"/>
          <a:srcRect t="24571"/>
          <a:stretch>
            <a:fillRect/>
          </a:stretch>
        </p:blipFill>
        <p:spPr bwMode="auto">
          <a:xfrm>
            <a:off x="1524000" y="2743200"/>
            <a:ext cx="4329545" cy="3810000"/>
          </a:xfrm>
          <a:prstGeom prst="rect">
            <a:avLst/>
          </a:prstGeom>
          <a:noFill/>
        </p:spPr>
      </p:pic>
      <p:sp>
        <p:nvSpPr>
          <p:cNvPr id="71684" name="Rectangle 4"/>
          <p:cNvSpPr>
            <a:spLocks noGrp="1" noChangeArrowheads="1"/>
          </p:cNvSpPr>
          <p:nvPr>
            <p:ph type="title"/>
          </p:nvPr>
        </p:nvSpPr>
        <p:spPr>
          <a:xfrm>
            <a:off x="1371600" y="1524000"/>
            <a:ext cx="7620000" cy="990600"/>
          </a:xfrm>
          <a:ln/>
        </p:spPr>
        <p:txBody>
          <a:bodyPr>
            <a:normAutofit/>
          </a:bodyPr>
          <a:lstStyle/>
          <a:p>
            <a:r>
              <a:rPr lang="en-US" dirty="0" smtClean="0"/>
              <a:t>Context for Study of Belief</a:t>
            </a:r>
            <a:endParaRPr lang="en-US" dirty="0"/>
          </a:p>
        </p:txBody>
      </p:sp>
    </p:spTree>
  </p:cSld>
  <p:clrMapOvr>
    <a:masterClrMapping/>
  </p:clrMapOvr>
  <p:transition spd="med" advTm="18960">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ln/>
        </p:spPr>
        <p:txBody>
          <a:bodyPr>
            <a:normAutofit/>
          </a:bodyPr>
          <a:lstStyle/>
          <a:p>
            <a:r>
              <a:rPr lang="en-US" sz="2800" dirty="0" smtClean="0"/>
              <a:t>Probability is the count of event divided by count of all possible events</a:t>
            </a:r>
            <a:endParaRPr lang="en-US" sz="2800" dirty="0"/>
          </a:p>
        </p:txBody>
      </p:sp>
      <p:sp>
        <p:nvSpPr>
          <p:cNvPr id="90114" name="Rectangle 2"/>
          <p:cNvSpPr>
            <a:spLocks noGrp="1" noChangeArrowheads="1"/>
          </p:cNvSpPr>
          <p:nvPr>
            <p:ph type="title"/>
          </p:nvPr>
        </p:nvSpPr>
        <p:spPr>
          <a:ln/>
        </p:spPr>
        <p:txBody>
          <a:bodyPr/>
          <a:lstStyle/>
          <a:p>
            <a:r>
              <a:rPr lang="en-US"/>
              <a:t>Take Home Lesson</a:t>
            </a:r>
          </a:p>
        </p:txBody>
      </p:sp>
    </p:spTree>
  </p:cSld>
  <p:clrMapOvr>
    <a:masterClrMapping/>
  </p:clrMapOvr>
  <p:transition spd="med" advTm="13560">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body" idx="1"/>
          </p:nvPr>
        </p:nvSpPr>
        <p:spPr/>
        <p:txBody>
          <a:bodyPr/>
          <a:lstStyle/>
          <a:p>
            <a:r>
              <a:rPr lang="en-US" dirty="0"/>
              <a:t>In examining wrong side surgeries in our hospital, what are the elements, events and the universe of possibilities?  Draw the Venn Diagram</a:t>
            </a:r>
          </a:p>
        </p:txBody>
      </p:sp>
      <p:sp>
        <p:nvSpPr>
          <p:cNvPr id="110594" name="Rectangle 2"/>
          <p:cNvSpPr>
            <a:spLocks noGrp="1" noChangeArrowheads="1"/>
          </p:cNvSpPr>
          <p:nvPr>
            <p:ph type="title"/>
          </p:nvPr>
        </p:nvSpPr>
        <p:spPr/>
        <p:txBody>
          <a:bodyPr/>
          <a:lstStyle/>
          <a:p>
            <a:r>
              <a:rPr lang="en-US" dirty="0" smtClean="0"/>
              <a:t>Do One</a:t>
            </a:r>
            <a:endParaRPr lang="en-US" dirty="0"/>
          </a:p>
        </p:txBody>
      </p:sp>
    </p:spTree>
  </p:cSld>
  <p:clrMapOvr>
    <a:masterClrMapping/>
  </p:clrMapOvr>
  <p:transition spd="med" advTm="1115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p:txBody>
          <a:bodyPr>
            <a:normAutofit/>
          </a:bodyPr>
          <a:lstStyle/>
          <a:p>
            <a:r>
              <a:rPr lang="en-US" dirty="0" smtClean="0"/>
              <a:t>Universe </a:t>
            </a:r>
            <a:r>
              <a:rPr lang="en-US" dirty="0"/>
              <a:t>of possibilities</a:t>
            </a:r>
          </a:p>
          <a:p>
            <a:r>
              <a:rPr lang="en-US" dirty="0"/>
              <a:t>Venn diagram</a:t>
            </a:r>
          </a:p>
          <a:p>
            <a:pPr>
              <a:buFont typeface="Wingdings" pitchFamily="2" charset="2"/>
              <a:buNone/>
            </a:pPr>
            <a:endParaRPr lang="en-US" dirty="0"/>
          </a:p>
        </p:txBody>
      </p:sp>
      <p:sp>
        <p:nvSpPr>
          <p:cNvPr id="105474" name="Rectangle 2"/>
          <p:cNvSpPr>
            <a:spLocks noGrp="1" noChangeArrowheads="1"/>
          </p:cNvSpPr>
          <p:nvPr>
            <p:ph type="title"/>
          </p:nvPr>
        </p:nvSpPr>
        <p:spPr/>
        <p:txBody>
          <a:bodyPr/>
          <a:lstStyle/>
          <a:p>
            <a:r>
              <a:rPr lang="en-US" dirty="0" smtClean="0"/>
              <a:t>Definition</a:t>
            </a:r>
            <a:endParaRPr lang="en-US" dirty="0"/>
          </a:p>
        </p:txBody>
      </p:sp>
    </p:spTree>
  </p:cSld>
  <p:clrMapOvr>
    <a:masterClrMapping/>
  </p:clrMapOvr>
  <p:transition spd="med" advTm="2026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title"/>
          </p:nvPr>
        </p:nvSpPr>
        <p:spPr/>
        <p:txBody>
          <a:bodyPr/>
          <a:lstStyle/>
          <a:p>
            <a:r>
              <a:rPr lang="en-US" dirty="0"/>
              <a:t>What is probability?</a:t>
            </a:r>
          </a:p>
        </p:txBody>
      </p:sp>
      <p:grpSp>
        <p:nvGrpSpPr>
          <p:cNvPr id="10" name="Group 7"/>
          <p:cNvGrpSpPr/>
          <p:nvPr/>
        </p:nvGrpSpPr>
        <p:grpSpPr>
          <a:xfrm>
            <a:off x="1447800" y="3048000"/>
            <a:ext cx="3352800" cy="2514600"/>
            <a:chOff x="4267200" y="2971800"/>
            <a:chExt cx="3352800" cy="2514600"/>
          </a:xfrm>
          <a:solidFill>
            <a:schemeClr val="bg1"/>
          </a:solidFill>
        </p:grpSpPr>
        <p:sp>
          <p:nvSpPr>
            <p:cNvPr id="12" name="Rectangle 11"/>
            <p:cNvSpPr/>
            <p:nvPr/>
          </p:nvSpPr>
          <p:spPr>
            <a:xfrm>
              <a:off x="4267200" y="2971800"/>
              <a:ext cx="3352800" cy="2514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3" name="Rectangle 12"/>
            <p:cNvSpPr/>
            <p:nvPr/>
          </p:nvSpPr>
          <p:spPr>
            <a:xfrm>
              <a:off x="4343400" y="2971800"/>
              <a:ext cx="1981200" cy="228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All possible events </a:t>
              </a:r>
              <a:endParaRPr lang="en-US" b="1" dirty="0">
                <a:solidFill>
                  <a:srgbClr val="FF0000"/>
                </a:solidFill>
              </a:endParaRPr>
            </a:p>
          </p:txBody>
        </p:sp>
      </p:grpSp>
    </p:spTree>
  </p:cSld>
  <p:clrMapOvr>
    <a:masterClrMapping/>
  </p:clrMapOvr>
  <p:transition spd="med" advTm="1836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title"/>
          </p:nvPr>
        </p:nvSpPr>
        <p:spPr/>
        <p:txBody>
          <a:bodyPr/>
          <a:lstStyle/>
          <a:p>
            <a:r>
              <a:rPr lang="en-US" dirty="0"/>
              <a:t>What is probability?</a:t>
            </a:r>
          </a:p>
        </p:txBody>
      </p:sp>
      <p:grpSp>
        <p:nvGrpSpPr>
          <p:cNvPr id="7" name="Group 6"/>
          <p:cNvGrpSpPr/>
          <p:nvPr/>
        </p:nvGrpSpPr>
        <p:grpSpPr>
          <a:xfrm>
            <a:off x="1447800" y="3048000"/>
            <a:ext cx="3352800" cy="2514600"/>
            <a:chOff x="1447800" y="3048000"/>
            <a:chExt cx="3352800" cy="2514600"/>
          </a:xfrm>
        </p:grpSpPr>
        <p:grpSp>
          <p:nvGrpSpPr>
            <p:cNvPr id="2" name="Group 7"/>
            <p:cNvGrpSpPr/>
            <p:nvPr/>
          </p:nvGrpSpPr>
          <p:grpSpPr>
            <a:xfrm>
              <a:off x="1447800" y="3048000"/>
              <a:ext cx="3352800" cy="2514600"/>
              <a:chOff x="4267200" y="2971800"/>
              <a:chExt cx="3352800" cy="2514600"/>
            </a:xfrm>
          </p:grpSpPr>
          <p:sp>
            <p:nvSpPr>
              <p:cNvPr id="12" name="Rectangle 11"/>
              <p:cNvSpPr/>
              <p:nvPr/>
            </p:nvSpPr>
            <p:spPr>
              <a:xfrm>
                <a:off x="4267200" y="2971800"/>
                <a:ext cx="33528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3" name="Rectangle 12"/>
              <p:cNvSpPr/>
              <p:nvPr/>
            </p:nvSpPr>
            <p:spPr>
              <a:xfrm>
                <a:off x="4343400" y="2971800"/>
                <a:ext cx="19812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All possible events </a:t>
                </a:r>
                <a:endParaRPr lang="en-US" b="1" dirty="0">
                  <a:solidFill>
                    <a:srgbClr val="FF0000"/>
                  </a:solidFill>
                </a:endParaRPr>
              </a:p>
            </p:txBody>
          </p:sp>
        </p:grpSp>
        <p:sp>
          <p:nvSpPr>
            <p:cNvPr id="11" name="Oval 10"/>
            <p:cNvSpPr/>
            <p:nvPr/>
          </p:nvSpPr>
          <p:spPr>
            <a:xfrm>
              <a:off x="2438400" y="3505200"/>
              <a:ext cx="1752600" cy="1676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Event A</a:t>
              </a:r>
              <a:endParaRPr lang="en-US" sz="2800" b="1" dirty="0">
                <a:solidFill>
                  <a:srgbClr val="FF0000"/>
                </a:solidFill>
              </a:endParaRPr>
            </a:p>
          </p:txBody>
        </p:sp>
      </p:grpSp>
    </p:spTree>
  </p:cSld>
  <p:clrMapOvr>
    <a:masterClrMapping/>
  </p:clrMapOvr>
  <p:transition spd="med" advTm="2001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What is probability?</a:t>
            </a:r>
            <a:endParaRPr lang="en-US" dirty="0"/>
          </a:p>
        </p:txBody>
      </p:sp>
      <p:grpSp>
        <p:nvGrpSpPr>
          <p:cNvPr id="32" name="Group 31"/>
          <p:cNvGrpSpPr/>
          <p:nvPr/>
        </p:nvGrpSpPr>
        <p:grpSpPr>
          <a:xfrm>
            <a:off x="1066800" y="2819400"/>
            <a:ext cx="6934200" cy="3695700"/>
            <a:chOff x="0" y="3162300"/>
            <a:chExt cx="6934200" cy="3695700"/>
          </a:xfrm>
        </p:grpSpPr>
        <p:pic>
          <p:nvPicPr>
            <p:cNvPr id="60424" name="Picture 8"/>
            <p:cNvPicPr>
              <a:picLocks noChangeAspect="1" noChangeArrowheads="1"/>
            </p:cNvPicPr>
            <p:nvPr/>
          </p:nvPicPr>
          <p:blipFill>
            <a:blip r:embed="rId3" cstate="print"/>
            <a:srcRect/>
            <a:stretch>
              <a:fillRect/>
            </a:stretch>
          </p:blipFill>
          <p:spPr bwMode="auto">
            <a:xfrm>
              <a:off x="0" y="5317376"/>
              <a:ext cx="1981200" cy="1540624"/>
            </a:xfrm>
            <a:prstGeom prst="rect">
              <a:avLst/>
            </a:prstGeom>
            <a:noFill/>
            <a:ln w="9525" cap="flat" cmpd="sng">
              <a:noFill/>
              <a:prstDash val="solid"/>
              <a:miter lim="800000"/>
              <a:headEnd type="none" w="med" len="med"/>
              <a:tailEnd type="none" w="med" len="med"/>
            </a:ln>
            <a:effectLst/>
          </p:spPr>
        </p:pic>
        <p:grpSp>
          <p:nvGrpSpPr>
            <p:cNvPr id="30" name="Group 29"/>
            <p:cNvGrpSpPr/>
            <p:nvPr/>
          </p:nvGrpSpPr>
          <p:grpSpPr>
            <a:xfrm>
              <a:off x="2743200" y="3162300"/>
              <a:ext cx="4191000" cy="2933700"/>
              <a:chOff x="2743200" y="3162300"/>
              <a:chExt cx="4191000" cy="2933700"/>
            </a:xfrm>
          </p:grpSpPr>
          <p:pic>
            <p:nvPicPr>
              <p:cNvPr id="60425" name="Picture 9"/>
              <p:cNvPicPr>
                <a:picLocks noChangeAspect="1" noChangeArrowheads="1"/>
              </p:cNvPicPr>
              <p:nvPr/>
            </p:nvPicPr>
            <p:blipFill>
              <a:blip r:embed="rId4" cstate="print"/>
              <a:srcRect/>
              <a:stretch>
                <a:fillRect/>
              </a:stretch>
            </p:blipFill>
            <p:spPr bwMode="auto">
              <a:xfrm>
                <a:off x="5181600" y="4800600"/>
                <a:ext cx="1665848" cy="1295400"/>
              </a:xfrm>
              <a:prstGeom prst="rect">
                <a:avLst/>
              </a:prstGeom>
              <a:noFill/>
              <a:ln w="9525" cap="flat" cmpd="sng">
                <a:noFill/>
                <a:prstDash val="solid"/>
                <a:miter lim="800000"/>
                <a:headEnd type="none" w="med" len="med"/>
                <a:tailEnd type="none" w="med" len="med"/>
              </a:ln>
              <a:effectLst/>
            </p:spPr>
          </p:pic>
          <p:sp>
            <p:nvSpPr>
              <p:cNvPr id="25" name="TextBox 24"/>
              <p:cNvSpPr txBox="1"/>
              <p:nvPr/>
            </p:nvSpPr>
            <p:spPr>
              <a:xfrm>
                <a:off x="2743200" y="4419600"/>
                <a:ext cx="2286000" cy="369332"/>
              </a:xfrm>
              <a:prstGeom prst="rect">
                <a:avLst/>
              </a:prstGeom>
              <a:noFill/>
            </p:spPr>
            <p:txBody>
              <a:bodyPr wrap="square" rtlCol="0">
                <a:spAutoFit/>
              </a:bodyPr>
              <a:lstStyle/>
              <a:p>
                <a:r>
                  <a:rPr lang="en-US" b="1" dirty="0" smtClean="0"/>
                  <a:t>Probability of A = </a:t>
                </a:r>
                <a:endParaRPr lang="en-US" b="1" dirty="0"/>
              </a:p>
            </p:txBody>
          </p:sp>
          <p:cxnSp>
            <p:nvCxnSpPr>
              <p:cNvPr id="27" name="Straight Connector 26"/>
              <p:cNvCxnSpPr>
                <a:stCxn id="25" idx="3"/>
              </p:cNvCxnSpPr>
              <p:nvPr/>
            </p:nvCxnSpPr>
            <p:spPr>
              <a:xfrm flipV="1">
                <a:off x="5029200" y="4572000"/>
                <a:ext cx="1905000" cy="322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60426" name="Picture 10"/>
              <p:cNvPicPr>
                <a:picLocks noChangeAspect="1" noChangeArrowheads="1"/>
              </p:cNvPicPr>
              <p:nvPr/>
            </p:nvPicPr>
            <p:blipFill>
              <a:blip r:embed="rId5" cstate="print"/>
              <a:srcRect/>
              <a:stretch>
                <a:fillRect/>
              </a:stretch>
            </p:blipFill>
            <p:spPr bwMode="auto">
              <a:xfrm>
                <a:off x="5240020" y="3162300"/>
                <a:ext cx="1313180" cy="1257300"/>
              </a:xfrm>
              <a:prstGeom prst="rect">
                <a:avLst/>
              </a:prstGeom>
              <a:noFill/>
              <a:ln w="9525" cap="flat" cmpd="sng">
                <a:noFill/>
                <a:prstDash val="solid"/>
                <a:miter lim="800000"/>
                <a:headEnd type="none" w="med" len="med"/>
                <a:tailEnd type="none" w="med" len="med"/>
              </a:ln>
              <a:effectLst/>
            </p:spPr>
          </p:pic>
        </p:grpSp>
      </p:grpSp>
    </p:spTree>
  </p:cSld>
  <p:clrMapOvr>
    <a:masterClrMapping/>
  </p:clrMapOvr>
  <p:transition spd="med" advTm="3051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What is probability?</a:t>
            </a:r>
            <a:endParaRPr lang="en-US" dirty="0"/>
          </a:p>
        </p:txBody>
      </p:sp>
      <p:pic>
        <p:nvPicPr>
          <p:cNvPr id="161796" name="Picture 4"/>
          <p:cNvPicPr>
            <a:picLocks noChangeAspect="1" noChangeArrowheads="1"/>
          </p:cNvPicPr>
          <p:nvPr/>
        </p:nvPicPr>
        <p:blipFill>
          <a:blip r:embed="rId3" cstate="print"/>
          <a:srcRect/>
          <a:stretch>
            <a:fillRect/>
          </a:stretch>
        </p:blipFill>
        <p:spPr bwMode="auto">
          <a:xfrm>
            <a:off x="1219200" y="2743200"/>
            <a:ext cx="6956425" cy="3444875"/>
          </a:xfrm>
          <a:prstGeom prst="rect">
            <a:avLst/>
          </a:prstGeom>
          <a:noFill/>
          <a:ln w="9525" cap="flat" cmpd="sng">
            <a:noFill/>
            <a:prstDash val="solid"/>
            <a:miter lim="800000"/>
            <a:headEnd type="none" w="med" len="med"/>
            <a:tailEnd type="none" w="med" len="med"/>
          </a:ln>
          <a:effectLst/>
        </p:spPr>
      </p:pic>
    </p:spTree>
  </p:cSld>
  <p:clrMapOvr>
    <a:masterClrMapping/>
  </p:clrMapOvr>
  <p:transition spd="med" advTm="2461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What is probability?</a:t>
            </a:r>
            <a:endParaRPr lang="en-US" dirty="0"/>
          </a:p>
        </p:txBody>
      </p:sp>
      <p:pic>
        <p:nvPicPr>
          <p:cNvPr id="162823" name="Picture 7"/>
          <p:cNvPicPr>
            <a:picLocks noChangeAspect="1" noChangeArrowheads="1"/>
          </p:cNvPicPr>
          <p:nvPr/>
        </p:nvPicPr>
        <p:blipFill>
          <a:blip r:embed="rId3" cstate="print"/>
          <a:srcRect/>
          <a:stretch>
            <a:fillRect/>
          </a:stretch>
        </p:blipFill>
        <p:spPr bwMode="auto">
          <a:xfrm>
            <a:off x="762000" y="2819400"/>
            <a:ext cx="7070725" cy="3673475"/>
          </a:xfrm>
          <a:prstGeom prst="rect">
            <a:avLst/>
          </a:prstGeom>
          <a:noFill/>
          <a:ln w="9525" cap="flat" cmpd="sng">
            <a:noFill/>
            <a:prstDash val="solid"/>
            <a:miter lim="800000"/>
            <a:headEnd type="none" w="med" len="med"/>
            <a:tailEnd type="none" w="med" len="med"/>
          </a:ln>
          <a:effectLst/>
        </p:spPr>
      </p:pic>
    </p:spTree>
  </p:cSld>
  <p:clrMapOvr>
    <a:masterClrMapping/>
  </p:clrMapOvr>
  <p:transition spd="med" advTm="20710">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1177</TotalTime>
  <Words>1471</Words>
  <Application>Microsoft Office PowerPoint</Application>
  <PresentationFormat>On-screen Show (4:3)</PresentationFormat>
  <Paragraphs>128</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Defining Probability</vt:lpstr>
      <vt:lpstr>Slide 2</vt:lpstr>
      <vt:lpstr>Definition</vt:lpstr>
      <vt:lpstr>Definition</vt:lpstr>
      <vt:lpstr>What is probability?</vt:lpstr>
      <vt:lpstr>What is probability?</vt:lpstr>
      <vt:lpstr>What is probability?</vt:lpstr>
      <vt:lpstr>What is probability?</vt:lpstr>
      <vt:lpstr>What is probability?</vt:lpstr>
      <vt:lpstr>Law of Large Numbers</vt:lpstr>
      <vt:lpstr>Law of Large Numbers</vt:lpstr>
      <vt:lpstr>Law of Large Numbers</vt:lpstr>
      <vt:lpstr>Law of Large Numbers</vt:lpstr>
      <vt:lpstr>Law of Large Numbers</vt:lpstr>
      <vt:lpstr>Law of Large Numbers</vt:lpstr>
      <vt:lpstr>Range of Probability</vt:lpstr>
      <vt:lpstr>Odds</vt:lpstr>
      <vt:lpstr>Odds</vt:lpstr>
      <vt:lpstr>Odds</vt:lpstr>
      <vt:lpstr>Odds</vt:lpstr>
      <vt:lpstr>Odds</vt:lpstr>
      <vt:lpstr>Odds</vt:lpstr>
      <vt:lpstr>Odds</vt:lpstr>
      <vt:lpstr>Odds</vt:lpstr>
      <vt:lpstr>Odds</vt:lpstr>
      <vt:lpstr>Probability as Opinion</vt:lpstr>
      <vt:lpstr>Probability as Opinion</vt:lpstr>
      <vt:lpstr>Axiomatic Definition of Probability</vt:lpstr>
      <vt:lpstr>Axiomatic Definition of Probability</vt:lpstr>
      <vt:lpstr>Axiomatic Definition of Probability</vt:lpstr>
      <vt:lpstr>Axiomatic Definition of Probability</vt:lpstr>
      <vt:lpstr>Axiomatic Definition of Probability</vt:lpstr>
      <vt:lpstr>Opinions Like Probabilities</vt:lpstr>
      <vt:lpstr>Probability As Strength of Belief</vt:lpstr>
      <vt:lpstr>Context for Study of Belief</vt:lpstr>
      <vt:lpstr>Take Home Lesson</vt:lpstr>
      <vt:lpstr>Do 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Mastee</dc:creator>
  <cp:lastModifiedBy>Farrokh</cp:lastModifiedBy>
  <cp:revision>50</cp:revision>
  <dcterms:created xsi:type="dcterms:W3CDTF">2006-09-27T15:17:03Z</dcterms:created>
  <dcterms:modified xsi:type="dcterms:W3CDTF">2013-05-27T15:28:01Z</dcterms:modified>
</cp:coreProperties>
</file>