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43"/>
  </p:notesMasterIdLst>
  <p:sldIdLst>
    <p:sldId id="451" r:id="rId2"/>
    <p:sldId id="268" r:id="rId3"/>
    <p:sldId id="410" r:id="rId4"/>
    <p:sldId id="433" r:id="rId5"/>
    <p:sldId id="411" r:id="rId6"/>
    <p:sldId id="428" r:id="rId7"/>
    <p:sldId id="413" r:id="rId8"/>
    <p:sldId id="414" r:id="rId9"/>
    <p:sldId id="435" r:id="rId10"/>
    <p:sldId id="436" r:id="rId11"/>
    <p:sldId id="415" r:id="rId12"/>
    <p:sldId id="438" r:id="rId13"/>
    <p:sldId id="440" r:id="rId14"/>
    <p:sldId id="439" r:id="rId15"/>
    <p:sldId id="441" r:id="rId16"/>
    <p:sldId id="418" r:id="rId17"/>
    <p:sldId id="416" r:id="rId18"/>
    <p:sldId id="417" r:id="rId19"/>
    <p:sldId id="429" r:id="rId20"/>
    <p:sldId id="366" r:id="rId21"/>
    <p:sldId id="386" r:id="rId22"/>
    <p:sldId id="412" r:id="rId23"/>
    <p:sldId id="419" r:id="rId24"/>
    <p:sldId id="420" r:id="rId25"/>
    <p:sldId id="422" r:id="rId26"/>
    <p:sldId id="421" r:id="rId27"/>
    <p:sldId id="423" r:id="rId28"/>
    <p:sldId id="424" r:id="rId29"/>
    <p:sldId id="425" r:id="rId30"/>
    <p:sldId id="426" r:id="rId31"/>
    <p:sldId id="427" r:id="rId32"/>
    <p:sldId id="431" r:id="rId33"/>
    <p:sldId id="444" r:id="rId34"/>
    <p:sldId id="445" r:id="rId35"/>
    <p:sldId id="446" r:id="rId36"/>
    <p:sldId id="432" r:id="rId37"/>
    <p:sldId id="447" r:id="rId38"/>
    <p:sldId id="449" r:id="rId39"/>
    <p:sldId id="448" r:id="rId40"/>
    <p:sldId id="261" r:id="rId41"/>
    <p:sldId id="45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00FFCC"/>
    <a:srgbClr val="66FFCC"/>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4"/>
    <p:restoredTop sz="71201" autoAdjust="0"/>
  </p:normalViewPr>
  <p:slideViewPr>
    <p:cSldViewPr snapToGrid="0" snapToObjects="1">
      <p:cViewPr varScale="1">
        <p:scale>
          <a:sx n="47" d="100"/>
          <a:sy n="47" d="100"/>
        </p:scale>
        <p:origin x="1180" y="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C3818-ED1C-4079-B87A-08F9D70D5DAC}"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n-US"/>
        </a:p>
      </dgm:t>
    </dgm:pt>
    <dgm:pt modelId="{A1D56782-1408-42FE-9F10-070E70FD0CB0}">
      <dgm:prSet phldrT="[Text]"/>
      <dgm:spPr/>
      <dgm:t>
        <a:bodyPr/>
        <a:lstStyle/>
        <a:p>
          <a:r>
            <a:rPr lang="en-US" b="1" dirty="0"/>
            <a:t>No Missing Values</a:t>
          </a:r>
        </a:p>
      </dgm:t>
    </dgm:pt>
    <dgm:pt modelId="{5F0B1FB9-70D7-4D38-A670-95F95A801F82}" type="parTrans" cxnId="{7C862A78-32AE-4AFE-8D65-2DBB245101A7}">
      <dgm:prSet/>
      <dgm:spPr/>
      <dgm:t>
        <a:bodyPr/>
        <a:lstStyle/>
        <a:p>
          <a:endParaRPr lang="en-US" b="1"/>
        </a:p>
      </dgm:t>
    </dgm:pt>
    <dgm:pt modelId="{01C9C2A9-ECD4-4922-B914-308D23B2705D}" type="sibTrans" cxnId="{7C862A78-32AE-4AFE-8D65-2DBB245101A7}">
      <dgm:prSet/>
      <dgm:spPr/>
      <dgm:t>
        <a:bodyPr/>
        <a:lstStyle/>
        <a:p>
          <a:endParaRPr lang="en-US" b="1"/>
        </a:p>
      </dgm:t>
    </dgm:pt>
    <dgm:pt modelId="{01F0EF5C-F0B5-4326-8386-94FA6D4CC09A}">
      <dgm:prSet phldrT="[Text]"/>
      <dgm:spPr/>
      <dgm:t>
        <a:bodyPr/>
        <a:lstStyle/>
        <a:p>
          <a:r>
            <a:rPr lang="en-US" b="1" dirty="0"/>
            <a:t>Fewer Cases</a:t>
          </a:r>
        </a:p>
      </dgm:t>
    </dgm:pt>
    <dgm:pt modelId="{FC254F25-9EA7-4953-AD18-A8FF6C8BA8D0}" type="parTrans" cxnId="{939175D5-242D-43A3-89CE-0B5A8A261F5C}">
      <dgm:prSet/>
      <dgm:spPr/>
      <dgm:t>
        <a:bodyPr/>
        <a:lstStyle/>
        <a:p>
          <a:endParaRPr lang="en-US" b="1"/>
        </a:p>
      </dgm:t>
    </dgm:pt>
    <dgm:pt modelId="{5AC42E94-4D2F-46D4-9783-A355BE9F0138}" type="sibTrans" cxnId="{939175D5-242D-43A3-89CE-0B5A8A261F5C}">
      <dgm:prSet/>
      <dgm:spPr/>
      <dgm:t>
        <a:bodyPr/>
        <a:lstStyle/>
        <a:p>
          <a:endParaRPr lang="en-US" b="1"/>
        </a:p>
      </dgm:t>
    </dgm:pt>
    <dgm:pt modelId="{F4CC8CA7-F42B-43BF-BA35-7BC0CEDABD47}" type="pres">
      <dgm:prSet presAssocID="{ABCC3818-ED1C-4079-B87A-08F9D70D5DAC}" presName="compositeShape" presStyleCnt="0">
        <dgm:presLayoutVars>
          <dgm:chMax val="2"/>
          <dgm:dir/>
          <dgm:resizeHandles val="exact"/>
        </dgm:presLayoutVars>
      </dgm:prSet>
      <dgm:spPr/>
    </dgm:pt>
    <dgm:pt modelId="{CD4A5B06-8EFB-4CC9-BC84-94D52EF6BAE2}" type="pres">
      <dgm:prSet presAssocID="{ABCC3818-ED1C-4079-B87A-08F9D70D5DAC}" presName="divider" presStyleLbl="fgShp" presStyleIdx="0" presStyleCnt="1"/>
      <dgm:spPr/>
    </dgm:pt>
    <dgm:pt modelId="{A33DF14D-C68A-4A23-9A19-9CA597701F24}" type="pres">
      <dgm:prSet presAssocID="{A1D56782-1408-42FE-9F10-070E70FD0CB0}" presName="downArrow" presStyleLbl="node1" presStyleIdx="0" presStyleCnt="2"/>
      <dgm:spPr/>
    </dgm:pt>
    <dgm:pt modelId="{2FF88E2C-B429-43C3-83D2-C90B5B249C5A}" type="pres">
      <dgm:prSet presAssocID="{A1D56782-1408-42FE-9F10-070E70FD0CB0}" presName="downArrowText" presStyleLbl="revTx" presStyleIdx="0" presStyleCnt="2">
        <dgm:presLayoutVars>
          <dgm:bulletEnabled val="1"/>
        </dgm:presLayoutVars>
      </dgm:prSet>
      <dgm:spPr/>
    </dgm:pt>
    <dgm:pt modelId="{6ADCB4D7-47C9-4876-9F95-503A9DF01D25}" type="pres">
      <dgm:prSet presAssocID="{01F0EF5C-F0B5-4326-8386-94FA6D4CC09A}" presName="upArrow" presStyleLbl="node1" presStyleIdx="1" presStyleCnt="2"/>
      <dgm:spPr/>
    </dgm:pt>
    <dgm:pt modelId="{C34A1DE9-9969-4AF3-AC0D-60A276D4E03E}" type="pres">
      <dgm:prSet presAssocID="{01F0EF5C-F0B5-4326-8386-94FA6D4CC09A}" presName="upArrowText" presStyleLbl="revTx" presStyleIdx="1" presStyleCnt="2">
        <dgm:presLayoutVars>
          <dgm:bulletEnabled val="1"/>
        </dgm:presLayoutVars>
      </dgm:prSet>
      <dgm:spPr/>
    </dgm:pt>
  </dgm:ptLst>
  <dgm:cxnLst>
    <dgm:cxn modelId="{C0473431-DEDD-48F4-8F05-39032102D5D2}" type="presOf" srcId="{01F0EF5C-F0B5-4326-8386-94FA6D4CC09A}" destId="{C34A1DE9-9969-4AF3-AC0D-60A276D4E03E}" srcOrd="0" destOrd="0" presId="urn:microsoft.com/office/officeart/2005/8/layout/arrow3"/>
    <dgm:cxn modelId="{C405B635-7DD6-46C3-91C3-42A95888589D}" type="presOf" srcId="{ABCC3818-ED1C-4079-B87A-08F9D70D5DAC}" destId="{F4CC8CA7-F42B-43BF-BA35-7BC0CEDABD47}" srcOrd="0" destOrd="0" presId="urn:microsoft.com/office/officeart/2005/8/layout/arrow3"/>
    <dgm:cxn modelId="{7C862A78-32AE-4AFE-8D65-2DBB245101A7}" srcId="{ABCC3818-ED1C-4079-B87A-08F9D70D5DAC}" destId="{A1D56782-1408-42FE-9F10-070E70FD0CB0}" srcOrd="0" destOrd="0" parTransId="{5F0B1FB9-70D7-4D38-A670-95F95A801F82}" sibTransId="{01C9C2A9-ECD4-4922-B914-308D23B2705D}"/>
    <dgm:cxn modelId="{8505A458-5000-4926-9E1E-FC0FB4FDC1E8}" type="presOf" srcId="{A1D56782-1408-42FE-9F10-070E70FD0CB0}" destId="{2FF88E2C-B429-43C3-83D2-C90B5B249C5A}" srcOrd="0" destOrd="0" presId="urn:microsoft.com/office/officeart/2005/8/layout/arrow3"/>
    <dgm:cxn modelId="{939175D5-242D-43A3-89CE-0B5A8A261F5C}" srcId="{ABCC3818-ED1C-4079-B87A-08F9D70D5DAC}" destId="{01F0EF5C-F0B5-4326-8386-94FA6D4CC09A}" srcOrd="1" destOrd="0" parTransId="{FC254F25-9EA7-4953-AD18-A8FF6C8BA8D0}" sibTransId="{5AC42E94-4D2F-46D4-9783-A355BE9F0138}"/>
    <dgm:cxn modelId="{BAD78824-BE23-4FC3-9E18-881EDB5D012D}" type="presParOf" srcId="{F4CC8CA7-F42B-43BF-BA35-7BC0CEDABD47}" destId="{CD4A5B06-8EFB-4CC9-BC84-94D52EF6BAE2}" srcOrd="0" destOrd="0" presId="urn:microsoft.com/office/officeart/2005/8/layout/arrow3"/>
    <dgm:cxn modelId="{1FEE09A0-B75E-43AC-B591-9C91C863E152}" type="presParOf" srcId="{F4CC8CA7-F42B-43BF-BA35-7BC0CEDABD47}" destId="{A33DF14D-C68A-4A23-9A19-9CA597701F24}" srcOrd="1" destOrd="0" presId="urn:microsoft.com/office/officeart/2005/8/layout/arrow3"/>
    <dgm:cxn modelId="{3B787C75-AA0C-452E-AD03-776A660D9DF3}" type="presParOf" srcId="{F4CC8CA7-F42B-43BF-BA35-7BC0CEDABD47}" destId="{2FF88E2C-B429-43C3-83D2-C90B5B249C5A}" srcOrd="2" destOrd="0" presId="urn:microsoft.com/office/officeart/2005/8/layout/arrow3"/>
    <dgm:cxn modelId="{FD11C7D5-87D2-445A-8D9E-05B56AD9744F}" type="presParOf" srcId="{F4CC8CA7-F42B-43BF-BA35-7BC0CEDABD47}" destId="{6ADCB4D7-47C9-4876-9F95-503A9DF01D25}" srcOrd="3" destOrd="0" presId="urn:microsoft.com/office/officeart/2005/8/layout/arrow3"/>
    <dgm:cxn modelId="{CEAA5226-A8EF-4654-A593-41C07B526597}" type="presParOf" srcId="{F4CC8CA7-F42B-43BF-BA35-7BC0CEDABD47}" destId="{C34A1DE9-9969-4AF3-AC0D-60A276D4E03E}" srcOrd="4" destOrd="0" presId="urn:microsoft.com/office/officeart/2005/8/layout/arrow3"/>
  </dgm:cxnLst>
  <dgm:bg>
    <a:solidFill>
      <a:srgbClr val="FFFF99"/>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A5B06-8EFB-4CC9-BC84-94D52EF6BAE2}">
      <dsp:nvSpPr>
        <dsp:cNvPr id="0" name=""/>
        <dsp:cNvSpPr/>
      </dsp:nvSpPr>
      <dsp:spPr>
        <a:xfrm rot="21300000">
          <a:off x="18469" y="1714559"/>
          <a:ext cx="5981722" cy="684997"/>
        </a:xfrm>
        <a:prstGeom prst="mathMinus">
          <a:avLst/>
        </a:prstGeom>
        <a:solidFill>
          <a:schemeClr val="accent4">
            <a:tint val="4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DF14D-C68A-4A23-9A19-9CA597701F24}">
      <dsp:nvSpPr>
        <dsp:cNvPr id="0" name=""/>
        <dsp:cNvSpPr/>
      </dsp:nvSpPr>
      <dsp:spPr>
        <a:xfrm>
          <a:off x="722239" y="205705"/>
          <a:ext cx="1805598" cy="1645646"/>
        </a:xfrm>
        <a:prstGeom prst="downArrow">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88E2C-B429-43C3-83D2-C90B5B249C5A}">
      <dsp:nvSpPr>
        <dsp:cNvPr id="0" name=""/>
        <dsp:cNvSpPr/>
      </dsp:nvSpPr>
      <dsp:spPr>
        <a:xfrm>
          <a:off x="3189890" y="0"/>
          <a:ext cx="1925971" cy="1727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No Missing Values</a:t>
          </a:r>
        </a:p>
      </dsp:txBody>
      <dsp:txXfrm>
        <a:off x="3189890" y="0"/>
        <a:ext cx="1925971" cy="1727928"/>
      </dsp:txXfrm>
    </dsp:sp>
    <dsp:sp modelId="{6ADCB4D7-47C9-4876-9F95-503A9DF01D25}">
      <dsp:nvSpPr>
        <dsp:cNvPr id="0" name=""/>
        <dsp:cNvSpPr/>
      </dsp:nvSpPr>
      <dsp:spPr>
        <a:xfrm>
          <a:off x="3490823" y="2262763"/>
          <a:ext cx="1805598" cy="1645646"/>
        </a:xfrm>
        <a:prstGeom prst="upArrow">
          <a:avLst/>
        </a:prstGeom>
        <a:solidFill>
          <a:schemeClr val="accent4">
            <a:hueOff val="19004595"/>
            <a:satOff val="-21993"/>
            <a:lumOff val="-1490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A1DE9-9969-4AF3-AC0D-60A276D4E03E}">
      <dsp:nvSpPr>
        <dsp:cNvPr id="0" name=""/>
        <dsp:cNvSpPr/>
      </dsp:nvSpPr>
      <dsp:spPr>
        <a:xfrm>
          <a:off x="902799" y="2386187"/>
          <a:ext cx="1925971" cy="1727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Fewer Cases</a:t>
          </a:r>
        </a:p>
      </dsp:txBody>
      <dsp:txXfrm>
        <a:off x="902799" y="2386187"/>
        <a:ext cx="1925971" cy="172792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91116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last step, test if the coefficient of the indicator is significantly related to the response variable.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227847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us look at an example.  There are 19 body systems names b,s,2,l,r to b,s,19,l,r.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2264305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each of these variables we have created an indicator variable that is 1 when the variable is missing and 0 otherwise.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40139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the first variable is an indicator variable that is 1 when bs2lr is missing and 0 otherwise and we have called it b,s,2,l,r, binary.</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849998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response variable was regressed on the indicators.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3793574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stars next to the line shows if the indicator variable was significant predictor of response variable.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334276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variables, binary variable for body system 15 is missing everywhere and the regression was not able to process this variable.  We would drop this variable and body system 15 from the analysis.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295037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Variables that are significant predictors of response are said that they are not missing at random.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2987637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Variables that are not significant predictors of response are missing at random.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156005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know if a variable is missing at random or not, you can decide how to adjust for it.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305473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reviews treatment of missing values in regression analysis</a:t>
            </a:r>
            <a:r>
              <a:rPr lang="en-US" baseline="0" dirty="0"/>
              <a: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dependent variable is missing, drop it from the analysis.  No if or but.  If you estimate the missing dependent variable from other variables you would be creating a bias in the data.  </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1318090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multiple methods for addressing missing independent values depending on whether the variable is missing at random or not at random.</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3368078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information is missing at random, there is very few concerns about how the missing variable is treated.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1777234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data are missing at random, deleting the case has no impact on the relationship between independent and dependent variables but will reduce the sample size.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1123683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option is to replace missing values with mean, mode or median.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1007287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R you do this through a package called M,I,C,E.</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1667640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Mean imputation is a fast and simple fix for the missing data. However, it will underestimate the variance, disturb the relations between variables, bias almost any estimate other than the mean.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3852577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Regression imputation replaces missing values of X with predicted value from regression of X on other independent variables.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2914070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R, you can do this through M,I,C,E as well.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3525335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use the option of predictive mean matching in M,I,C,E package.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p14="http://schemas.microsoft.com/office/powerpoint/2010/main" val="378122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 variables are selected to work together.  When the value of one of the independent variable is missing, the entire regression cannot be conducted.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208664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parameter 5 tells M,I,C,E package to do this 5 times from random samples of the data and take the average of imputed values.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p14="http://schemas.microsoft.com/office/powerpoint/2010/main" val="264146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Helvetica Neue"/>
              </a:rPr>
              <a:t>Imputation strengthens the relations in the data. Variability is underestimated. It reduces drift in applying the model to other data.  However, to do this correctly you must check accuracy of predictions in cross-validation.  This approach is unbiased under missing at random.</a:t>
            </a:r>
            <a:endParaRPr lang="en-US" sz="1200"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a:p>
        </p:txBody>
      </p:sp>
    </p:spTree>
    <p:extLst>
      <p:ext uri="{BB962C8B-B14F-4D97-AF65-F5344CB8AC3E}">
        <p14:creationId xmlns:p14="http://schemas.microsoft.com/office/powerpoint/2010/main" val="3297506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333333"/>
                </a:solidFill>
                <a:latin typeface="Helvetica Neue"/>
              </a:rPr>
              <a:t>Suppose you created missing indicators, v</a:t>
            </a:r>
            <a:r>
              <a:rPr lang="en-US" sz="1200" b="0" i="0" dirty="0">
                <a:solidFill>
                  <a:srgbClr val="333333"/>
                </a:solidFill>
                <a:effectLst/>
                <a:latin typeface="Helvetica Neue"/>
              </a:rPr>
              <a:t>isualize patterns of missing, ignored patterns that apply to too few cases, and tested the significant of the missing values.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32</a:t>
            </a:fld>
            <a:endParaRPr lang="en-US"/>
          </a:p>
        </p:txBody>
      </p:sp>
    </p:spTree>
    <p:extLst>
      <p:ext uri="{BB962C8B-B14F-4D97-AF65-F5344CB8AC3E}">
        <p14:creationId xmlns:p14="http://schemas.microsoft.com/office/powerpoint/2010/main" val="3896776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333333"/>
                </a:solidFill>
                <a:latin typeface="Helvetica Neue"/>
              </a:rPr>
              <a:t>You dropped the variables that are not significant and are left with the indicators that are significant predictors and not missing at random.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33</a:t>
            </a:fld>
            <a:endParaRPr lang="en-US"/>
          </a:p>
        </p:txBody>
      </p:sp>
    </p:spTree>
    <p:extLst>
      <p:ext uri="{BB962C8B-B14F-4D97-AF65-F5344CB8AC3E}">
        <p14:creationId xmlns:p14="http://schemas.microsoft.com/office/powerpoint/2010/main" val="1604187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333333"/>
                </a:solidFill>
                <a:latin typeface="Helvetica Neue"/>
              </a:rPr>
              <a:t>You dropped the variables that are not significant and are left with the indicators that are significant predictors and not missing at random.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a:p>
        </p:txBody>
      </p:sp>
    </p:spTree>
    <p:extLst>
      <p:ext uri="{BB962C8B-B14F-4D97-AF65-F5344CB8AC3E}">
        <p14:creationId xmlns:p14="http://schemas.microsoft.com/office/powerpoint/2010/main" val="582959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Include missing variable indicators as additional variables in the model.</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35</a:t>
            </a:fld>
            <a:endParaRPr lang="en-US"/>
          </a:p>
        </p:txBody>
      </p:sp>
    </p:spTree>
    <p:extLst>
      <p:ext uri="{BB962C8B-B14F-4D97-AF65-F5344CB8AC3E}">
        <p14:creationId xmlns:p14="http://schemas.microsoft.com/office/powerpoint/2010/main" val="456341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output.  M,I,C,E package gives you visual display of where variables are missing.  Red indicates a case in which the data is missing..   </a:t>
            </a:r>
          </a:p>
        </p:txBody>
      </p:sp>
      <p:sp>
        <p:nvSpPr>
          <p:cNvPr id="4" name="Slide Number Placeholder 3"/>
          <p:cNvSpPr>
            <a:spLocks noGrp="1"/>
          </p:cNvSpPr>
          <p:nvPr>
            <p:ph type="sldNum" sz="quarter" idx="5"/>
          </p:nvPr>
        </p:nvSpPr>
        <p:spPr/>
        <p:txBody>
          <a:bodyPr/>
          <a:lstStyle/>
          <a:p>
            <a:fld id="{BC9CA3DE-F054-4279-AD1E-75CF0FCB9BEE}" type="slidenum">
              <a:rPr lang="en-US" smtClean="0"/>
              <a:pPr/>
              <a:t>36</a:t>
            </a:fld>
            <a:endParaRPr lang="en-US"/>
          </a:p>
        </p:txBody>
      </p:sp>
    </p:spTree>
    <p:extLst>
      <p:ext uri="{BB962C8B-B14F-4D97-AF65-F5344CB8AC3E}">
        <p14:creationId xmlns:p14="http://schemas.microsoft.com/office/powerpoint/2010/main" val="3711852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situations where you see a lot of red in the same row, then there are possible interactions among indicators.  Look at the pattern of missing across indicators and see if a the common denominator of the indicators can explain a lot of the data.  For example, we see that the last row has a lot of missing </a:t>
            </a:r>
          </a:p>
        </p:txBody>
      </p:sp>
      <p:sp>
        <p:nvSpPr>
          <p:cNvPr id="4" name="Slide Number Placeholder 3"/>
          <p:cNvSpPr>
            <a:spLocks noGrp="1"/>
          </p:cNvSpPr>
          <p:nvPr>
            <p:ph type="sldNum" sz="quarter" idx="5"/>
          </p:nvPr>
        </p:nvSpPr>
        <p:spPr/>
        <p:txBody>
          <a:bodyPr/>
          <a:lstStyle/>
          <a:p>
            <a:fld id="{BC9CA3DE-F054-4279-AD1E-75CF0FCB9BEE}" type="slidenum">
              <a:rPr lang="en-US" smtClean="0"/>
              <a:pPr/>
              <a:t>37</a:t>
            </a:fld>
            <a:endParaRPr lang="en-US"/>
          </a:p>
        </p:txBody>
      </p:sp>
    </p:spTree>
    <p:extLst>
      <p:ext uri="{BB962C8B-B14F-4D97-AF65-F5344CB8AC3E}">
        <p14:creationId xmlns:p14="http://schemas.microsoft.com/office/powerpoint/2010/main" val="4275897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common set of missing is to the right where it is missing from first to last row in this portion of the data.  This is where you can come up with an interaction term to adjust these values in a way that is different from all other adjustments.  </a:t>
            </a:r>
          </a:p>
        </p:txBody>
      </p:sp>
      <p:sp>
        <p:nvSpPr>
          <p:cNvPr id="4" name="Slide Number Placeholder 3"/>
          <p:cNvSpPr>
            <a:spLocks noGrp="1"/>
          </p:cNvSpPr>
          <p:nvPr>
            <p:ph type="sldNum" sz="quarter" idx="5"/>
          </p:nvPr>
        </p:nvSpPr>
        <p:spPr/>
        <p:txBody>
          <a:bodyPr/>
          <a:lstStyle/>
          <a:p>
            <a:fld id="{BC9CA3DE-F054-4279-AD1E-75CF0FCB9BEE}" type="slidenum">
              <a:rPr lang="en-US" smtClean="0"/>
              <a:pPr/>
              <a:t>38</a:t>
            </a:fld>
            <a:endParaRPr lang="en-US"/>
          </a:p>
        </p:txBody>
      </p:sp>
    </p:spTree>
    <p:extLst>
      <p:ext uri="{BB962C8B-B14F-4D97-AF65-F5344CB8AC3E}">
        <p14:creationId xmlns:p14="http://schemas.microsoft.com/office/powerpoint/2010/main" val="2084060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Patterns of missing provide information for unique types of adjustments that need to be tested in cross validation.  </a:t>
            </a:r>
          </a:p>
        </p:txBody>
      </p:sp>
      <p:sp>
        <p:nvSpPr>
          <p:cNvPr id="4" name="Slide Number Placeholder 3"/>
          <p:cNvSpPr>
            <a:spLocks noGrp="1"/>
          </p:cNvSpPr>
          <p:nvPr>
            <p:ph type="sldNum" sz="quarter" idx="5"/>
          </p:nvPr>
        </p:nvSpPr>
        <p:spPr/>
        <p:txBody>
          <a:bodyPr/>
          <a:lstStyle/>
          <a:p>
            <a:fld id="{BC9CA3DE-F054-4279-AD1E-75CF0FCB9BEE}" type="slidenum">
              <a:rPr lang="en-US" smtClean="0"/>
              <a:pPr/>
              <a:t>39</a:t>
            </a:fld>
            <a:endParaRPr lang="en-US"/>
          </a:p>
        </p:txBody>
      </p:sp>
    </p:spTree>
    <p:extLst>
      <p:ext uri="{BB962C8B-B14F-4D97-AF65-F5344CB8AC3E}">
        <p14:creationId xmlns:p14="http://schemas.microsoft.com/office/powerpoint/2010/main" val="267058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this presentation is to show you how you can treat missing values so that regression equation can be used to predict the outcome of interest.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1740299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Missing variables can be addressed in different ways, but you need to pay attention to if they are missing at random and whether there are patterns among missing indicators.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40</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Thank you.  Make sure you look at other videos we have created on regression analysis.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41</a:t>
            </a:fld>
            <a:endParaRPr lang="en-US"/>
          </a:p>
        </p:txBody>
      </p:sp>
    </p:spTree>
    <p:extLst>
      <p:ext uri="{BB962C8B-B14F-4D97-AF65-F5344CB8AC3E}">
        <p14:creationId xmlns:p14="http://schemas.microsoft.com/office/powerpoint/2010/main" val="270572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Variables can go missing in two ways.  At random or not at random.  If information is missing at random, there are less concerns about how the missing variable is treated.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77474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us look at an example.  In this study, when blood pressure was missing, it was not at random.  It increased the risk of mortality.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107573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step is to detect if the variable is missing at random.</a:t>
            </a: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350097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test if X is missing at random, first set the value of an indicator variable to 1 wherever the value is missing and 0 otherwise,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422486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regress the response variable on the binarized indicator variable for missing X values,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3952873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Introduction</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34784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FCA37005-A6D7-4DAA-A3E4-5F3D61FC216F}"/>
              </a:ext>
            </a:extLst>
          </p:cNvPr>
          <p:cNvPicPr>
            <a:picLocks noChangeAspect="1"/>
          </p:cNvPicPr>
          <p:nvPr/>
        </p:nvPicPr>
        <p:blipFill>
          <a:blip r:embed="rId3"/>
          <a:stretch>
            <a:fillRect/>
          </a:stretch>
        </p:blipFill>
        <p:spPr>
          <a:xfrm>
            <a:off x="177423" y="1239261"/>
            <a:ext cx="11450472" cy="4682730"/>
          </a:xfrm>
          <a:prstGeom prst="rect">
            <a:avLst/>
          </a:prstGeom>
        </p:spPr>
      </p:pic>
    </p:spTree>
    <p:extLst>
      <p:ext uri="{BB962C8B-B14F-4D97-AF65-F5344CB8AC3E}">
        <p14:creationId xmlns:p14="http://schemas.microsoft.com/office/powerpoint/2010/main" val="85730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5744C3D4-6427-44EE-AB00-91A7E46DB3C0}"/>
              </a:ext>
            </a:extLst>
          </p:cNvPr>
          <p:cNvGrpSpPr/>
          <p:nvPr/>
        </p:nvGrpSpPr>
        <p:grpSpPr>
          <a:xfrm>
            <a:off x="2630079" y="49811"/>
            <a:ext cx="7360080" cy="6310044"/>
            <a:chOff x="2630079" y="49811"/>
            <a:chExt cx="7360080" cy="6310044"/>
          </a:xfrm>
        </p:grpSpPr>
        <p:pic>
          <p:nvPicPr>
            <p:cNvPr id="21" name="Picture 20">
              <a:extLst>
                <a:ext uri="{FF2B5EF4-FFF2-40B4-BE49-F238E27FC236}">
                  <a16:creationId xmlns:a16="http://schemas.microsoft.com/office/drawing/2014/main" id="{593ADF65-67EE-496D-940B-981116AAACAD}"/>
                </a:ext>
              </a:extLst>
            </p:cNvPr>
            <p:cNvPicPr>
              <a:picLocks noChangeAspect="1"/>
            </p:cNvPicPr>
            <p:nvPr/>
          </p:nvPicPr>
          <p:blipFill rotWithShape="1">
            <a:blip r:embed="rId3"/>
            <a:srcRect b="9277"/>
            <a:stretch/>
          </p:blipFill>
          <p:spPr>
            <a:xfrm>
              <a:off x="2630079" y="49811"/>
              <a:ext cx="7360080" cy="6310044"/>
            </a:xfrm>
            <a:prstGeom prst="rect">
              <a:avLst/>
            </a:prstGeom>
          </p:spPr>
        </p:pic>
        <p:sp>
          <p:nvSpPr>
            <p:cNvPr id="22" name="Rectangle 21">
              <a:extLst>
                <a:ext uri="{FF2B5EF4-FFF2-40B4-BE49-F238E27FC236}">
                  <a16:creationId xmlns:a16="http://schemas.microsoft.com/office/drawing/2014/main" id="{4EBB8154-075C-4464-8FE3-9166BCBB3594}"/>
                </a:ext>
              </a:extLst>
            </p:cNvPr>
            <p:cNvSpPr/>
            <p:nvPr/>
          </p:nvSpPr>
          <p:spPr>
            <a:xfrm>
              <a:off x="3398293" y="1638753"/>
              <a:ext cx="4872250" cy="3525902"/>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We want to predict the response variable from 19 body systems called bs2lr through bs19lr. </a:t>
              </a:r>
            </a:p>
          </p:txBody>
        </p:sp>
      </p:grpSp>
    </p:spTree>
    <p:extLst>
      <p:ext uri="{BB962C8B-B14F-4D97-AF65-F5344CB8AC3E}">
        <p14:creationId xmlns:p14="http://schemas.microsoft.com/office/powerpoint/2010/main" val="165107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5C2D91C6-D1F8-4466-91C0-51D17F5C605E}"/>
              </a:ext>
            </a:extLst>
          </p:cNvPr>
          <p:cNvGrpSpPr/>
          <p:nvPr/>
        </p:nvGrpSpPr>
        <p:grpSpPr>
          <a:xfrm>
            <a:off x="2630079" y="49811"/>
            <a:ext cx="7360080" cy="6310044"/>
            <a:chOff x="2630079" y="49811"/>
            <a:chExt cx="7360080" cy="6310044"/>
          </a:xfrm>
        </p:grpSpPr>
        <p:pic>
          <p:nvPicPr>
            <p:cNvPr id="21" name="Picture 20">
              <a:extLst>
                <a:ext uri="{FF2B5EF4-FFF2-40B4-BE49-F238E27FC236}">
                  <a16:creationId xmlns:a16="http://schemas.microsoft.com/office/drawing/2014/main" id="{593ADF65-67EE-496D-940B-981116AAACAD}"/>
                </a:ext>
              </a:extLst>
            </p:cNvPr>
            <p:cNvPicPr>
              <a:picLocks noChangeAspect="1"/>
            </p:cNvPicPr>
            <p:nvPr/>
          </p:nvPicPr>
          <p:blipFill rotWithShape="1">
            <a:blip r:embed="rId3"/>
            <a:srcRect b="9277"/>
            <a:stretch/>
          </p:blipFill>
          <p:spPr>
            <a:xfrm>
              <a:off x="2630079" y="49811"/>
              <a:ext cx="7360080" cy="6310044"/>
            </a:xfrm>
            <a:prstGeom prst="rect">
              <a:avLst/>
            </a:prstGeom>
          </p:spPr>
        </p:pic>
        <p:sp>
          <p:nvSpPr>
            <p:cNvPr id="25" name="Rectangle 24">
              <a:extLst>
                <a:ext uri="{FF2B5EF4-FFF2-40B4-BE49-F238E27FC236}">
                  <a16:creationId xmlns:a16="http://schemas.microsoft.com/office/drawing/2014/main" id="{778FAE41-B00C-42EE-BBFC-3125B2C5936C}"/>
                </a:ext>
              </a:extLst>
            </p:cNvPr>
            <p:cNvSpPr/>
            <p:nvPr/>
          </p:nvSpPr>
          <p:spPr>
            <a:xfrm>
              <a:off x="3398293" y="1638753"/>
              <a:ext cx="4872250" cy="3525902"/>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Indicators: Set to 1 when X is missing and 0, otherwise. </a:t>
              </a:r>
            </a:p>
          </p:txBody>
        </p:sp>
      </p:grpSp>
    </p:spTree>
    <p:extLst>
      <p:ext uri="{BB962C8B-B14F-4D97-AF65-F5344CB8AC3E}">
        <p14:creationId xmlns:p14="http://schemas.microsoft.com/office/powerpoint/2010/main" val="25179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A586B63A-35E1-421A-AC77-965E1DE05027}"/>
              </a:ext>
            </a:extLst>
          </p:cNvPr>
          <p:cNvGrpSpPr/>
          <p:nvPr/>
        </p:nvGrpSpPr>
        <p:grpSpPr>
          <a:xfrm>
            <a:off x="2349690" y="49812"/>
            <a:ext cx="7640469" cy="6310044"/>
            <a:chOff x="2349690" y="49812"/>
            <a:chExt cx="7640469" cy="6310044"/>
          </a:xfrm>
        </p:grpSpPr>
        <p:pic>
          <p:nvPicPr>
            <p:cNvPr id="21" name="Picture 20">
              <a:extLst>
                <a:ext uri="{FF2B5EF4-FFF2-40B4-BE49-F238E27FC236}">
                  <a16:creationId xmlns:a16="http://schemas.microsoft.com/office/drawing/2014/main" id="{593ADF65-67EE-496D-940B-981116AAACAD}"/>
                </a:ext>
              </a:extLst>
            </p:cNvPr>
            <p:cNvPicPr>
              <a:picLocks noChangeAspect="1"/>
            </p:cNvPicPr>
            <p:nvPr/>
          </p:nvPicPr>
          <p:blipFill rotWithShape="1">
            <a:blip r:embed="rId3"/>
            <a:srcRect b="9277"/>
            <a:stretch/>
          </p:blipFill>
          <p:spPr>
            <a:xfrm>
              <a:off x="2630079" y="49812"/>
              <a:ext cx="7360080" cy="6310044"/>
            </a:xfrm>
            <a:prstGeom prst="rect">
              <a:avLst/>
            </a:prstGeom>
          </p:spPr>
        </p:pic>
        <p:sp>
          <p:nvSpPr>
            <p:cNvPr id="22" name="Rectangle 21">
              <a:extLst>
                <a:ext uri="{FF2B5EF4-FFF2-40B4-BE49-F238E27FC236}">
                  <a16:creationId xmlns:a16="http://schemas.microsoft.com/office/drawing/2014/main" id="{0FB810FC-4BA4-4CF6-90BC-8D290192D7E8}"/>
                </a:ext>
              </a:extLst>
            </p:cNvPr>
            <p:cNvSpPr/>
            <p:nvPr/>
          </p:nvSpPr>
          <p:spPr>
            <a:xfrm>
              <a:off x="2349690" y="981075"/>
              <a:ext cx="6657832" cy="2608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 </a:t>
              </a:r>
            </a:p>
          </p:txBody>
        </p:sp>
      </p:grpSp>
    </p:spTree>
    <p:extLst>
      <p:ext uri="{BB962C8B-B14F-4D97-AF65-F5344CB8AC3E}">
        <p14:creationId xmlns:p14="http://schemas.microsoft.com/office/powerpoint/2010/main" val="376245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69D4739E-8C42-4228-BE63-E29025556F82}"/>
              </a:ext>
            </a:extLst>
          </p:cNvPr>
          <p:cNvGrpSpPr/>
          <p:nvPr/>
        </p:nvGrpSpPr>
        <p:grpSpPr>
          <a:xfrm>
            <a:off x="2630079" y="49811"/>
            <a:ext cx="7360080" cy="6310044"/>
            <a:chOff x="2630079" y="49811"/>
            <a:chExt cx="7360080" cy="6310044"/>
          </a:xfrm>
        </p:grpSpPr>
        <p:pic>
          <p:nvPicPr>
            <p:cNvPr id="21" name="Picture 20">
              <a:extLst>
                <a:ext uri="{FF2B5EF4-FFF2-40B4-BE49-F238E27FC236}">
                  <a16:creationId xmlns:a16="http://schemas.microsoft.com/office/drawing/2014/main" id="{593ADF65-67EE-496D-940B-981116AAACAD}"/>
                </a:ext>
              </a:extLst>
            </p:cNvPr>
            <p:cNvPicPr>
              <a:picLocks noChangeAspect="1"/>
            </p:cNvPicPr>
            <p:nvPr/>
          </p:nvPicPr>
          <p:blipFill rotWithShape="1">
            <a:blip r:embed="rId3"/>
            <a:srcRect b="9277"/>
            <a:stretch/>
          </p:blipFill>
          <p:spPr>
            <a:xfrm>
              <a:off x="2630079" y="49811"/>
              <a:ext cx="7360080" cy="6310044"/>
            </a:xfrm>
            <a:prstGeom prst="rect">
              <a:avLst/>
            </a:prstGeom>
          </p:spPr>
        </p:pic>
        <p:sp>
          <p:nvSpPr>
            <p:cNvPr id="25" name="Rectangle 24">
              <a:extLst>
                <a:ext uri="{FF2B5EF4-FFF2-40B4-BE49-F238E27FC236}">
                  <a16:creationId xmlns:a16="http://schemas.microsoft.com/office/drawing/2014/main" id="{778FAE41-B00C-42EE-BBFC-3125B2C5936C}"/>
                </a:ext>
              </a:extLst>
            </p:cNvPr>
            <p:cNvSpPr/>
            <p:nvPr/>
          </p:nvSpPr>
          <p:spPr>
            <a:xfrm>
              <a:off x="3234520" y="1803761"/>
              <a:ext cx="4872250" cy="3525902"/>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Response variable was regressed on these indicators</a:t>
              </a:r>
            </a:p>
          </p:txBody>
        </p:sp>
      </p:grpSp>
    </p:spTree>
    <p:extLst>
      <p:ext uri="{BB962C8B-B14F-4D97-AF65-F5344CB8AC3E}">
        <p14:creationId xmlns:p14="http://schemas.microsoft.com/office/powerpoint/2010/main" val="245758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29DF5D0E-6FDC-4703-A9EF-99F472DCA35F}"/>
              </a:ext>
            </a:extLst>
          </p:cNvPr>
          <p:cNvGrpSpPr/>
          <p:nvPr/>
        </p:nvGrpSpPr>
        <p:grpSpPr>
          <a:xfrm>
            <a:off x="2630079" y="77107"/>
            <a:ext cx="7360080" cy="6310044"/>
            <a:chOff x="2630079" y="77107"/>
            <a:chExt cx="7360080" cy="6310044"/>
          </a:xfrm>
        </p:grpSpPr>
        <p:pic>
          <p:nvPicPr>
            <p:cNvPr id="21" name="Picture 20">
              <a:extLst>
                <a:ext uri="{FF2B5EF4-FFF2-40B4-BE49-F238E27FC236}">
                  <a16:creationId xmlns:a16="http://schemas.microsoft.com/office/drawing/2014/main" id="{593ADF65-67EE-496D-940B-981116AAACAD}"/>
                </a:ext>
              </a:extLst>
            </p:cNvPr>
            <p:cNvPicPr>
              <a:picLocks noChangeAspect="1"/>
            </p:cNvPicPr>
            <p:nvPr/>
          </p:nvPicPr>
          <p:blipFill rotWithShape="1">
            <a:blip r:embed="rId3"/>
            <a:srcRect b="9277"/>
            <a:stretch/>
          </p:blipFill>
          <p:spPr>
            <a:xfrm>
              <a:off x="2630079" y="77107"/>
              <a:ext cx="7360080" cy="6310044"/>
            </a:xfrm>
            <a:prstGeom prst="rect">
              <a:avLst/>
            </a:prstGeom>
          </p:spPr>
        </p:pic>
        <p:sp>
          <p:nvSpPr>
            <p:cNvPr id="25" name="Rectangle 24">
              <a:extLst>
                <a:ext uri="{FF2B5EF4-FFF2-40B4-BE49-F238E27FC236}">
                  <a16:creationId xmlns:a16="http://schemas.microsoft.com/office/drawing/2014/main" id="{778FAE41-B00C-42EE-BBFC-3125B2C5936C}"/>
                </a:ext>
              </a:extLst>
            </p:cNvPr>
            <p:cNvSpPr/>
            <p:nvPr/>
          </p:nvSpPr>
          <p:spPr>
            <a:xfrm>
              <a:off x="8407023" y="655093"/>
              <a:ext cx="491317" cy="52218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0000"/>
                </a:solidFill>
              </a:endParaRPr>
            </a:p>
          </p:txBody>
        </p:sp>
      </p:grpSp>
    </p:spTree>
    <p:extLst>
      <p:ext uri="{BB962C8B-B14F-4D97-AF65-F5344CB8AC3E}">
        <p14:creationId xmlns:p14="http://schemas.microsoft.com/office/powerpoint/2010/main" val="50511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a:extLst>
              <a:ext uri="{FF2B5EF4-FFF2-40B4-BE49-F238E27FC236}">
                <a16:creationId xmlns:a16="http://schemas.microsoft.com/office/drawing/2014/main" id="{4C7F500F-AF6D-484C-BED6-CAC9A5ADEF23}"/>
              </a:ext>
            </a:extLst>
          </p:cNvPr>
          <p:cNvGrpSpPr/>
          <p:nvPr/>
        </p:nvGrpSpPr>
        <p:grpSpPr>
          <a:xfrm>
            <a:off x="1310185" y="49812"/>
            <a:ext cx="8679974" cy="6310044"/>
            <a:chOff x="1310185" y="49812"/>
            <a:chExt cx="8679974" cy="6310044"/>
          </a:xfrm>
        </p:grpSpPr>
        <p:pic>
          <p:nvPicPr>
            <p:cNvPr id="21" name="Picture 20">
              <a:extLst>
                <a:ext uri="{FF2B5EF4-FFF2-40B4-BE49-F238E27FC236}">
                  <a16:creationId xmlns:a16="http://schemas.microsoft.com/office/drawing/2014/main" id="{593ADF65-67EE-496D-940B-981116AAACAD}"/>
                </a:ext>
              </a:extLst>
            </p:cNvPr>
            <p:cNvPicPr>
              <a:picLocks noChangeAspect="1"/>
            </p:cNvPicPr>
            <p:nvPr/>
          </p:nvPicPr>
          <p:blipFill rotWithShape="1">
            <a:blip r:embed="rId3"/>
            <a:srcRect b="9277"/>
            <a:stretch/>
          </p:blipFill>
          <p:spPr>
            <a:xfrm>
              <a:off x="2630079" y="49812"/>
              <a:ext cx="7360080" cy="6310044"/>
            </a:xfrm>
            <a:prstGeom prst="rect">
              <a:avLst/>
            </a:prstGeom>
          </p:spPr>
        </p:pic>
        <p:sp>
          <p:nvSpPr>
            <p:cNvPr id="2" name="Arrow: Right 1">
              <a:extLst>
                <a:ext uri="{FF2B5EF4-FFF2-40B4-BE49-F238E27FC236}">
                  <a16:creationId xmlns:a16="http://schemas.microsoft.com/office/drawing/2014/main" id="{FE41301E-8AC7-4925-BFF2-662A142A8F69}"/>
                </a:ext>
              </a:extLst>
            </p:cNvPr>
            <p:cNvSpPr/>
            <p:nvPr/>
          </p:nvSpPr>
          <p:spPr>
            <a:xfrm>
              <a:off x="1692324" y="4285394"/>
              <a:ext cx="914400" cy="573204"/>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8FAE41-B00C-42EE-BBFC-3125B2C5936C}"/>
                </a:ext>
              </a:extLst>
            </p:cNvPr>
            <p:cNvSpPr/>
            <p:nvPr/>
          </p:nvSpPr>
          <p:spPr>
            <a:xfrm>
              <a:off x="1310185" y="559558"/>
              <a:ext cx="3794078" cy="1364765"/>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Missing Everywhere</a:t>
              </a:r>
            </a:p>
          </p:txBody>
        </p:sp>
      </p:grpSp>
    </p:spTree>
    <p:extLst>
      <p:ext uri="{BB962C8B-B14F-4D97-AF65-F5344CB8AC3E}">
        <p14:creationId xmlns:p14="http://schemas.microsoft.com/office/powerpoint/2010/main" val="2997255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3E433F0E-88C7-485F-939B-30C9AAFCF94C}"/>
              </a:ext>
            </a:extLst>
          </p:cNvPr>
          <p:cNvGrpSpPr/>
          <p:nvPr/>
        </p:nvGrpSpPr>
        <p:grpSpPr>
          <a:xfrm>
            <a:off x="1310185" y="77107"/>
            <a:ext cx="8679974" cy="6310044"/>
            <a:chOff x="1310185" y="77107"/>
            <a:chExt cx="8679974" cy="6310044"/>
          </a:xfrm>
        </p:grpSpPr>
        <p:pic>
          <p:nvPicPr>
            <p:cNvPr id="21" name="Picture 20">
              <a:extLst>
                <a:ext uri="{FF2B5EF4-FFF2-40B4-BE49-F238E27FC236}">
                  <a16:creationId xmlns:a16="http://schemas.microsoft.com/office/drawing/2014/main" id="{593ADF65-67EE-496D-940B-981116AAACAD}"/>
                </a:ext>
              </a:extLst>
            </p:cNvPr>
            <p:cNvPicPr>
              <a:picLocks noChangeAspect="1"/>
            </p:cNvPicPr>
            <p:nvPr/>
          </p:nvPicPr>
          <p:blipFill rotWithShape="1">
            <a:blip r:embed="rId3"/>
            <a:srcRect b="9277"/>
            <a:stretch/>
          </p:blipFill>
          <p:spPr>
            <a:xfrm>
              <a:off x="2630079" y="77107"/>
              <a:ext cx="7360080" cy="6310044"/>
            </a:xfrm>
            <a:prstGeom prst="rect">
              <a:avLst/>
            </a:prstGeom>
          </p:spPr>
        </p:pic>
        <p:sp>
          <p:nvSpPr>
            <p:cNvPr id="23" name="Arrow: Right 22">
              <a:extLst>
                <a:ext uri="{FF2B5EF4-FFF2-40B4-BE49-F238E27FC236}">
                  <a16:creationId xmlns:a16="http://schemas.microsoft.com/office/drawing/2014/main" id="{F33DE100-3FE6-41A5-BC8A-C79DAE68889C}"/>
                </a:ext>
              </a:extLst>
            </p:cNvPr>
            <p:cNvSpPr/>
            <p:nvPr/>
          </p:nvSpPr>
          <p:spPr>
            <a:xfrm rot="14987200">
              <a:off x="8436591" y="1769944"/>
              <a:ext cx="914400" cy="573204"/>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184A581-AE99-45B0-B036-3A5E7E5AE4B6}"/>
                </a:ext>
              </a:extLst>
            </p:cNvPr>
            <p:cNvSpPr/>
            <p:nvPr/>
          </p:nvSpPr>
          <p:spPr>
            <a:xfrm>
              <a:off x="1310185" y="559557"/>
              <a:ext cx="3794078" cy="1364765"/>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Not Missing at Random</a:t>
              </a:r>
            </a:p>
          </p:txBody>
        </p:sp>
      </p:grpSp>
    </p:spTree>
    <p:extLst>
      <p:ext uri="{BB962C8B-B14F-4D97-AF65-F5344CB8AC3E}">
        <p14:creationId xmlns:p14="http://schemas.microsoft.com/office/powerpoint/2010/main" val="160780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F94B0122-EE58-4BD9-A936-FB6615C864F7}"/>
              </a:ext>
            </a:extLst>
          </p:cNvPr>
          <p:cNvGrpSpPr/>
          <p:nvPr/>
        </p:nvGrpSpPr>
        <p:grpSpPr>
          <a:xfrm>
            <a:off x="1310185" y="77107"/>
            <a:ext cx="8679974" cy="6310044"/>
            <a:chOff x="1310185" y="77107"/>
            <a:chExt cx="8679974" cy="6310044"/>
          </a:xfrm>
        </p:grpSpPr>
        <p:pic>
          <p:nvPicPr>
            <p:cNvPr id="21" name="Picture 20">
              <a:extLst>
                <a:ext uri="{FF2B5EF4-FFF2-40B4-BE49-F238E27FC236}">
                  <a16:creationId xmlns:a16="http://schemas.microsoft.com/office/drawing/2014/main" id="{593ADF65-67EE-496D-940B-981116AAACAD}"/>
                </a:ext>
              </a:extLst>
            </p:cNvPr>
            <p:cNvPicPr>
              <a:picLocks noChangeAspect="1"/>
            </p:cNvPicPr>
            <p:nvPr/>
          </p:nvPicPr>
          <p:blipFill rotWithShape="1">
            <a:blip r:embed="rId3"/>
            <a:srcRect b="9277"/>
            <a:stretch/>
          </p:blipFill>
          <p:spPr>
            <a:xfrm>
              <a:off x="2630079" y="77107"/>
              <a:ext cx="7360080" cy="6310044"/>
            </a:xfrm>
            <a:prstGeom prst="rect">
              <a:avLst/>
            </a:prstGeom>
          </p:spPr>
        </p:pic>
        <p:sp>
          <p:nvSpPr>
            <p:cNvPr id="24" name="Arrow: Right 23">
              <a:extLst>
                <a:ext uri="{FF2B5EF4-FFF2-40B4-BE49-F238E27FC236}">
                  <a16:creationId xmlns:a16="http://schemas.microsoft.com/office/drawing/2014/main" id="{54123365-D335-4D75-8007-F07BAF488247}"/>
                </a:ext>
              </a:extLst>
            </p:cNvPr>
            <p:cNvSpPr/>
            <p:nvPr/>
          </p:nvSpPr>
          <p:spPr>
            <a:xfrm rot="17286035">
              <a:off x="7950223" y="2618780"/>
              <a:ext cx="914400" cy="573204"/>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C35AC9-9E31-4AF8-9D38-C16CD01CF3A1}"/>
                </a:ext>
              </a:extLst>
            </p:cNvPr>
            <p:cNvSpPr/>
            <p:nvPr/>
          </p:nvSpPr>
          <p:spPr>
            <a:xfrm>
              <a:off x="1310185" y="586854"/>
              <a:ext cx="3794078" cy="1364765"/>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Missing at Random</a:t>
              </a:r>
            </a:p>
          </p:txBody>
        </p:sp>
      </p:grpSp>
    </p:spTree>
    <p:extLst>
      <p:ext uri="{BB962C8B-B14F-4D97-AF65-F5344CB8AC3E}">
        <p14:creationId xmlns:p14="http://schemas.microsoft.com/office/powerpoint/2010/main" val="280774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pic>
        <p:nvPicPr>
          <p:cNvPr id="2" name="Picture 1">
            <a:extLst>
              <a:ext uri="{FF2B5EF4-FFF2-40B4-BE49-F238E27FC236}">
                <a16:creationId xmlns:a16="http://schemas.microsoft.com/office/drawing/2014/main" id="{55F2D040-8D24-4662-B6E4-75465F0CF193}"/>
              </a:ext>
            </a:extLst>
          </p:cNvPr>
          <p:cNvPicPr>
            <a:picLocks noChangeAspect="1"/>
          </p:cNvPicPr>
          <p:nvPr/>
        </p:nvPicPr>
        <p:blipFill>
          <a:blip r:embed="rId3"/>
          <a:stretch>
            <a:fillRect/>
          </a:stretch>
        </p:blipFill>
        <p:spPr>
          <a:xfrm>
            <a:off x="815340" y="1916430"/>
            <a:ext cx="10561320" cy="3025140"/>
          </a:xfrm>
          <a:prstGeom prst="rect">
            <a:avLst/>
          </a:prstGeom>
        </p:spPr>
      </p:pic>
    </p:spTree>
    <p:extLst>
      <p:ext uri="{BB962C8B-B14F-4D97-AF65-F5344CB8AC3E}">
        <p14:creationId xmlns:p14="http://schemas.microsoft.com/office/powerpoint/2010/main" val="66687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Missing Values</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18482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D1BB3A0D-95AA-4EA8-A315-4B85FBDB31BF}"/>
              </a:ext>
            </a:extLst>
          </p:cNvPr>
          <p:cNvPicPr>
            <a:picLocks noChangeAspect="1"/>
          </p:cNvPicPr>
          <p:nvPr/>
        </p:nvPicPr>
        <p:blipFill rotWithShape="1">
          <a:blip r:embed="rId3"/>
          <a:srcRect l="2015" r="5075"/>
          <a:stretch/>
        </p:blipFill>
        <p:spPr>
          <a:xfrm>
            <a:off x="245660" y="1920202"/>
            <a:ext cx="11327641" cy="3017596"/>
          </a:xfrm>
          <a:prstGeom prst="rect">
            <a:avLst/>
          </a:prstGeom>
        </p:spPr>
      </p:pic>
    </p:spTree>
    <p:extLst>
      <p:ext uri="{BB962C8B-B14F-4D97-AF65-F5344CB8AC3E}">
        <p14:creationId xmlns:p14="http://schemas.microsoft.com/office/powerpoint/2010/main" val="270727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0D517CA9-B197-405B-B7BE-16F6BD29FF80}"/>
              </a:ext>
            </a:extLst>
          </p:cNvPr>
          <p:cNvPicPr>
            <a:picLocks noChangeAspect="1"/>
          </p:cNvPicPr>
          <p:nvPr/>
        </p:nvPicPr>
        <p:blipFill>
          <a:blip r:embed="rId3"/>
          <a:stretch>
            <a:fillRect/>
          </a:stretch>
        </p:blipFill>
        <p:spPr>
          <a:xfrm>
            <a:off x="441960" y="1916430"/>
            <a:ext cx="11308080" cy="3025140"/>
          </a:xfrm>
          <a:prstGeom prst="rect">
            <a:avLst/>
          </a:prstGeom>
        </p:spPr>
      </p:pic>
    </p:spTree>
    <p:extLst>
      <p:ext uri="{BB962C8B-B14F-4D97-AF65-F5344CB8AC3E}">
        <p14:creationId xmlns:p14="http://schemas.microsoft.com/office/powerpoint/2010/main" val="290068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C03DC130-C8E4-4103-86E4-B34E1749571F}"/>
              </a:ext>
            </a:extLst>
          </p:cNvPr>
          <p:cNvPicPr>
            <a:picLocks noChangeAspect="1"/>
          </p:cNvPicPr>
          <p:nvPr/>
        </p:nvPicPr>
        <p:blipFill>
          <a:blip r:embed="rId3"/>
          <a:stretch>
            <a:fillRect/>
          </a:stretch>
        </p:blipFill>
        <p:spPr>
          <a:xfrm>
            <a:off x="1158240" y="1916430"/>
            <a:ext cx="9875520" cy="3025140"/>
          </a:xfrm>
          <a:prstGeom prst="rect">
            <a:avLst/>
          </a:prstGeom>
        </p:spPr>
      </p:pic>
    </p:spTree>
    <p:extLst>
      <p:ext uri="{BB962C8B-B14F-4D97-AF65-F5344CB8AC3E}">
        <p14:creationId xmlns:p14="http://schemas.microsoft.com/office/powerpoint/2010/main" val="393860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a:extLst>
              <a:ext uri="{FF2B5EF4-FFF2-40B4-BE49-F238E27FC236}">
                <a16:creationId xmlns:a16="http://schemas.microsoft.com/office/drawing/2014/main" id="{68D3405D-2767-48E3-A840-751B30448147}"/>
              </a:ext>
            </a:extLst>
          </p:cNvPr>
          <p:cNvGrpSpPr/>
          <p:nvPr/>
        </p:nvGrpSpPr>
        <p:grpSpPr>
          <a:xfrm>
            <a:off x="688441" y="188138"/>
            <a:ext cx="9226565" cy="6422440"/>
            <a:chOff x="688441" y="188138"/>
            <a:chExt cx="9226565" cy="6422440"/>
          </a:xfrm>
        </p:grpSpPr>
        <p:sp>
          <p:nvSpPr>
            <p:cNvPr id="6" name="Rectangle 5"/>
            <p:cNvSpPr/>
            <p:nvPr/>
          </p:nvSpPr>
          <p:spPr>
            <a:xfrm>
              <a:off x="688441" y="188138"/>
              <a:ext cx="9226565" cy="2308324"/>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rPr>
                <a:t>Missing: </a:t>
              </a:r>
              <a:r>
                <a:rPr lang="en-US" sz="7200" b="1" dirty="0"/>
                <a:t>Drop the case</a:t>
              </a:r>
              <a:endParaRPr lang="en-US" sz="7200" b="1" dirty="0">
                <a:solidFill>
                  <a:schemeClr val="tx2"/>
                </a:solidFill>
              </a:endParaRPr>
            </a:p>
          </p:txBody>
        </p:sp>
        <p:graphicFrame>
          <p:nvGraphicFramePr>
            <p:cNvPr id="2" name="Diagram 1">
              <a:extLst>
                <a:ext uri="{FF2B5EF4-FFF2-40B4-BE49-F238E27FC236}">
                  <a16:creationId xmlns:a16="http://schemas.microsoft.com/office/drawing/2014/main" id="{3A9DB6A3-51D8-479C-830F-DE96BB08F029}"/>
                </a:ext>
              </a:extLst>
            </p:cNvPr>
            <p:cNvGraphicFramePr/>
            <p:nvPr>
              <p:extLst>
                <p:ext uri="{D42A27DB-BD31-4B8C-83A1-F6EECF244321}">
                  <p14:modId xmlns:p14="http://schemas.microsoft.com/office/powerpoint/2010/main" val="3370328027"/>
                </p:ext>
              </p:extLst>
            </p:nvPr>
          </p:nvGraphicFramePr>
          <p:xfrm>
            <a:off x="2866031" y="2496462"/>
            <a:ext cx="6018662" cy="4114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283718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51188E17-E6FD-46F8-852E-FD4AE874E425}"/>
              </a:ext>
            </a:extLst>
          </p:cNvPr>
          <p:cNvPicPr>
            <a:picLocks noChangeAspect="1"/>
          </p:cNvPicPr>
          <p:nvPr/>
        </p:nvPicPr>
        <p:blipFill>
          <a:blip r:embed="rId3"/>
          <a:stretch>
            <a:fillRect/>
          </a:stretch>
        </p:blipFill>
        <p:spPr>
          <a:xfrm>
            <a:off x="1036320" y="1367790"/>
            <a:ext cx="10119360" cy="4122420"/>
          </a:xfrm>
          <a:prstGeom prst="rect">
            <a:avLst/>
          </a:prstGeom>
        </p:spPr>
      </p:pic>
    </p:spTree>
    <p:extLst>
      <p:ext uri="{BB962C8B-B14F-4D97-AF65-F5344CB8AC3E}">
        <p14:creationId xmlns:p14="http://schemas.microsoft.com/office/powerpoint/2010/main" val="1665662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58A878C1-A4FA-45EC-AE30-0F8D06CB47B8}"/>
              </a:ext>
            </a:extLst>
          </p:cNvPr>
          <p:cNvGrpSpPr/>
          <p:nvPr/>
        </p:nvGrpSpPr>
        <p:grpSpPr>
          <a:xfrm>
            <a:off x="456429" y="-1"/>
            <a:ext cx="9492789" cy="6017221"/>
            <a:chOff x="456429" y="-1"/>
            <a:chExt cx="9492789" cy="6017221"/>
          </a:xfrm>
        </p:grpSpPr>
        <p:sp>
          <p:nvSpPr>
            <p:cNvPr id="6" name="Rectangle 5"/>
            <p:cNvSpPr/>
            <p:nvPr/>
          </p:nvSpPr>
          <p:spPr>
            <a:xfrm>
              <a:off x="456429" y="-1"/>
              <a:ext cx="9302547" cy="3416320"/>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rPr>
                <a:t>Missing: </a:t>
              </a:r>
              <a:r>
                <a:rPr lang="en-US" sz="7200" b="1" dirty="0"/>
                <a:t>Replace with </a:t>
              </a:r>
            </a:p>
            <a:p>
              <a:r>
                <a:rPr lang="en-US" sz="7200" b="1" dirty="0"/>
                <a:t>Mean, Mode or Median</a:t>
              </a:r>
              <a:endParaRPr lang="en-US" sz="7200" b="1" dirty="0">
                <a:solidFill>
                  <a:schemeClr val="tx2"/>
                </a:solidFill>
              </a:endParaRPr>
            </a:p>
          </p:txBody>
        </p:sp>
        <p:pic>
          <p:nvPicPr>
            <p:cNvPr id="5" name="Picture 4">
              <a:extLst>
                <a:ext uri="{FF2B5EF4-FFF2-40B4-BE49-F238E27FC236}">
                  <a16:creationId xmlns:a16="http://schemas.microsoft.com/office/drawing/2014/main" id="{B93F7EFF-C4D5-4B2F-A27C-74B1B5A90980}"/>
                </a:ext>
              </a:extLst>
            </p:cNvPr>
            <p:cNvPicPr>
              <a:picLocks noChangeAspect="1"/>
            </p:cNvPicPr>
            <p:nvPr/>
          </p:nvPicPr>
          <p:blipFill rotWithShape="1">
            <a:blip r:embed="rId3"/>
            <a:srcRect l="23699" t="37015" r="30597" b="42288"/>
            <a:stretch/>
          </p:blipFill>
          <p:spPr>
            <a:xfrm>
              <a:off x="523840" y="3616343"/>
              <a:ext cx="9425378" cy="2400877"/>
            </a:xfrm>
            <a:prstGeom prst="rect">
              <a:avLst/>
            </a:prstGeom>
          </p:spPr>
        </p:pic>
      </p:grpSp>
    </p:spTree>
    <p:extLst>
      <p:ext uri="{BB962C8B-B14F-4D97-AF65-F5344CB8AC3E}">
        <p14:creationId xmlns:p14="http://schemas.microsoft.com/office/powerpoint/2010/main" val="408458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a:extLst>
              <a:ext uri="{FF2B5EF4-FFF2-40B4-BE49-F238E27FC236}">
                <a16:creationId xmlns:a16="http://schemas.microsoft.com/office/drawing/2014/main" id="{D7AAEC95-0DBC-4093-8A7D-9197797A291B}"/>
              </a:ext>
            </a:extLst>
          </p:cNvPr>
          <p:cNvGrpSpPr/>
          <p:nvPr/>
        </p:nvGrpSpPr>
        <p:grpSpPr>
          <a:xfrm>
            <a:off x="688441" y="12680"/>
            <a:ext cx="9302547" cy="6284653"/>
            <a:chOff x="688441" y="12680"/>
            <a:chExt cx="9302547" cy="6284653"/>
          </a:xfrm>
        </p:grpSpPr>
        <p:sp>
          <p:nvSpPr>
            <p:cNvPr id="6" name="Rectangle 5"/>
            <p:cNvSpPr/>
            <p:nvPr/>
          </p:nvSpPr>
          <p:spPr>
            <a:xfrm>
              <a:off x="688441" y="12680"/>
              <a:ext cx="9302547" cy="3416320"/>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rPr>
                <a:t>Missing: </a:t>
              </a:r>
              <a:r>
                <a:rPr lang="en-US" sz="7200" b="1" dirty="0"/>
                <a:t>Replace with </a:t>
              </a:r>
            </a:p>
            <a:p>
              <a:r>
                <a:rPr lang="en-US" sz="7200" b="1" dirty="0"/>
                <a:t>Mean, Mode or Median</a:t>
              </a:r>
              <a:endParaRPr lang="en-US" sz="7200" b="1" dirty="0">
                <a:solidFill>
                  <a:schemeClr val="tx2"/>
                </a:solidFill>
              </a:endParaRPr>
            </a:p>
          </p:txBody>
        </p:sp>
        <p:pic>
          <p:nvPicPr>
            <p:cNvPr id="2" name="Picture 1">
              <a:extLst>
                <a:ext uri="{FF2B5EF4-FFF2-40B4-BE49-F238E27FC236}">
                  <a16:creationId xmlns:a16="http://schemas.microsoft.com/office/drawing/2014/main" id="{E4B39E2E-44BA-480B-BC81-84DA9CA3043D}"/>
                </a:ext>
              </a:extLst>
            </p:cNvPr>
            <p:cNvPicPr>
              <a:picLocks noChangeAspect="1"/>
            </p:cNvPicPr>
            <p:nvPr/>
          </p:nvPicPr>
          <p:blipFill>
            <a:blip r:embed="rId3"/>
            <a:stretch>
              <a:fillRect/>
            </a:stretch>
          </p:blipFill>
          <p:spPr>
            <a:xfrm>
              <a:off x="3224000" y="3438524"/>
              <a:ext cx="5073840" cy="2858809"/>
            </a:xfrm>
            <a:prstGeom prst="rect">
              <a:avLst/>
            </a:prstGeom>
          </p:spPr>
        </p:pic>
      </p:grpSp>
    </p:spTree>
    <p:extLst>
      <p:ext uri="{BB962C8B-B14F-4D97-AF65-F5344CB8AC3E}">
        <p14:creationId xmlns:p14="http://schemas.microsoft.com/office/powerpoint/2010/main" val="2113198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27C8FB91-5CA1-4873-84EB-0978C5F68982}"/>
              </a:ext>
            </a:extLst>
          </p:cNvPr>
          <p:cNvPicPr>
            <a:picLocks noChangeAspect="1"/>
          </p:cNvPicPr>
          <p:nvPr/>
        </p:nvPicPr>
        <p:blipFill>
          <a:blip r:embed="rId3"/>
          <a:stretch>
            <a:fillRect/>
          </a:stretch>
        </p:blipFill>
        <p:spPr>
          <a:xfrm>
            <a:off x="1158240" y="1920240"/>
            <a:ext cx="9875520" cy="3017520"/>
          </a:xfrm>
          <a:prstGeom prst="rect">
            <a:avLst/>
          </a:prstGeom>
        </p:spPr>
      </p:pic>
    </p:spTree>
    <p:extLst>
      <p:ext uri="{BB962C8B-B14F-4D97-AF65-F5344CB8AC3E}">
        <p14:creationId xmlns:p14="http://schemas.microsoft.com/office/powerpoint/2010/main" val="2053333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6E565CBD-FD22-481C-A801-6C9771B34C79}"/>
              </a:ext>
            </a:extLst>
          </p:cNvPr>
          <p:cNvGrpSpPr/>
          <p:nvPr/>
        </p:nvGrpSpPr>
        <p:grpSpPr>
          <a:xfrm>
            <a:off x="688441" y="19048"/>
            <a:ext cx="10925804" cy="5095465"/>
            <a:chOff x="688441" y="19048"/>
            <a:chExt cx="10925804" cy="5095465"/>
          </a:xfrm>
        </p:grpSpPr>
        <p:sp>
          <p:nvSpPr>
            <p:cNvPr id="6" name="Rectangle 5"/>
            <p:cNvSpPr/>
            <p:nvPr/>
          </p:nvSpPr>
          <p:spPr>
            <a:xfrm>
              <a:off x="688441" y="19048"/>
              <a:ext cx="9042604" cy="2308324"/>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rPr>
                <a:t>Missing: </a:t>
              </a:r>
              <a:r>
                <a:rPr lang="en-US" sz="7200" b="1" dirty="0"/>
                <a:t>Imputation</a:t>
              </a:r>
              <a:endParaRPr lang="en-US" sz="7200" b="1" dirty="0">
                <a:solidFill>
                  <a:schemeClr val="tx2"/>
                </a:solidFill>
              </a:endParaRPr>
            </a:p>
          </p:txBody>
        </p:sp>
        <p:sp>
          <p:nvSpPr>
            <p:cNvPr id="22" name="TextBox 21">
              <a:extLst>
                <a:ext uri="{FF2B5EF4-FFF2-40B4-BE49-F238E27FC236}">
                  <a16:creationId xmlns:a16="http://schemas.microsoft.com/office/drawing/2014/main" id="{DDFB4311-938E-48BE-9403-94520A1015F0}"/>
                </a:ext>
              </a:extLst>
            </p:cNvPr>
            <p:cNvSpPr txBox="1"/>
            <p:nvPr/>
          </p:nvSpPr>
          <p:spPr>
            <a:xfrm>
              <a:off x="849573" y="4037295"/>
              <a:ext cx="10764672" cy="1077218"/>
            </a:xfrm>
            <a:prstGeom prst="rect">
              <a:avLst/>
            </a:prstGeom>
            <a:noFill/>
          </p:spPr>
          <p:txBody>
            <a:bodyPr wrap="square">
              <a:spAutoFit/>
            </a:bodyPr>
            <a:lstStyle/>
            <a:p>
              <a:r>
                <a:rPr lang="en-US" sz="3200" dirty="0"/>
                <a:t># Create object with missing values</a:t>
              </a:r>
            </a:p>
            <a:p>
              <a:r>
                <a:rPr lang="en-US" sz="3200" dirty="0" err="1"/>
                <a:t>mice_data</a:t>
              </a:r>
              <a:r>
                <a:rPr lang="en-US" sz="3200" dirty="0"/>
                <a:t> &lt;- mice(data, method = "</a:t>
              </a:r>
              <a:r>
                <a:rPr lang="en-US" sz="3200" dirty="0" err="1"/>
                <a:t>pmm</a:t>
              </a:r>
              <a:r>
                <a:rPr lang="en-US" sz="3200" dirty="0"/>
                <a:t>", m = 5)</a:t>
              </a:r>
            </a:p>
          </p:txBody>
        </p:sp>
      </p:grpSp>
    </p:spTree>
    <p:extLst>
      <p:ext uri="{BB962C8B-B14F-4D97-AF65-F5344CB8AC3E}">
        <p14:creationId xmlns:p14="http://schemas.microsoft.com/office/powerpoint/2010/main" val="3849490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60E3358E-EF76-45FC-A947-63251AB9D25E}"/>
              </a:ext>
            </a:extLst>
          </p:cNvPr>
          <p:cNvGrpSpPr/>
          <p:nvPr/>
        </p:nvGrpSpPr>
        <p:grpSpPr>
          <a:xfrm>
            <a:off x="688441" y="19048"/>
            <a:ext cx="10925804" cy="5778021"/>
            <a:chOff x="688441" y="19048"/>
            <a:chExt cx="10925804" cy="5778021"/>
          </a:xfrm>
        </p:grpSpPr>
        <p:sp>
          <p:nvSpPr>
            <p:cNvPr id="6" name="Rectangle 5"/>
            <p:cNvSpPr/>
            <p:nvPr/>
          </p:nvSpPr>
          <p:spPr>
            <a:xfrm>
              <a:off x="688441" y="19048"/>
              <a:ext cx="9042604" cy="2308324"/>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rPr>
                <a:t>Missing: </a:t>
              </a:r>
              <a:r>
                <a:rPr lang="en-US" sz="7200" b="1" dirty="0"/>
                <a:t>Imputation</a:t>
              </a:r>
              <a:endParaRPr lang="en-US" sz="7200" b="1" dirty="0">
                <a:solidFill>
                  <a:schemeClr val="tx2"/>
                </a:solidFill>
              </a:endParaRPr>
            </a:p>
          </p:txBody>
        </p:sp>
        <p:sp>
          <p:nvSpPr>
            <p:cNvPr id="22" name="TextBox 21">
              <a:extLst>
                <a:ext uri="{FF2B5EF4-FFF2-40B4-BE49-F238E27FC236}">
                  <a16:creationId xmlns:a16="http://schemas.microsoft.com/office/drawing/2014/main" id="{DDFB4311-938E-48BE-9403-94520A1015F0}"/>
                </a:ext>
              </a:extLst>
            </p:cNvPr>
            <p:cNvSpPr txBox="1"/>
            <p:nvPr/>
          </p:nvSpPr>
          <p:spPr>
            <a:xfrm>
              <a:off x="849573" y="4037295"/>
              <a:ext cx="10764672" cy="1077218"/>
            </a:xfrm>
            <a:prstGeom prst="rect">
              <a:avLst/>
            </a:prstGeom>
            <a:noFill/>
          </p:spPr>
          <p:txBody>
            <a:bodyPr wrap="square">
              <a:spAutoFit/>
            </a:bodyPr>
            <a:lstStyle/>
            <a:p>
              <a:r>
                <a:rPr lang="en-US" sz="3200" dirty="0"/>
                <a:t># Create object using MICE package</a:t>
              </a:r>
            </a:p>
            <a:p>
              <a:r>
                <a:rPr lang="en-US" sz="3200" dirty="0" err="1"/>
                <a:t>mice_data</a:t>
              </a:r>
              <a:r>
                <a:rPr lang="en-US" sz="3200" dirty="0"/>
                <a:t> &lt;- mice(data, method = "</a:t>
              </a:r>
              <a:r>
                <a:rPr lang="en-US" sz="3200" dirty="0" err="1"/>
                <a:t>pmm</a:t>
              </a:r>
              <a:r>
                <a:rPr lang="en-US" sz="3200" dirty="0"/>
                <a:t>", m = 5)</a:t>
              </a:r>
            </a:p>
          </p:txBody>
        </p:sp>
        <p:sp>
          <p:nvSpPr>
            <p:cNvPr id="23" name="Arrow: Right 22">
              <a:extLst>
                <a:ext uri="{FF2B5EF4-FFF2-40B4-BE49-F238E27FC236}">
                  <a16:creationId xmlns:a16="http://schemas.microsoft.com/office/drawing/2014/main" id="{76E09F1A-AFA9-4614-B2A3-661274340399}"/>
                </a:ext>
              </a:extLst>
            </p:cNvPr>
            <p:cNvSpPr/>
            <p:nvPr/>
          </p:nvSpPr>
          <p:spPr>
            <a:xfrm rot="14987200">
              <a:off x="7249218" y="5199209"/>
              <a:ext cx="622516" cy="573204"/>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B43260-2446-4941-83B7-9906B5AE610E}"/>
                </a:ext>
              </a:extLst>
            </p:cNvPr>
            <p:cNvSpPr/>
            <p:nvPr/>
          </p:nvSpPr>
          <p:spPr>
            <a:xfrm>
              <a:off x="6823881" y="2732937"/>
              <a:ext cx="3794078" cy="1364765"/>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Predictive Mean Matching</a:t>
              </a:r>
            </a:p>
          </p:txBody>
        </p:sp>
      </p:grpSp>
    </p:spTree>
    <p:extLst>
      <p:ext uri="{BB962C8B-B14F-4D97-AF65-F5344CB8AC3E}">
        <p14:creationId xmlns:p14="http://schemas.microsoft.com/office/powerpoint/2010/main" val="58647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E5F13B95-1DA4-4DC3-A4D1-E05CA9D6F4EA}"/>
              </a:ext>
            </a:extLst>
          </p:cNvPr>
          <p:cNvPicPr>
            <a:picLocks noChangeAspect="1"/>
          </p:cNvPicPr>
          <p:nvPr/>
        </p:nvPicPr>
        <p:blipFill>
          <a:blip r:embed="rId3"/>
          <a:stretch>
            <a:fillRect/>
          </a:stretch>
        </p:blipFill>
        <p:spPr>
          <a:xfrm>
            <a:off x="571500" y="1367790"/>
            <a:ext cx="11049000" cy="4122420"/>
          </a:xfrm>
          <a:prstGeom prst="rect">
            <a:avLst/>
          </a:prstGeom>
        </p:spPr>
      </p:pic>
    </p:spTree>
    <p:extLst>
      <p:ext uri="{BB962C8B-B14F-4D97-AF65-F5344CB8AC3E}">
        <p14:creationId xmlns:p14="http://schemas.microsoft.com/office/powerpoint/2010/main" val="544964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1238DB3F-CA39-4C4C-AC06-D54D89CE86C9}"/>
              </a:ext>
            </a:extLst>
          </p:cNvPr>
          <p:cNvGrpSpPr/>
          <p:nvPr/>
        </p:nvGrpSpPr>
        <p:grpSpPr>
          <a:xfrm>
            <a:off x="688441" y="19048"/>
            <a:ext cx="10925804" cy="5778020"/>
            <a:chOff x="688441" y="19048"/>
            <a:chExt cx="10925804" cy="5778020"/>
          </a:xfrm>
        </p:grpSpPr>
        <p:sp>
          <p:nvSpPr>
            <p:cNvPr id="6" name="Rectangle 5"/>
            <p:cNvSpPr/>
            <p:nvPr/>
          </p:nvSpPr>
          <p:spPr>
            <a:xfrm>
              <a:off x="688441" y="19048"/>
              <a:ext cx="9042604" cy="2308324"/>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rPr>
                <a:t>Missing: </a:t>
              </a:r>
              <a:r>
                <a:rPr lang="en-US" sz="7200" b="1" dirty="0"/>
                <a:t>Imputation</a:t>
              </a:r>
              <a:endParaRPr lang="en-US" sz="7200" b="1" dirty="0">
                <a:solidFill>
                  <a:schemeClr val="tx2"/>
                </a:solidFill>
              </a:endParaRPr>
            </a:p>
          </p:txBody>
        </p:sp>
        <p:sp>
          <p:nvSpPr>
            <p:cNvPr id="22" name="TextBox 21">
              <a:extLst>
                <a:ext uri="{FF2B5EF4-FFF2-40B4-BE49-F238E27FC236}">
                  <a16:creationId xmlns:a16="http://schemas.microsoft.com/office/drawing/2014/main" id="{DDFB4311-938E-48BE-9403-94520A1015F0}"/>
                </a:ext>
              </a:extLst>
            </p:cNvPr>
            <p:cNvSpPr txBox="1"/>
            <p:nvPr/>
          </p:nvSpPr>
          <p:spPr>
            <a:xfrm>
              <a:off x="849573" y="4037295"/>
              <a:ext cx="10764672" cy="1077218"/>
            </a:xfrm>
            <a:prstGeom prst="rect">
              <a:avLst/>
            </a:prstGeom>
            <a:noFill/>
          </p:spPr>
          <p:txBody>
            <a:bodyPr wrap="square">
              <a:spAutoFit/>
            </a:bodyPr>
            <a:lstStyle/>
            <a:p>
              <a:r>
                <a:rPr lang="en-US" sz="3200" dirty="0"/>
                <a:t># Create object with missing values</a:t>
              </a:r>
            </a:p>
            <a:p>
              <a:r>
                <a:rPr lang="en-US" sz="3200" dirty="0" err="1"/>
                <a:t>mice_data</a:t>
              </a:r>
              <a:r>
                <a:rPr lang="en-US" sz="3200" dirty="0"/>
                <a:t> &lt;- mice(data, method = "</a:t>
              </a:r>
              <a:r>
                <a:rPr lang="en-US" sz="3200" dirty="0" err="1"/>
                <a:t>pmm</a:t>
              </a:r>
              <a:r>
                <a:rPr lang="en-US" sz="3200" dirty="0"/>
                <a:t>", m = 5)</a:t>
              </a:r>
            </a:p>
          </p:txBody>
        </p:sp>
        <p:sp>
          <p:nvSpPr>
            <p:cNvPr id="23" name="Arrow: Right 22">
              <a:extLst>
                <a:ext uri="{FF2B5EF4-FFF2-40B4-BE49-F238E27FC236}">
                  <a16:creationId xmlns:a16="http://schemas.microsoft.com/office/drawing/2014/main" id="{76E09F1A-AFA9-4614-B2A3-661274340399}"/>
                </a:ext>
              </a:extLst>
            </p:cNvPr>
            <p:cNvSpPr/>
            <p:nvPr/>
          </p:nvSpPr>
          <p:spPr>
            <a:xfrm rot="14987200">
              <a:off x="8641291" y="5199208"/>
              <a:ext cx="622516" cy="573204"/>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B43260-2446-4941-83B7-9906B5AE610E}"/>
                </a:ext>
              </a:extLst>
            </p:cNvPr>
            <p:cNvSpPr/>
            <p:nvPr/>
          </p:nvSpPr>
          <p:spPr>
            <a:xfrm>
              <a:off x="6823881" y="2732937"/>
              <a:ext cx="3794078" cy="1364765"/>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 of Imputations Averaged</a:t>
              </a:r>
            </a:p>
          </p:txBody>
        </p:sp>
      </p:grpSp>
    </p:spTree>
    <p:extLst>
      <p:ext uri="{BB962C8B-B14F-4D97-AF65-F5344CB8AC3E}">
        <p14:creationId xmlns:p14="http://schemas.microsoft.com/office/powerpoint/2010/main" val="25466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60077AD0-22D2-4B84-AE81-5B440F3D9B7F}"/>
              </a:ext>
            </a:extLst>
          </p:cNvPr>
          <p:cNvGrpSpPr/>
          <p:nvPr/>
        </p:nvGrpSpPr>
        <p:grpSpPr>
          <a:xfrm>
            <a:off x="688441" y="19048"/>
            <a:ext cx="9042604" cy="4920009"/>
            <a:chOff x="688441" y="19048"/>
            <a:chExt cx="9042604" cy="4920009"/>
          </a:xfrm>
        </p:grpSpPr>
        <p:sp>
          <p:nvSpPr>
            <p:cNvPr id="6" name="Rectangle 5"/>
            <p:cNvSpPr/>
            <p:nvPr/>
          </p:nvSpPr>
          <p:spPr>
            <a:xfrm>
              <a:off x="688441" y="19048"/>
              <a:ext cx="9042604" cy="2308324"/>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rPr>
                <a:t>Missing: </a:t>
              </a:r>
              <a:r>
                <a:rPr lang="en-US" sz="7200" b="1" dirty="0"/>
                <a:t>Imputation</a:t>
              </a:r>
              <a:endParaRPr lang="en-US" sz="7200" b="1" dirty="0">
                <a:solidFill>
                  <a:schemeClr val="tx2"/>
                </a:solidFill>
              </a:endParaRPr>
            </a:p>
          </p:txBody>
        </p:sp>
        <p:grpSp>
          <p:nvGrpSpPr>
            <p:cNvPr id="5" name="Group 4">
              <a:extLst>
                <a:ext uri="{FF2B5EF4-FFF2-40B4-BE49-F238E27FC236}">
                  <a16:creationId xmlns:a16="http://schemas.microsoft.com/office/drawing/2014/main" id="{5C9E20F1-8FB7-4DB3-91CC-62F01EA2B9AA}"/>
                </a:ext>
              </a:extLst>
            </p:cNvPr>
            <p:cNvGrpSpPr/>
            <p:nvPr/>
          </p:nvGrpSpPr>
          <p:grpSpPr>
            <a:xfrm>
              <a:off x="3049138" y="2971800"/>
              <a:ext cx="6093724" cy="1967257"/>
              <a:chOff x="3049138" y="2971800"/>
              <a:chExt cx="6093724" cy="1967257"/>
            </a:xfrm>
          </p:grpSpPr>
          <p:pic>
            <p:nvPicPr>
              <p:cNvPr id="3" name="Graphic 2" descr="Checkmark with solid fill">
                <a:extLst>
                  <a:ext uri="{FF2B5EF4-FFF2-40B4-BE49-F238E27FC236}">
                    <a16:creationId xmlns:a16="http://schemas.microsoft.com/office/drawing/2014/main" id="{64E86202-782F-42D9-A869-15B2D969C4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
            <p:nvSpPr>
              <p:cNvPr id="26" name="TextBox 25">
                <a:extLst>
                  <a:ext uri="{FF2B5EF4-FFF2-40B4-BE49-F238E27FC236}">
                    <a16:creationId xmlns:a16="http://schemas.microsoft.com/office/drawing/2014/main" id="{5C8AF662-58BE-4D13-B8F5-75A24DA7586E}"/>
                  </a:ext>
                </a:extLst>
              </p:cNvPr>
              <p:cNvSpPr txBox="1"/>
              <p:nvPr/>
            </p:nvSpPr>
            <p:spPr>
              <a:xfrm>
                <a:off x="3049138" y="3738728"/>
                <a:ext cx="6093724" cy="1200329"/>
              </a:xfrm>
              <a:prstGeom prst="rect">
                <a:avLst/>
              </a:prstGeom>
              <a:noFill/>
            </p:spPr>
            <p:txBody>
              <a:bodyPr wrap="square">
                <a:spAutoFit/>
              </a:bodyPr>
              <a:lstStyle/>
              <a:p>
                <a:pPr algn="ctr"/>
                <a:r>
                  <a:rPr lang="en-US" sz="3600" b="0" i="0" dirty="0">
                    <a:solidFill>
                      <a:srgbClr val="333333"/>
                    </a:solidFill>
                    <a:effectLst/>
                    <a:latin typeface="Helvetica Neue"/>
                  </a:rPr>
                  <a:t>Unbiased under missing at random</a:t>
                </a:r>
                <a:endParaRPr lang="en-US" sz="3600" dirty="0"/>
              </a:p>
            </p:txBody>
          </p:sp>
        </p:grpSp>
      </p:grpSp>
    </p:spTree>
    <p:extLst>
      <p:ext uri="{BB962C8B-B14F-4D97-AF65-F5344CB8AC3E}">
        <p14:creationId xmlns:p14="http://schemas.microsoft.com/office/powerpoint/2010/main" val="368270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a:extLst>
              <a:ext uri="{FF2B5EF4-FFF2-40B4-BE49-F238E27FC236}">
                <a16:creationId xmlns:a16="http://schemas.microsoft.com/office/drawing/2014/main" id="{8447D12B-10CE-439D-9123-B789AEF1443C}"/>
              </a:ext>
            </a:extLst>
          </p:cNvPr>
          <p:cNvGrpSpPr/>
          <p:nvPr/>
        </p:nvGrpSpPr>
        <p:grpSpPr>
          <a:xfrm>
            <a:off x="524668" y="19048"/>
            <a:ext cx="10693792" cy="6162079"/>
            <a:chOff x="524668" y="19048"/>
            <a:chExt cx="10693792" cy="6162079"/>
          </a:xfrm>
        </p:grpSpPr>
        <p:sp>
          <p:nvSpPr>
            <p:cNvPr id="6" name="Rectangle 5"/>
            <p:cNvSpPr/>
            <p:nvPr/>
          </p:nvSpPr>
          <p:spPr>
            <a:xfrm>
              <a:off x="688441" y="19048"/>
              <a:ext cx="9144876" cy="2308324"/>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highlight>
                    <a:srgbClr val="FFFF00"/>
                  </a:highlight>
                </a:rPr>
                <a:t>Not</a:t>
              </a:r>
              <a:r>
                <a:rPr lang="en-US" sz="7200" b="1" dirty="0">
                  <a:solidFill>
                    <a:srgbClr val="FF0000"/>
                  </a:solidFill>
                </a:rPr>
                <a:t> Missing at Random</a:t>
              </a:r>
              <a:endParaRPr lang="en-US" sz="7200" b="1" dirty="0">
                <a:solidFill>
                  <a:schemeClr val="tx2"/>
                </a:solidFill>
              </a:endParaRPr>
            </a:p>
          </p:txBody>
        </p:sp>
        <p:sp>
          <p:nvSpPr>
            <p:cNvPr id="25" name="TextBox 24">
              <a:extLst>
                <a:ext uri="{FF2B5EF4-FFF2-40B4-BE49-F238E27FC236}">
                  <a16:creationId xmlns:a16="http://schemas.microsoft.com/office/drawing/2014/main" id="{A450D06E-10F3-480E-9082-691FD693109A}"/>
                </a:ext>
              </a:extLst>
            </p:cNvPr>
            <p:cNvSpPr txBox="1"/>
            <p:nvPr/>
          </p:nvSpPr>
          <p:spPr>
            <a:xfrm>
              <a:off x="524668" y="2641697"/>
              <a:ext cx="10693792" cy="3539430"/>
            </a:xfrm>
            <a:prstGeom prst="rect">
              <a:avLst/>
            </a:prstGeom>
            <a:noFill/>
          </p:spPr>
          <p:txBody>
            <a:bodyPr wrap="square">
              <a:spAutoFit/>
            </a:bodyPr>
            <a:lstStyle/>
            <a:p>
              <a:pPr marL="514350" indent="-514350">
                <a:buAutoNum type="arabicParenBoth"/>
              </a:pPr>
              <a:r>
                <a:rPr lang="en-US" sz="3200" dirty="0">
                  <a:solidFill>
                    <a:srgbClr val="333333"/>
                  </a:solidFill>
                  <a:latin typeface="Helvetica Neue"/>
                </a:rPr>
                <a:t>Create missing indicators</a:t>
              </a:r>
              <a:r>
                <a:rPr lang="en-US" sz="3200" b="0" i="0" dirty="0">
                  <a:solidFill>
                    <a:srgbClr val="333333"/>
                  </a:solidFill>
                  <a:effectLst/>
                  <a:latin typeface="Helvetica Neue"/>
                </a:rPr>
                <a:t> </a:t>
              </a:r>
            </a:p>
            <a:p>
              <a:pPr marL="514350" indent="-514350">
                <a:buAutoNum type="arabicParenBoth"/>
              </a:pPr>
              <a:r>
                <a:rPr lang="en-US" sz="3200" b="0" i="0" dirty="0">
                  <a:solidFill>
                    <a:srgbClr val="333333"/>
                  </a:solidFill>
                  <a:effectLst/>
                  <a:latin typeface="Helvetica Neue"/>
                </a:rPr>
                <a:t>Visualize patterns of missing </a:t>
              </a:r>
            </a:p>
            <a:p>
              <a:pPr marL="514350" indent="-514350">
                <a:buAutoNum type="arabicParenBoth"/>
              </a:pPr>
              <a:r>
                <a:rPr lang="en-US" sz="3200" b="0" i="0" dirty="0">
                  <a:solidFill>
                    <a:srgbClr val="333333"/>
                  </a:solidFill>
                  <a:effectLst/>
                  <a:latin typeface="Helvetica Neue"/>
                </a:rPr>
                <a:t>Drop variables always missing </a:t>
              </a:r>
            </a:p>
            <a:p>
              <a:pPr marL="514350" indent="-514350">
                <a:buAutoNum type="arabicParenBoth"/>
              </a:pPr>
              <a:r>
                <a:rPr lang="en-US" sz="3200" b="0" i="0" dirty="0">
                  <a:solidFill>
                    <a:srgbClr val="333333"/>
                  </a:solidFill>
                  <a:effectLst/>
                  <a:latin typeface="Helvetica Neue"/>
                </a:rPr>
                <a:t>Ignore patterns that apply to few cases </a:t>
              </a:r>
            </a:p>
            <a:p>
              <a:pPr marL="514350" indent="-514350">
                <a:buFontTx/>
                <a:buAutoNum type="arabicParenBoth"/>
              </a:pPr>
              <a:r>
                <a:rPr lang="en-US" sz="3200" dirty="0">
                  <a:solidFill>
                    <a:srgbClr val="333333"/>
                  </a:solidFill>
                  <a:latin typeface="Helvetica Neue"/>
                </a:rPr>
                <a:t>Test significance of missing value indicators</a:t>
              </a:r>
              <a:endParaRPr lang="en-US" sz="3200" dirty="0"/>
            </a:p>
            <a:p>
              <a:pPr marL="971550" lvl="1" indent="-514350">
                <a:buFont typeface="Arial" panose="020B0604020202020204" pitchFamily="34" charset="0"/>
                <a:buChar char="•"/>
              </a:pPr>
              <a:r>
                <a:rPr lang="en-US" sz="3200" b="0" i="0" dirty="0">
                  <a:solidFill>
                    <a:srgbClr val="333333"/>
                  </a:solidFill>
                  <a:effectLst/>
                  <a:latin typeface="Helvetica Neue"/>
                </a:rPr>
                <a:t>Select common denominator of significant indicators</a:t>
              </a:r>
            </a:p>
            <a:p>
              <a:pPr marL="971550" lvl="1" indent="-514350">
                <a:buFont typeface="Arial" panose="020B0604020202020204" pitchFamily="34" charset="0"/>
                <a:buChar char="•"/>
              </a:pPr>
              <a:r>
                <a:rPr lang="en-US" sz="3200" b="0" i="0" dirty="0">
                  <a:solidFill>
                    <a:srgbClr val="333333"/>
                  </a:solidFill>
                  <a:effectLst/>
                  <a:latin typeface="Helvetica Neue"/>
                </a:rPr>
                <a:t>Drop non significant indicators, </a:t>
              </a:r>
            </a:p>
          </p:txBody>
        </p:sp>
      </p:grpSp>
      <p:sp>
        <p:nvSpPr>
          <p:cNvPr id="3" name="Rectangle 2">
            <a:extLst>
              <a:ext uri="{FF2B5EF4-FFF2-40B4-BE49-F238E27FC236}">
                <a16:creationId xmlns:a16="http://schemas.microsoft.com/office/drawing/2014/main" id="{84E48199-11AE-4931-8F20-CCD25878B625}"/>
              </a:ext>
            </a:extLst>
          </p:cNvPr>
          <p:cNvSpPr/>
          <p:nvPr/>
        </p:nvSpPr>
        <p:spPr>
          <a:xfrm>
            <a:off x="382137" y="5145205"/>
            <a:ext cx="10959153" cy="10359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817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0ED63A22-0A16-4778-B11C-00A71FA83B2E}"/>
              </a:ext>
            </a:extLst>
          </p:cNvPr>
          <p:cNvGrpSpPr/>
          <p:nvPr/>
        </p:nvGrpSpPr>
        <p:grpSpPr>
          <a:xfrm>
            <a:off x="524668" y="19048"/>
            <a:ext cx="10693792" cy="6162079"/>
            <a:chOff x="524668" y="19048"/>
            <a:chExt cx="10693792" cy="6162079"/>
          </a:xfrm>
        </p:grpSpPr>
        <p:sp>
          <p:nvSpPr>
            <p:cNvPr id="6" name="Rectangle 5"/>
            <p:cNvSpPr/>
            <p:nvPr/>
          </p:nvSpPr>
          <p:spPr>
            <a:xfrm>
              <a:off x="688441" y="19048"/>
              <a:ext cx="9144876" cy="2308324"/>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highlight>
                    <a:srgbClr val="FFFF00"/>
                  </a:highlight>
                </a:rPr>
                <a:t>Not</a:t>
              </a:r>
              <a:r>
                <a:rPr lang="en-US" sz="7200" b="1" dirty="0">
                  <a:solidFill>
                    <a:srgbClr val="FF0000"/>
                  </a:solidFill>
                </a:rPr>
                <a:t> Missing at Random</a:t>
              </a:r>
              <a:endParaRPr lang="en-US" sz="7200" b="1" dirty="0">
                <a:solidFill>
                  <a:schemeClr val="tx2"/>
                </a:solidFill>
              </a:endParaRPr>
            </a:p>
          </p:txBody>
        </p:sp>
        <p:sp>
          <p:nvSpPr>
            <p:cNvPr id="25" name="TextBox 24">
              <a:extLst>
                <a:ext uri="{FF2B5EF4-FFF2-40B4-BE49-F238E27FC236}">
                  <a16:creationId xmlns:a16="http://schemas.microsoft.com/office/drawing/2014/main" id="{A450D06E-10F3-480E-9082-691FD693109A}"/>
                </a:ext>
              </a:extLst>
            </p:cNvPr>
            <p:cNvSpPr txBox="1"/>
            <p:nvPr/>
          </p:nvSpPr>
          <p:spPr>
            <a:xfrm>
              <a:off x="524668" y="2641697"/>
              <a:ext cx="10693792" cy="3539430"/>
            </a:xfrm>
            <a:prstGeom prst="rect">
              <a:avLst/>
            </a:prstGeom>
            <a:noFill/>
          </p:spPr>
          <p:txBody>
            <a:bodyPr wrap="square">
              <a:spAutoFit/>
            </a:bodyPr>
            <a:lstStyle/>
            <a:p>
              <a:pPr marL="514350" indent="-514350">
                <a:buAutoNum type="arabicParenBoth"/>
              </a:pPr>
              <a:r>
                <a:rPr lang="en-US" sz="3200" dirty="0">
                  <a:solidFill>
                    <a:srgbClr val="333333"/>
                  </a:solidFill>
                  <a:latin typeface="Helvetica Neue"/>
                </a:rPr>
                <a:t>Create missing indicators</a:t>
              </a:r>
              <a:r>
                <a:rPr lang="en-US" sz="3200" b="0" i="0" dirty="0">
                  <a:solidFill>
                    <a:srgbClr val="333333"/>
                  </a:solidFill>
                  <a:effectLst/>
                  <a:latin typeface="Helvetica Neue"/>
                </a:rPr>
                <a:t> </a:t>
              </a:r>
            </a:p>
            <a:p>
              <a:pPr marL="514350" indent="-514350">
                <a:buAutoNum type="arabicParenBoth"/>
              </a:pPr>
              <a:r>
                <a:rPr lang="en-US" sz="3200" b="0" i="0" dirty="0">
                  <a:solidFill>
                    <a:srgbClr val="333333"/>
                  </a:solidFill>
                  <a:effectLst/>
                  <a:latin typeface="Helvetica Neue"/>
                </a:rPr>
                <a:t>Visualize patterns of missing </a:t>
              </a:r>
            </a:p>
            <a:p>
              <a:pPr marL="514350" indent="-514350">
                <a:buAutoNum type="arabicParenBoth"/>
              </a:pPr>
              <a:r>
                <a:rPr lang="en-US" sz="3200" b="0" i="0" dirty="0">
                  <a:solidFill>
                    <a:srgbClr val="333333"/>
                  </a:solidFill>
                  <a:effectLst/>
                  <a:latin typeface="Helvetica Neue"/>
                </a:rPr>
                <a:t>Drop variables always missing </a:t>
              </a:r>
            </a:p>
            <a:p>
              <a:pPr marL="514350" indent="-514350">
                <a:buAutoNum type="arabicParenBoth"/>
              </a:pPr>
              <a:r>
                <a:rPr lang="en-US" sz="3200" b="0" i="0" dirty="0">
                  <a:solidFill>
                    <a:srgbClr val="333333"/>
                  </a:solidFill>
                  <a:effectLst/>
                  <a:latin typeface="Helvetica Neue"/>
                </a:rPr>
                <a:t>Ignore patterns that apply to few cases </a:t>
              </a:r>
            </a:p>
            <a:p>
              <a:pPr marL="514350" indent="-514350">
                <a:buFontTx/>
                <a:buAutoNum type="arabicParenBoth"/>
              </a:pPr>
              <a:r>
                <a:rPr lang="en-US" sz="3200" dirty="0">
                  <a:solidFill>
                    <a:srgbClr val="333333"/>
                  </a:solidFill>
                  <a:latin typeface="Helvetica Neue"/>
                </a:rPr>
                <a:t>Test significance of missing value indicators</a:t>
              </a:r>
              <a:endParaRPr lang="en-US" sz="3200" dirty="0"/>
            </a:p>
            <a:p>
              <a:pPr marL="971550" lvl="1" indent="-514350">
                <a:buFont typeface="Arial" panose="020B0604020202020204" pitchFamily="34" charset="0"/>
                <a:buChar char="•"/>
              </a:pPr>
              <a:r>
                <a:rPr lang="en-US" sz="3200" b="0" i="0" dirty="0">
                  <a:solidFill>
                    <a:srgbClr val="333333"/>
                  </a:solidFill>
                  <a:effectLst/>
                  <a:latin typeface="Helvetica Neue"/>
                </a:rPr>
                <a:t>Select common denominator of significant indicators</a:t>
              </a:r>
            </a:p>
            <a:p>
              <a:pPr marL="971550" lvl="1" indent="-514350">
                <a:buFont typeface="Arial" panose="020B0604020202020204" pitchFamily="34" charset="0"/>
                <a:buChar char="•"/>
              </a:pPr>
              <a:r>
                <a:rPr lang="en-US" sz="3200" b="0" i="0" dirty="0">
                  <a:solidFill>
                    <a:srgbClr val="333333"/>
                  </a:solidFill>
                  <a:effectLst/>
                  <a:latin typeface="Helvetica Neue"/>
                </a:rPr>
                <a:t>Drop non significant indicators, </a:t>
              </a:r>
            </a:p>
          </p:txBody>
        </p:sp>
      </p:grpSp>
    </p:spTree>
    <p:extLst>
      <p:ext uri="{BB962C8B-B14F-4D97-AF65-F5344CB8AC3E}">
        <p14:creationId xmlns:p14="http://schemas.microsoft.com/office/powerpoint/2010/main" val="3950512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a:extLst>
              <a:ext uri="{FF2B5EF4-FFF2-40B4-BE49-F238E27FC236}">
                <a16:creationId xmlns:a16="http://schemas.microsoft.com/office/drawing/2014/main" id="{868EE6A8-B260-49B2-A6B7-85247438C41F}"/>
              </a:ext>
            </a:extLst>
          </p:cNvPr>
          <p:cNvGrpSpPr/>
          <p:nvPr/>
        </p:nvGrpSpPr>
        <p:grpSpPr>
          <a:xfrm>
            <a:off x="524668" y="19048"/>
            <a:ext cx="10693792" cy="6545524"/>
            <a:chOff x="524668" y="19048"/>
            <a:chExt cx="10693792" cy="6545524"/>
          </a:xfrm>
        </p:grpSpPr>
        <p:sp>
          <p:nvSpPr>
            <p:cNvPr id="6" name="Rectangle 5"/>
            <p:cNvSpPr/>
            <p:nvPr/>
          </p:nvSpPr>
          <p:spPr>
            <a:xfrm>
              <a:off x="688441" y="19048"/>
              <a:ext cx="9144876" cy="2308324"/>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highlight>
                    <a:srgbClr val="FFFF00"/>
                  </a:highlight>
                </a:rPr>
                <a:t>Not</a:t>
              </a:r>
              <a:r>
                <a:rPr lang="en-US" sz="7200" b="1" dirty="0">
                  <a:solidFill>
                    <a:srgbClr val="FF0000"/>
                  </a:solidFill>
                </a:rPr>
                <a:t> Missing at Random</a:t>
              </a:r>
              <a:endParaRPr lang="en-US" sz="7200" b="1" dirty="0">
                <a:solidFill>
                  <a:schemeClr val="tx2"/>
                </a:solidFill>
              </a:endParaRPr>
            </a:p>
          </p:txBody>
        </p:sp>
        <p:sp>
          <p:nvSpPr>
            <p:cNvPr id="25" name="TextBox 24">
              <a:extLst>
                <a:ext uri="{FF2B5EF4-FFF2-40B4-BE49-F238E27FC236}">
                  <a16:creationId xmlns:a16="http://schemas.microsoft.com/office/drawing/2014/main" id="{A450D06E-10F3-480E-9082-691FD693109A}"/>
                </a:ext>
              </a:extLst>
            </p:cNvPr>
            <p:cNvSpPr txBox="1"/>
            <p:nvPr/>
          </p:nvSpPr>
          <p:spPr>
            <a:xfrm>
              <a:off x="524668" y="2641697"/>
              <a:ext cx="10693792" cy="3539430"/>
            </a:xfrm>
            <a:prstGeom prst="rect">
              <a:avLst/>
            </a:prstGeom>
            <a:noFill/>
          </p:spPr>
          <p:txBody>
            <a:bodyPr wrap="square">
              <a:spAutoFit/>
            </a:bodyPr>
            <a:lstStyle/>
            <a:p>
              <a:pPr marL="514350" indent="-514350">
                <a:buAutoNum type="arabicParenBoth"/>
              </a:pPr>
              <a:r>
                <a:rPr lang="en-US" sz="3200" dirty="0">
                  <a:solidFill>
                    <a:srgbClr val="333333"/>
                  </a:solidFill>
                  <a:latin typeface="Helvetica Neue"/>
                </a:rPr>
                <a:t>Create missing indicators</a:t>
              </a:r>
              <a:r>
                <a:rPr lang="en-US" sz="3200" b="0" i="0" dirty="0">
                  <a:solidFill>
                    <a:srgbClr val="333333"/>
                  </a:solidFill>
                  <a:effectLst/>
                  <a:latin typeface="Helvetica Neue"/>
                </a:rPr>
                <a:t> </a:t>
              </a:r>
            </a:p>
            <a:p>
              <a:pPr marL="514350" indent="-514350">
                <a:buAutoNum type="arabicParenBoth"/>
              </a:pPr>
              <a:r>
                <a:rPr lang="en-US" sz="3200" b="0" i="0" dirty="0">
                  <a:solidFill>
                    <a:srgbClr val="333333"/>
                  </a:solidFill>
                  <a:effectLst/>
                  <a:latin typeface="Helvetica Neue"/>
                </a:rPr>
                <a:t>Visualize patterns of missing  </a:t>
              </a:r>
            </a:p>
            <a:p>
              <a:pPr marL="514350" indent="-514350">
                <a:buAutoNum type="arabicParenBoth"/>
              </a:pPr>
              <a:r>
                <a:rPr lang="en-US" sz="3200" b="0" i="0" dirty="0">
                  <a:solidFill>
                    <a:srgbClr val="333333"/>
                  </a:solidFill>
                  <a:effectLst/>
                  <a:latin typeface="Helvetica Neue"/>
                </a:rPr>
                <a:t>Drop variables always missing </a:t>
              </a:r>
            </a:p>
            <a:p>
              <a:pPr marL="514350" indent="-514350">
                <a:buAutoNum type="arabicParenBoth"/>
              </a:pPr>
              <a:r>
                <a:rPr lang="en-US" sz="3200" b="0" i="0" dirty="0">
                  <a:solidFill>
                    <a:srgbClr val="333333"/>
                  </a:solidFill>
                  <a:effectLst/>
                  <a:latin typeface="Helvetica Neue"/>
                </a:rPr>
                <a:t>Ignore patterns that apply to few cases </a:t>
              </a:r>
            </a:p>
            <a:p>
              <a:pPr marL="514350" indent="-514350">
                <a:buFontTx/>
                <a:buAutoNum type="arabicParenBoth"/>
              </a:pPr>
              <a:r>
                <a:rPr lang="en-US" sz="3200" dirty="0">
                  <a:solidFill>
                    <a:srgbClr val="333333"/>
                  </a:solidFill>
                  <a:latin typeface="Helvetica Neue"/>
                </a:rPr>
                <a:t>Test significance of missing value indicators</a:t>
              </a:r>
              <a:endParaRPr lang="en-US" sz="3200" dirty="0"/>
            </a:p>
            <a:p>
              <a:pPr marL="971550" lvl="1" indent="-514350">
                <a:buFont typeface="Arial" panose="020B0604020202020204" pitchFamily="34" charset="0"/>
                <a:buChar char="•"/>
              </a:pPr>
              <a:r>
                <a:rPr lang="en-US" sz="3200" b="0" i="0" dirty="0">
                  <a:solidFill>
                    <a:srgbClr val="333333"/>
                  </a:solidFill>
                  <a:effectLst/>
                  <a:latin typeface="Helvetica Neue"/>
                </a:rPr>
                <a:t>Select common denominator of significant indicators</a:t>
              </a:r>
            </a:p>
            <a:p>
              <a:pPr marL="971550" lvl="1" indent="-514350">
                <a:buFont typeface="Arial" panose="020B0604020202020204" pitchFamily="34" charset="0"/>
                <a:buChar char="•"/>
              </a:pPr>
              <a:r>
                <a:rPr lang="en-US" sz="3200" b="0" i="0" dirty="0">
                  <a:solidFill>
                    <a:srgbClr val="333333"/>
                  </a:solidFill>
                  <a:effectLst/>
                  <a:latin typeface="Helvetica Neue"/>
                </a:rPr>
                <a:t>Drop non significant indicators, </a:t>
              </a:r>
            </a:p>
          </p:txBody>
        </p:sp>
        <p:sp>
          <p:nvSpPr>
            <p:cNvPr id="2" name="Sun 1">
              <a:extLst>
                <a:ext uri="{FF2B5EF4-FFF2-40B4-BE49-F238E27FC236}">
                  <a16:creationId xmlns:a16="http://schemas.microsoft.com/office/drawing/2014/main" id="{468294C1-ED29-4C89-BFD6-84CBA41A1DE3}"/>
                </a:ext>
              </a:extLst>
            </p:cNvPr>
            <p:cNvSpPr/>
            <p:nvPr/>
          </p:nvSpPr>
          <p:spPr>
            <a:xfrm>
              <a:off x="3207224" y="2365153"/>
              <a:ext cx="5472752" cy="4199419"/>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Now What Do You Do</a:t>
              </a:r>
            </a:p>
          </p:txBody>
        </p:sp>
      </p:grpSp>
    </p:spTree>
    <p:extLst>
      <p:ext uri="{BB962C8B-B14F-4D97-AF65-F5344CB8AC3E}">
        <p14:creationId xmlns:p14="http://schemas.microsoft.com/office/powerpoint/2010/main" val="2315989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a:extLst>
              <a:ext uri="{FF2B5EF4-FFF2-40B4-BE49-F238E27FC236}">
                <a16:creationId xmlns:a16="http://schemas.microsoft.com/office/drawing/2014/main" id="{B760E092-7F47-441B-8157-C1DD3F8C71F9}"/>
              </a:ext>
            </a:extLst>
          </p:cNvPr>
          <p:cNvGrpSpPr/>
          <p:nvPr/>
        </p:nvGrpSpPr>
        <p:grpSpPr>
          <a:xfrm>
            <a:off x="688441" y="19048"/>
            <a:ext cx="9144876" cy="4319845"/>
            <a:chOff x="688441" y="19048"/>
            <a:chExt cx="9144876" cy="4319845"/>
          </a:xfrm>
        </p:grpSpPr>
        <p:sp>
          <p:nvSpPr>
            <p:cNvPr id="6" name="Rectangle 5"/>
            <p:cNvSpPr/>
            <p:nvPr/>
          </p:nvSpPr>
          <p:spPr>
            <a:xfrm>
              <a:off x="688441" y="19048"/>
              <a:ext cx="9144876" cy="2308324"/>
            </a:xfrm>
            <a:prstGeom prst="rect">
              <a:avLst/>
            </a:prstGeom>
          </p:spPr>
          <p:txBody>
            <a:bodyPr wrap="none">
              <a:spAutoFit/>
            </a:bodyPr>
            <a:lstStyle/>
            <a:p>
              <a:r>
                <a:rPr lang="en-US" sz="7200" b="1" dirty="0">
                  <a:solidFill>
                    <a:srgbClr val="FF0000"/>
                  </a:solidFill>
                </a:rPr>
                <a:t>Independent Variables </a:t>
              </a:r>
            </a:p>
            <a:p>
              <a:r>
                <a:rPr lang="en-US" sz="7200" b="1" dirty="0">
                  <a:solidFill>
                    <a:srgbClr val="FF0000"/>
                  </a:solidFill>
                  <a:highlight>
                    <a:srgbClr val="FFFF00"/>
                  </a:highlight>
                </a:rPr>
                <a:t>Not</a:t>
              </a:r>
              <a:r>
                <a:rPr lang="en-US" sz="7200" b="1" dirty="0">
                  <a:solidFill>
                    <a:srgbClr val="FF0000"/>
                  </a:solidFill>
                </a:rPr>
                <a:t> Missing at Random</a:t>
              </a:r>
              <a:endParaRPr lang="en-US" sz="7200" b="1" dirty="0">
                <a:solidFill>
                  <a:schemeClr val="tx2"/>
                </a:solidFill>
              </a:endParaRPr>
            </a:p>
          </p:txBody>
        </p:sp>
        <p:sp>
          <p:nvSpPr>
            <p:cNvPr id="24" name="TextBox 23">
              <a:extLst>
                <a:ext uri="{FF2B5EF4-FFF2-40B4-BE49-F238E27FC236}">
                  <a16:creationId xmlns:a16="http://schemas.microsoft.com/office/drawing/2014/main" id="{9E89A1D0-F766-40E8-845B-82C6DA926163}"/>
                </a:ext>
              </a:extLst>
            </p:cNvPr>
            <p:cNvSpPr txBox="1"/>
            <p:nvPr/>
          </p:nvSpPr>
          <p:spPr>
            <a:xfrm>
              <a:off x="1610436" y="3138564"/>
              <a:ext cx="7530151" cy="1200329"/>
            </a:xfrm>
            <a:prstGeom prst="rect">
              <a:avLst/>
            </a:prstGeom>
            <a:noFill/>
          </p:spPr>
          <p:txBody>
            <a:bodyPr wrap="square">
              <a:spAutoFit/>
            </a:bodyPr>
            <a:lstStyle/>
            <a:p>
              <a:r>
                <a:rPr lang="en-US" sz="3600" b="1" kern="1200" dirty="0">
                  <a:solidFill>
                    <a:schemeClr val="tx1"/>
                  </a:solidFill>
                  <a:effectLst/>
                  <a:latin typeface="+mn-lt"/>
                  <a:ea typeface="+mn-ea"/>
                  <a:cs typeface="+mn-cs"/>
                </a:rPr>
                <a:t>Include missing variable indicators as additional variables</a:t>
              </a:r>
              <a:endParaRPr lang="en-US" sz="3600" b="1" dirty="0"/>
            </a:p>
          </p:txBody>
        </p:sp>
      </p:grpSp>
    </p:spTree>
    <p:extLst>
      <p:ext uri="{BB962C8B-B14F-4D97-AF65-F5344CB8AC3E}">
        <p14:creationId xmlns:p14="http://schemas.microsoft.com/office/powerpoint/2010/main" val="3631478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ttern of Missing">
            <a:extLst>
              <a:ext uri="{FF2B5EF4-FFF2-40B4-BE49-F238E27FC236}">
                <a16:creationId xmlns:a16="http://schemas.microsoft.com/office/drawing/2014/main" id="{7B87A113-89E0-4BCA-85E7-AAD2EE54D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21" y="-69377"/>
            <a:ext cx="5540991" cy="702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91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AAD1F6-DE4B-45F2-AC49-D801BBFB478B}"/>
              </a:ext>
            </a:extLst>
          </p:cNvPr>
          <p:cNvGrpSpPr/>
          <p:nvPr/>
        </p:nvGrpSpPr>
        <p:grpSpPr>
          <a:xfrm>
            <a:off x="2920621" y="-69377"/>
            <a:ext cx="5838218" cy="7022246"/>
            <a:chOff x="2920621" y="-69377"/>
            <a:chExt cx="5838218" cy="7022246"/>
          </a:xfrm>
        </p:grpSpPr>
        <p:pic>
          <p:nvPicPr>
            <p:cNvPr id="1026" name="Picture 2" descr="Pattern of Missing">
              <a:extLst>
                <a:ext uri="{FF2B5EF4-FFF2-40B4-BE49-F238E27FC236}">
                  <a16:creationId xmlns:a16="http://schemas.microsoft.com/office/drawing/2014/main" id="{7B87A113-89E0-4BCA-85E7-AAD2EE54D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21" y="-69377"/>
              <a:ext cx="5540991" cy="7022246"/>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9B967911-B71E-45D9-8379-CD064FB8C815}"/>
                </a:ext>
              </a:extLst>
            </p:cNvPr>
            <p:cNvSpPr/>
            <p:nvPr/>
          </p:nvSpPr>
          <p:spPr>
            <a:xfrm rot="11011192">
              <a:off x="8136323" y="5240152"/>
              <a:ext cx="622516" cy="573204"/>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2311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A5A456-E0D4-461F-B0A1-23B9639B6F0C}"/>
              </a:ext>
            </a:extLst>
          </p:cNvPr>
          <p:cNvGrpSpPr/>
          <p:nvPr/>
        </p:nvGrpSpPr>
        <p:grpSpPr>
          <a:xfrm>
            <a:off x="2920621" y="-69377"/>
            <a:ext cx="5838218" cy="7022246"/>
            <a:chOff x="2920621" y="-69377"/>
            <a:chExt cx="5838218" cy="7022246"/>
          </a:xfrm>
        </p:grpSpPr>
        <p:pic>
          <p:nvPicPr>
            <p:cNvPr id="1026" name="Picture 2" descr="Pattern of Missing">
              <a:extLst>
                <a:ext uri="{FF2B5EF4-FFF2-40B4-BE49-F238E27FC236}">
                  <a16:creationId xmlns:a16="http://schemas.microsoft.com/office/drawing/2014/main" id="{7B87A113-89E0-4BCA-85E7-AAD2EE54D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21" y="-69377"/>
              <a:ext cx="5540991" cy="7022246"/>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9B967911-B71E-45D9-8379-CD064FB8C815}"/>
                </a:ext>
              </a:extLst>
            </p:cNvPr>
            <p:cNvSpPr/>
            <p:nvPr/>
          </p:nvSpPr>
          <p:spPr>
            <a:xfrm rot="11011192">
              <a:off x="8136323" y="5240152"/>
              <a:ext cx="622516" cy="573204"/>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CBD10C-A82A-4C3F-8DE8-D9B2C615A3E1}"/>
                </a:ext>
              </a:extLst>
            </p:cNvPr>
            <p:cNvSpPr/>
            <p:nvPr/>
          </p:nvSpPr>
          <p:spPr>
            <a:xfrm>
              <a:off x="5813946" y="136478"/>
              <a:ext cx="2305368" cy="5882185"/>
            </a:xfrm>
            <a:prstGeom prst="rect">
              <a:avLst/>
            </a:prstGeom>
            <a:noFill/>
            <a:ln w="76200">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4320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02607C-1EB4-48F2-B948-05815E963E31}"/>
              </a:ext>
            </a:extLst>
          </p:cNvPr>
          <p:cNvGrpSpPr/>
          <p:nvPr/>
        </p:nvGrpSpPr>
        <p:grpSpPr>
          <a:xfrm>
            <a:off x="2920621" y="-69377"/>
            <a:ext cx="5540991" cy="7022246"/>
            <a:chOff x="2920621" y="-69377"/>
            <a:chExt cx="5540991" cy="7022246"/>
          </a:xfrm>
        </p:grpSpPr>
        <p:pic>
          <p:nvPicPr>
            <p:cNvPr id="1026" name="Picture 2" descr="Pattern of Missing">
              <a:extLst>
                <a:ext uri="{FF2B5EF4-FFF2-40B4-BE49-F238E27FC236}">
                  <a16:creationId xmlns:a16="http://schemas.microsoft.com/office/drawing/2014/main" id="{7B87A113-89E0-4BCA-85E7-AAD2EE54D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21" y="-69377"/>
              <a:ext cx="5540991" cy="70222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934DA6F-4632-4855-B5CB-8C1F76A414A8}"/>
                </a:ext>
              </a:extLst>
            </p:cNvPr>
            <p:cNvSpPr/>
            <p:nvPr/>
          </p:nvSpPr>
          <p:spPr>
            <a:xfrm>
              <a:off x="3254991" y="2101755"/>
              <a:ext cx="4872250" cy="2284978"/>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Patterns of Missing Call for Special Adjustments</a:t>
              </a:r>
            </a:p>
          </p:txBody>
        </p:sp>
      </p:grpSp>
    </p:spTree>
    <p:extLst>
      <p:ext uri="{BB962C8B-B14F-4D97-AF65-F5344CB8AC3E}">
        <p14:creationId xmlns:p14="http://schemas.microsoft.com/office/powerpoint/2010/main" val="189542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pic>
        <p:nvPicPr>
          <p:cNvPr id="2" name="Picture 1">
            <a:extLst>
              <a:ext uri="{FF2B5EF4-FFF2-40B4-BE49-F238E27FC236}">
                <a16:creationId xmlns:a16="http://schemas.microsoft.com/office/drawing/2014/main" id="{25BAFEC7-0CD9-4217-8AE4-325253C62062}"/>
              </a:ext>
            </a:extLst>
          </p:cNvPr>
          <p:cNvPicPr>
            <a:picLocks noChangeAspect="1"/>
          </p:cNvPicPr>
          <p:nvPr/>
        </p:nvPicPr>
        <p:blipFill>
          <a:blip r:embed="rId3"/>
          <a:stretch>
            <a:fillRect/>
          </a:stretch>
        </p:blipFill>
        <p:spPr>
          <a:xfrm>
            <a:off x="819150" y="1916430"/>
            <a:ext cx="10553700" cy="3025140"/>
          </a:xfrm>
          <a:prstGeom prst="rect">
            <a:avLst/>
          </a:prstGeom>
        </p:spPr>
      </p:pic>
    </p:spTree>
    <p:extLst>
      <p:ext uri="{BB962C8B-B14F-4D97-AF65-F5344CB8AC3E}">
        <p14:creationId xmlns:p14="http://schemas.microsoft.com/office/powerpoint/2010/main" val="3107292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3714A4-97B1-43DB-8EA2-95F6E006F634}"/>
              </a:ext>
            </a:extLst>
          </p:cNvPr>
          <p:cNvPicPr>
            <a:picLocks noChangeAspect="1"/>
          </p:cNvPicPr>
          <p:nvPr/>
        </p:nvPicPr>
        <p:blipFill>
          <a:blip r:embed="rId3"/>
          <a:stretch>
            <a:fillRect/>
          </a:stretch>
        </p:blipFill>
        <p:spPr>
          <a:xfrm>
            <a:off x="1009650" y="1977390"/>
            <a:ext cx="10172700" cy="2903220"/>
          </a:xfrm>
          <a:prstGeom prst="rect">
            <a:avLst/>
          </a:prstGeom>
        </p:spPr>
      </p:pic>
    </p:spTree>
    <p:extLst>
      <p:ext uri="{BB962C8B-B14F-4D97-AF65-F5344CB8AC3E}">
        <p14:creationId xmlns:p14="http://schemas.microsoft.com/office/powerpoint/2010/main" val="256421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69C33-E56F-4561-A2F7-D562B409EEFE}"/>
              </a:ext>
            </a:extLst>
          </p:cNvPr>
          <p:cNvSpPr>
            <a:spLocks noGrp="1"/>
          </p:cNvSpPr>
          <p:nvPr>
            <p:ph type="body" sz="quarter" idx="10"/>
          </p:nvPr>
        </p:nvSpPr>
        <p:spPr/>
        <p:txBody>
          <a:bodyPr/>
          <a:lstStyle/>
          <a:p>
            <a:r>
              <a:rPr lang="en-US" dirty="0"/>
              <a:t>	Check Other Videos We have on Regression</a:t>
            </a:r>
          </a:p>
        </p:txBody>
      </p:sp>
      <p:sp>
        <p:nvSpPr>
          <p:cNvPr id="3" name="Text Placeholder 2">
            <a:extLst>
              <a:ext uri="{FF2B5EF4-FFF2-40B4-BE49-F238E27FC236}">
                <a16:creationId xmlns:a16="http://schemas.microsoft.com/office/drawing/2014/main" id="{33BDAEB6-C811-4023-945A-6A0064F8CFA6}"/>
              </a:ext>
            </a:extLst>
          </p:cNvPr>
          <p:cNvSpPr>
            <a:spLocks noGrp="1"/>
          </p:cNvSpPr>
          <p:nvPr>
            <p:ph type="body" sz="quarter" idx="11"/>
          </p:nvPr>
        </p:nvSpPr>
        <p:spPr/>
        <p:txBody>
          <a:bodyPr/>
          <a:lstStyle/>
          <a:p>
            <a:r>
              <a:rPr lang="en-US" dirty="0"/>
              <a:t>Thank you</a:t>
            </a:r>
          </a:p>
        </p:txBody>
      </p:sp>
    </p:spTree>
    <p:extLst>
      <p:ext uri="{BB962C8B-B14F-4D97-AF65-F5344CB8AC3E}">
        <p14:creationId xmlns:p14="http://schemas.microsoft.com/office/powerpoint/2010/main" val="350819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61A1D8BB-8262-46CA-BFCD-4B3FF47AA431}"/>
              </a:ext>
            </a:extLst>
          </p:cNvPr>
          <p:cNvPicPr>
            <a:picLocks noChangeAspect="1"/>
          </p:cNvPicPr>
          <p:nvPr/>
        </p:nvPicPr>
        <p:blipFill>
          <a:blip r:embed="rId3"/>
          <a:stretch>
            <a:fillRect/>
          </a:stretch>
        </p:blipFill>
        <p:spPr>
          <a:xfrm>
            <a:off x="1188720" y="2465070"/>
            <a:ext cx="9814560" cy="1927860"/>
          </a:xfrm>
          <a:prstGeom prst="rect">
            <a:avLst/>
          </a:prstGeom>
        </p:spPr>
      </p:pic>
    </p:spTree>
    <p:extLst>
      <p:ext uri="{BB962C8B-B14F-4D97-AF65-F5344CB8AC3E}">
        <p14:creationId xmlns:p14="http://schemas.microsoft.com/office/powerpoint/2010/main" val="302360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B5ACF5E4-49A2-4011-8CAB-CD432D31277B}"/>
              </a:ext>
            </a:extLst>
          </p:cNvPr>
          <p:cNvPicPr>
            <a:picLocks noChangeAspect="1"/>
          </p:cNvPicPr>
          <p:nvPr/>
        </p:nvPicPr>
        <p:blipFill rotWithShape="1">
          <a:blip r:embed="rId3"/>
          <a:srcRect l="10000" t="36806" r="33810" b="28889"/>
          <a:stretch/>
        </p:blipFill>
        <p:spPr>
          <a:xfrm>
            <a:off x="2670628" y="3774780"/>
            <a:ext cx="6850743" cy="2352675"/>
          </a:xfrm>
          <a:prstGeom prst="rect">
            <a:avLst/>
          </a:prstGeom>
        </p:spPr>
      </p:pic>
      <p:pic>
        <p:nvPicPr>
          <p:cNvPr id="2" name="Picture 1">
            <a:extLst>
              <a:ext uri="{FF2B5EF4-FFF2-40B4-BE49-F238E27FC236}">
                <a16:creationId xmlns:a16="http://schemas.microsoft.com/office/drawing/2014/main" id="{D782866F-CB23-43BF-B698-E6E13AEF71F5}"/>
              </a:ext>
            </a:extLst>
          </p:cNvPr>
          <p:cNvPicPr>
            <a:picLocks noChangeAspect="1"/>
          </p:cNvPicPr>
          <p:nvPr/>
        </p:nvPicPr>
        <p:blipFill>
          <a:blip r:embed="rId4"/>
          <a:stretch>
            <a:fillRect/>
          </a:stretch>
        </p:blipFill>
        <p:spPr>
          <a:xfrm>
            <a:off x="838200" y="393578"/>
            <a:ext cx="10896600" cy="3025140"/>
          </a:xfrm>
          <a:prstGeom prst="rect">
            <a:avLst/>
          </a:prstGeom>
        </p:spPr>
      </p:pic>
    </p:spTree>
    <p:extLst>
      <p:ext uri="{BB962C8B-B14F-4D97-AF65-F5344CB8AC3E}">
        <p14:creationId xmlns:p14="http://schemas.microsoft.com/office/powerpoint/2010/main" val="247201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B445BEAF-AEB0-4DF3-A363-FF0A957969DD}"/>
              </a:ext>
            </a:extLst>
          </p:cNvPr>
          <p:cNvPicPr>
            <a:picLocks noChangeAspect="1"/>
          </p:cNvPicPr>
          <p:nvPr/>
        </p:nvPicPr>
        <p:blipFill>
          <a:blip r:embed="rId3"/>
          <a:stretch>
            <a:fillRect/>
          </a:stretch>
        </p:blipFill>
        <p:spPr>
          <a:xfrm>
            <a:off x="1543050" y="1916430"/>
            <a:ext cx="9105900" cy="3025140"/>
          </a:xfrm>
          <a:prstGeom prst="rect">
            <a:avLst/>
          </a:prstGeom>
        </p:spPr>
      </p:pic>
    </p:spTree>
    <p:extLst>
      <p:ext uri="{BB962C8B-B14F-4D97-AF65-F5344CB8AC3E}">
        <p14:creationId xmlns:p14="http://schemas.microsoft.com/office/powerpoint/2010/main" val="151683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FCA37005-A6D7-4DAA-A3E4-5F3D61FC216F}"/>
              </a:ext>
            </a:extLst>
          </p:cNvPr>
          <p:cNvPicPr>
            <a:picLocks noChangeAspect="1"/>
          </p:cNvPicPr>
          <p:nvPr/>
        </p:nvPicPr>
        <p:blipFill>
          <a:blip r:embed="rId3"/>
          <a:stretch>
            <a:fillRect/>
          </a:stretch>
        </p:blipFill>
        <p:spPr>
          <a:xfrm>
            <a:off x="177423" y="1239261"/>
            <a:ext cx="11450472" cy="4682730"/>
          </a:xfrm>
          <a:prstGeom prst="rect">
            <a:avLst/>
          </a:prstGeom>
        </p:spPr>
      </p:pic>
      <p:sp>
        <p:nvSpPr>
          <p:cNvPr id="3" name="Rectangle 2">
            <a:extLst>
              <a:ext uri="{FF2B5EF4-FFF2-40B4-BE49-F238E27FC236}">
                <a16:creationId xmlns:a16="http://schemas.microsoft.com/office/drawing/2014/main" id="{A7270ABC-2918-437E-AD8C-5A72F69526B7}"/>
              </a:ext>
            </a:extLst>
          </p:cNvPr>
          <p:cNvSpPr/>
          <p:nvPr/>
        </p:nvSpPr>
        <p:spPr>
          <a:xfrm>
            <a:off x="545910" y="3429000"/>
            <a:ext cx="10849971" cy="244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1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FCA37005-A6D7-4DAA-A3E4-5F3D61FC216F}"/>
              </a:ext>
            </a:extLst>
          </p:cNvPr>
          <p:cNvPicPr>
            <a:picLocks noChangeAspect="1"/>
          </p:cNvPicPr>
          <p:nvPr/>
        </p:nvPicPr>
        <p:blipFill>
          <a:blip r:embed="rId3"/>
          <a:stretch>
            <a:fillRect/>
          </a:stretch>
        </p:blipFill>
        <p:spPr>
          <a:xfrm>
            <a:off x="177423" y="1239261"/>
            <a:ext cx="11450472" cy="4682730"/>
          </a:xfrm>
          <a:prstGeom prst="rect">
            <a:avLst/>
          </a:prstGeom>
        </p:spPr>
      </p:pic>
      <p:sp>
        <p:nvSpPr>
          <p:cNvPr id="3" name="Rectangle 2">
            <a:extLst>
              <a:ext uri="{FF2B5EF4-FFF2-40B4-BE49-F238E27FC236}">
                <a16:creationId xmlns:a16="http://schemas.microsoft.com/office/drawing/2014/main" id="{A7270ABC-2918-437E-AD8C-5A72F69526B7}"/>
              </a:ext>
            </a:extLst>
          </p:cNvPr>
          <p:cNvSpPr/>
          <p:nvPr/>
        </p:nvSpPr>
        <p:spPr>
          <a:xfrm>
            <a:off x="545910" y="4626591"/>
            <a:ext cx="10849971" cy="1250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792259"/>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10061</TotalTime>
  <Words>1440</Words>
  <Application>Microsoft Office PowerPoint</Application>
  <PresentationFormat>Widescreen</PresentationFormat>
  <Paragraphs>154</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Helvetica Neue</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290</cp:revision>
  <dcterms:created xsi:type="dcterms:W3CDTF">2017-05-23T16:09:18Z</dcterms:created>
  <dcterms:modified xsi:type="dcterms:W3CDTF">2024-09-02T22:45:34Z</dcterms:modified>
</cp:coreProperties>
</file>