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6" r:id="rId5"/>
    <p:sldMasterId id="2147483668" r:id="rId6"/>
  </p:sldMasterIdLst>
  <p:notesMasterIdLst>
    <p:notesMasterId r:id="rId26"/>
  </p:notesMasterIdLst>
  <p:sldIdLst>
    <p:sldId id="256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15"/>
    <p:restoredTop sz="79698" autoAdjust="0"/>
  </p:normalViewPr>
  <p:slideViewPr>
    <p:cSldViewPr snapToGrid="0">
      <p:cViewPr varScale="1">
        <p:scale>
          <a:sx n="52" d="100"/>
          <a:sy n="52" d="100"/>
        </p:scale>
        <p:origin x="130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99EF1-A9A1-0142-A435-D6CF67BE6D8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7D8E3-4DED-884B-B60B-A5855D3C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2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lecture was organized by Dr. Alemi.  It is presented to you using an Avatar also organized by Professor Alemi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23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Standard normal tables exists that tell us how common a value is based on how many standard deviation it is away from the mean.  To count the number of standard</a:t>
            </a:r>
            <a:r>
              <a:rPr lang="en-US" baseline="0" dirty="0"/>
              <a:t> deviation an observation is away from a mean, we need the Z score.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76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the observation is one standard deviation above the mean, its Z score is 1. If it is 1.5 standard deviations below the mean, then its Z score is -1.5.  This equation shows the Z score for an observation x that follows a distribution with mean µ and standard deviation σ.   While the original distribution is centered around mean   µ and has</a:t>
            </a:r>
            <a:r>
              <a:rPr lang="en-US" baseline="0" dirty="0"/>
              <a:t> standard deviation of </a:t>
            </a:r>
            <a:r>
              <a:rPr lang="en-US" dirty="0"/>
              <a:t>σ, the Z</a:t>
            </a:r>
            <a:r>
              <a:rPr lang="en-US" baseline="0" dirty="0"/>
              <a:t> scores transform the distribution to a standard normal distribution.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45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Let us take a very simple example to demonstrate the power</a:t>
            </a:r>
            <a:r>
              <a:rPr lang="en-US" baseline="0" dirty="0"/>
              <a:t> of normal distribution. </a:t>
            </a:r>
            <a:r>
              <a:rPr lang="en-US" dirty="0"/>
              <a:t>Assume that patient ratings are normally distributed and we have 3 ratings of 3, 4, and 5.  What is the mean and standard deviation?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98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mean is 4 and the standard deviation is 1.  Given this mean and standard deviations we can answer other questions.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8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this question we are asking how unusual it is to observe a rating of 1.  To answer this question we need to calculate the Z value.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42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Z value is minus 3.  We can now look up in standard normal tables to see what percent of values are more than 3 standard deviation below the mean.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030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shows a standard normal table.  The columns show the last two digit</a:t>
            </a:r>
            <a:r>
              <a:rPr lang="en-US" baseline="0" dirty="0"/>
              <a:t> of the Z score.  The rows show the Z score to the first digit.  The cell values give the percent of values falling below the Z score.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5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Zooming in, we can select for the second digit the</a:t>
            </a:r>
            <a:r>
              <a:rPr lang="en-US" baseline="0" dirty="0"/>
              <a:t> column corresponding with 0.00 and the row corresponding with -3.0.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640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 read that the probability of observing a Z of less than -3.00 is 0.0013.  Therefore observing a rating of 1 is quite rare.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10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Normal distributions allow us to examine how rare it is to observe a sample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77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standard normal distribution has a mean of 0 and a standard deviation of 1.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76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68.27% of data fall within 1 standard deviation of standard normal curve.  The area marked in yellow.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22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95.45% of the data fall within 2 standard deviations.  This is the white and the yellow area under the standard normal curve shown</a:t>
            </a:r>
            <a:r>
              <a:rPr lang="en-US" baseline="0" dirty="0"/>
              <a:t> here.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32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99.73% of data fall within 3 standard deviation of standard normal curve.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35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Knowing how many standard deviations an observation is an observation away from the mean of a distribution tells us the probability of how likely it is to observe it.  This provides an</a:t>
            </a:r>
            <a:r>
              <a:rPr lang="en-US" baseline="0" dirty="0"/>
              <a:t> easy method of understanding how unusual an observation is.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66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An</a:t>
            </a:r>
            <a:r>
              <a:rPr lang="en-US" baseline="0" dirty="0"/>
              <a:t> observation becomes less frequent and more unusual depending on number of standard deviations it is away from the mean.  At 1 standard deviation, 84% of observations fall below it.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8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At 2 standard deviations, 98% of observations fall below it.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72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At 3 standard deviations, 99% of the observations fall below it.  The chances of observing a value more than 3 standard deviation away</a:t>
            </a:r>
            <a:r>
              <a:rPr lang="en-US" baseline="0" dirty="0"/>
              <a:t> from the mean falls below 1 in 100.  </a:t>
            </a:r>
            <a:r>
              <a:rPr lang="en-US" dirty="0"/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CA3DE-F054-4279-AD1E-75CF0FCB9B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580765E-9E46-F923-4537-881F829F0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b="19027"/>
          <a:stretch/>
        </p:blipFill>
        <p:spPr>
          <a:xfrm>
            <a:off x="4902150" y="-674203"/>
            <a:ext cx="7694778" cy="8354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49688-59E7-1703-6239-C6E17422C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1" y="3697149"/>
            <a:ext cx="7604864" cy="1380539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E2DF3-20B9-5FE4-78BC-2A84C112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6" y="5412912"/>
            <a:ext cx="3342354" cy="14645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587E38-3EC4-A044-D625-EEAF1E6EC0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5061" y="1197215"/>
            <a:ext cx="5899299" cy="1981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3E1F77-3976-FC07-D6FA-5715ADAF14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63982" y="3502855"/>
            <a:ext cx="5932940" cy="70057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758EA4-EA94-F72F-4C37-A2D336BDE9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906" y="5412912"/>
            <a:ext cx="651267" cy="65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8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E022-1263-0F86-3BCE-C134CAA1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018F2-F8CE-4B78-5B33-7B7C6A5CD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CAB54-FA9D-256B-6B70-DB2FF3755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8D39D-2C9E-8BEC-F41A-E542FDBE8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14F0C-49C8-852E-937E-1CED58824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6C534-DF33-C872-B51D-C6C81045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48419-26EC-1F6C-06ED-4FEDEEA9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E161C-F9A4-9A91-4F1C-96560568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F527-C9C4-3AE9-1AB6-0A92543C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A292B-FD17-3482-0ADF-55B3DEAB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4CFF4-32C3-E17B-C4D7-7A0CF58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2BFF3-9C13-EF99-0729-5CAD7C9A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74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96DED-A25F-6860-FA29-8B5A8C88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0275C-7907-9F15-85B5-70FBD7271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B68D-9337-DF5E-FDE3-D260CF6E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19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3C2B-45CE-B511-13E2-9DAE79A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10148-A2A9-0799-F4F7-18017CE84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FB31A-DA89-95E7-AB08-ECC256F19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7533F-7C4E-022F-1503-9303E85D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0BDBA-F83C-B51D-3180-D13C4E39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3C8B5-4C34-EC01-EB6E-5BF3EB0D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65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3A86-0B7B-9417-206C-8023301A4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FAB53F-53C6-9A50-564C-B9B09AEED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ADB9C-BE4B-90D1-43B5-0B304E9FB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02F0E-CB70-B6CB-0280-2E396AB8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C533A-08B0-58EA-9AD7-A3F8B324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6A372-BDCD-A7E2-5A4F-E62DC39F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73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EBD8-E926-E742-3B9A-FB7253CB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357F9-DC12-94D1-6A8F-A398E6061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E06DF-5858-0C46-6785-09124783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65DCB-E870-DEF5-349E-FB0C1700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2825-6709-2936-5F16-188693E2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83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90BBB-294E-EA0B-4584-034FA002C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2A05C-F0E4-B4A7-DC39-EB2E7568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83312-CA81-4776-9938-67381027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7C54-F5DE-248C-FC2C-5BB73F76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2711-175A-0A82-C452-816AAB8F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7F74-E65C-984E-FFFB-9873BF052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7072B-1A48-E8CC-BA32-C6C0F54A3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E196-C6A3-D45C-AE7F-358CCC01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0C394-B57F-0355-CCFD-984B2FE1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E2EA4-D9C9-6654-B8BA-1C033886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69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E867D-53A7-E375-1117-1A31A9D5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513F4-D2B2-F0E3-ECBA-F3DC31E9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44E-33BD-ECDF-B54C-D2495594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3BA72-D85A-09D5-0600-DA0ADB54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2EF3A-9F15-3C46-FFFB-022261A7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7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E438D-15AB-1384-01DA-DBC84002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7F2-D1ED-7EA7-354A-565D52FF4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1DCA-88C9-4457-D10B-A94EB9A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F4D0-A1CD-2FEC-7FE5-3EFEA82E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13ACB-3D51-C021-380A-422741C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166" y="195223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38536" y="5052805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2902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60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98A7-CA9A-1FEB-D37F-86B06EC6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477CC-EB3F-8190-5A4C-65AE4E397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5C47D-3BE5-48D2-EE39-FCF23184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493D8-52FD-639F-7179-FFC6FA0D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36B6A-9301-ABDB-03CF-23ADF7F0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E4F21-C24C-D131-6D7F-52B80594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3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842-A184-D34E-83A3-7939A51F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88A4F-A689-1A7A-CAA8-4068B47FD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3E650-B706-5DEB-EE7A-90F3218CF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9BED9-8399-658E-9C06-CE1A6A009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3B30-E962-04B2-019E-17B9C7A4E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8B6CFA-AA84-B957-4789-8CE9BB15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2B9A4-0BCD-4078-27F1-CE03080C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652E3-0273-69D9-07C6-940891B9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04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1E62D-DDB5-965C-61E2-C64BE73C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61465-2D74-BA61-3A96-9F2CCD6A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54FB0-75C8-BAB0-E08F-5597C745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BFBCC-94A9-E98E-22C3-CC3862648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72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4318E-3FAE-E6CF-52C8-A5357EEE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0A48F-0238-53D6-2204-E5B225E2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E8633-0444-E110-E633-38AC564D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919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3B09-7850-228A-25AC-33C768D9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54079-0291-2553-0325-367A1814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8713B-4F7B-73A8-AC88-08F4E4338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00650-DD85-EA5B-AC1C-BD0EA4C5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F2E68-5EFE-4521-37C9-0D2D2A5F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79F28-1FD0-F39C-054C-149BB573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9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2600-E7F7-0A7C-3F48-7DC43760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D641E-C182-AA2F-BDCE-515CDD073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BA398-7343-A78C-5E87-2861D8733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3B96A-4338-90F4-C630-4B1D3B91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99B5F-56F1-C929-633A-316982F9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0F7B3-C312-29B8-3DC6-506DD03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96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8239-20ED-83C2-5E94-937A1AD9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B3D5DE-5127-38D3-6E89-B9D722EC2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445D7-6DAD-B423-C661-09989B9F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D203D-59EC-5FB7-5C4E-181DE2DC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D749D-FD83-7F6C-FA44-FEFB6486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57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73154B-5C96-2E9F-D96C-FB3E0FD93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5D171-DBA8-3F47-FB05-D4B0DD2C7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BBFC7-FA2F-62E6-4063-B8016AC9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8E5F-665E-DCDF-E602-9A5066D3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F30F-B402-482F-1090-52983BFF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95F78E-F4A5-005F-D143-98D0ABF950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097" t="73191" r="26779"/>
          <a:stretch/>
        </p:blipFill>
        <p:spPr>
          <a:xfrm>
            <a:off x="5956300" y="-2875"/>
            <a:ext cx="2400300" cy="7573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2F6515-D6D6-585C-70C8-97944CAA70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-10100" t="-3420" r="27678" b="5864"/>
          <a:stretch/>
        </p:blipFill>
        <p:spPr>
          <a:xfrm>
            <a:off x="11019637" y="5562599"/>
            <a:ext cx="1172363" cy="13255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890886"/>
            <a:ext cx="46863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6311900" cy="685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2600" y="6356350"/>
            <a:ext cx="41148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74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07B2B8-372A-822A-3B45-E45E06B6D5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39000" y="2489201"/>
            <a:ext cx="4686300" cy="3505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133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B771-CD45-205F-806A-816788390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2503174"/>
            <a:ext cx="4819650" cy="1267453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9AFD-F871-6540-2115-DB916F644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7800" y="3797615"/>
            <a:ext cx="481965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D1F781-F4CE-AC60-F115-80945A7AEA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6365" r="1479"/>
          <a:stretch/>
        </p:blipFill>
        <p:spPr>
          <a:xfrm>
            <a:off x="-1435100" y="419100"/>
            <a:ext cx="8085811" cy="698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56F55E-839E-3694-5C2F-4668203B2C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61300" y="276893"/>
            <a:ext cx="3773552" cy="126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2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ing w/single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8"/>
          <p:cNvSpPr>
            <a:spLocks noGrp="1"/>
          </p:cNvSpPr>
          <p:nvPr>
            <p:ph type="body" sz="quarter" idx="13"/>
          </p:nvPr>
        </p:nvSpPr>
        <p:spPr>
          <a:xfrm>
            <a:off x="812800" y="381000"/>
            <a:ext cx="10363200" cy="2286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>
              <a:defRPr lang="en-US" sz="1400" b="1" i="0" cap="all" spc="120" smtClean="0">
                <a:solidFill>
                  <a:schemeClr val="tx2"/>
                </a:solidFill>
              </a:defRPr>
            </a:lvl1pPr>
          </a:lstStyle>
          <a:p>
            <a:pPr marL="0" lvl="0" indent="0">
              <a:spcBef>
                <a:spcPts val="0"/>
              </a:spcBef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12800" y="838200"/>
            <a:ext cx="10363200" cy="518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531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C2701-4420-72DC-D9FF-898684F7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96297-FA0A-C43E-7108-817161C6E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60C57-4A3B-2719-81CA-09B73DA6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C47A-F876-ED35-DAE5-3572E811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924CA-7BF3-D294-A28C-08A9A060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5C8A-0B8F-489F-EE46-BC751895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6E7A-928B-AFFC-58EB-DDF90F805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2C910-FE19-34A9-89EC-61EEDA4E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EFA6F-EE9F-1222-61BB-6CA64CF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23EB0-73EB-A669-40D8-A7BDD08F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1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FFF6-7C3E-B82E-BAD3-3DE14A8E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0A6E4-035E-A278-7C29-F7C19E8BA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13EDC-550D-793C-1A85-3455C9C4C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158A0-98A6-F425-07F8-AD2416B3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59031-28CA-0A3A-FA4D-0C74C339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1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442C-E7A1-4B84-D829-7CCFAC8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7A649-0420-A710-F725-C76CCE0D6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D3817-238F-3DE7-81A5-734A9291E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0E521-970C-0A16-339D-01F543C2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00133-5DFD-4E8F-78F2-20C8E60D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ABD90-E5A5-8AFE-AF68-645F771A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0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3DD871-3B5C-C6B1-86B7-BAD5C9E0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15E8F-94C3-DEA7-72D7-43D974A55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33BC0-FF84-DF07-2D03-812433C8C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68AE-1121-E34D-AB43-7EFA01D82E5E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04D14-8F6B-6828-E58B-9590E68C8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5504E-6E70-6ECE-79C3-BCDDE83ED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7711" y="6356350"/>
            <a:ext cx="587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E883-4AC6-394B-8129-6E4BB686DB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7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  <p:sldLayoutId id="214748368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5914E-B12D-A7B0-5FD9-797382E1C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6845E-D9F9-8BDF-C840-02AB94A4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0E1BE-A7B7-ED17-1838-DBB3F4671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967F-2382-1D42-B474-ED4C6215D2E3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5862-84FD-CE9D-9FE7-4D2339447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53032-999A-FB0D-8D6A-9372F506D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29900-2ACA-4B92-0E1A-06DA734F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FEAE7-C0FC-3C7F-593D-72FA7D103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F4F41-5353-39BA-3414-85A2A531C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D5C6-F7A1-5D44-B216-FA90FD5DD46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6262-21EF-79AE-4E83-5A1E4D0B1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5C12F-C386-8200-06E7-EF5A40CF0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9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6DBE204-75C9-6F86-317E-5CFC06FC4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5" y="5412912"/>
            <a:ext cx="4165755" cy="1464519"/>
          </a:xfrm>
        </p:spPr>
        <p:txBody>
          <a:bodyPr/>
          <a:lstStyle/>
          <a:p>
            <a:r>
              <a:rPr lang="en-US" dirty="0"/>
              <a:t>Farrokh Alemi Ph.D.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99008-FA7F-E626-60CB-AC2CECA62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1" y="3697149"/>
            <a:ext cx="6376693" cy="1380539"/>
          </a:xfrm>
        </p:spPr>
        <p:txBody>
          <a:bodyPr/>
          <a:lstStyle/>
          <a:p>
            <a:r>
              <a:rPr lang="en-US" dirty="0"/>
              <a:t>Standard Normal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1765512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4DCC4F-0541-4C13-BE87-DEAD08F2B7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00" y="294503"/>
            <a:ext cx="10363200" cy="696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Standard Normal Tables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1AEF1B8-771D-42F0-BF0B-4B5663182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" y="843076"/>
            <a:ext cx="10901788" cy="502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04892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332A8F0-C5CA-4AB3-B0EC-B494F67522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00" y="294502"/>
            <a:ext cx="10363200" cy="59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Z Score</a:t>
            </a: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B1F53D81-20FE-4626-9DF8-865B906E4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7101" y="1623590"/>
            <a:ext cx="6848299" cy="3610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41524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178B7D-CA9D-4AA2-9AB6-525DB10D9A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00" y="294502"/>
            <a:ext cx="10363200" cy="543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46231-3747-4F24-959E-4228BCFC09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3200" dirty="0"/>
              <a:t>Assuming that patient ratings are normally distributed and we have 3 ratings of 3, 4, and 5.  What is the mean and standard deviation?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43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8ACC43-B3AB-43BA-B6CF-D83BB3BD80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00" y="294502"/>
            <a:ext cx="10363200" cy="5581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Example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626A478B-29BB-45E8-9DCB-D49E062F6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7750" y="1813718"/>
            <a:ext cx="9577869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0722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69E24C-C4EC-45A9-98C7-76C0CAF1B8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00" y="294503"/>
            <a:ext cx="10363200" cy="4469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BF18F-2A4C-4D15-89C3-C359C2E39B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800" dirty="0"/>
              <a:t>If mean rating is 4 and the standard deviation is 1, what is the probability of observing a rating of 1?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12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8CD350C-1B28-4831-B571-1F3659A75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1813" y="1146668"/>
            <a:ext cx="8008937" cy="456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56493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2CB66A-E197-477B-93D4-6DFEBDB363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00" y="294503"/>
            <a:ext cx="10363200" cy="4072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Standard Normal Table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6A3DE57-8DA1-4331-9AE9-A1E48623C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0525" y="701729"/>
            <a:ext cx="8340725" cy="5775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75892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E2C1C992-2B50-4CAE-B0F1-55136B81B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12773"/>
          <a:stretch>
            <a:fillRect/>
          </a:stretch>
        </p:blipFill>
        <p:spPr bwMode="auto">
          <a:xfrm>
            <a:off x="1412875" y="689944"/>
            <a:ext cx="8931275" cy="57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50003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E986ACBC-3AEC-4CD9-AC1D-DCB5D96F5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13116"/>
          <a:stretch>
            <a:fillRect/>
          </a:stretch>
        </p:blipFill>
        <p:spPr bwMode="auto">
          <a:xfrm>
            <a:off x="1162050" y="781050"/>
            <a:ext cx="9467850" cy="547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22280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A1A8C2-64A1-4A3A-B11B-4BA49CE48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249" y="2530162"/>
            <a:ext cx="4819650" cy="1267453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Standrad</a:t>
            </a:r>
            <a:r>
              <a:rPr lang="en-US" sz="4000" dirty="0"/>
              <a:t> Normal Distribution 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906A1F-CAE1-492D-A01C-BBEE2E570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27400" y="3797615"/>
            <a:ext cx="4819650" cy="1500187"/>
          </a:xfrm>
        </p:spPr>
        <p:txBody>
          <a:bodyPr/>
          <a:lstStyle/>
          <a:p>
            <a:pPr algn="ctr"/>
            <a:r>
              <a:rPr lang="en-US" dirty="0"/>
              <a:t>How rare an observation is? </a:t>
            </a:r>
          </a:p>
        </p:txBody>
      </p:sp>
    </p:spTree>
    <p:extLst>
      <p:ext uri="{BB962C8B-B14F-4D97-AF65-F5344CB8AC3E}">
        <p14:creationId xmlns:p14="http://schemas.microsoft.com/office/powerpoint/2010/main" val="306710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37D538B-94F2-4501-8FFC-6CDBD72E1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1363" y="1085849"/>
            <a:ext cx="7723187" cy="459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98E66D9-2A1F-4A2F-920A-0E2C55F35971}"/>
              </a:ext>
            </a:extLst>
          </p:cNvPr>
          <p:cNvGrpSpPr/>
          <p:nvPr/>
        </p:nvGrpSpPr>
        <p:grpSpPr>
          <a:xfrm>
            <a:off x="0" y="0"/>
            <a:ext cx="4300151" cy="2174788"/>
            <a:chOff x="6096000" y="1519882"/>
            <a:chExt cx="5778843" cy="217478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4E6D8D3-D2D0-47CA-81D5-3E7387C5ABF5}"/>
                </a:ext>
              </a:extLst>
            </p:cNvPr>
            <p:cNvSpPr/>
            <p:nvPr/>
          </p:nvSpPr>
          <p:spPr>
            <a:xfrm>
              <a:off x="6096000" y="2644345"/>
              <a:ext cx="5778843" cy="105032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rgbClr val="FF0000"/>
                  </a:solidFill>
                </a:rPr>
                <a:t>Normal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B955CA6-A730-4911-9A09-0C57572193B3}"/>
                </a:ext>
              </a:extLst>
            </p:cNvPr>
            <p:cNvSpPr/>
            <p:nvPr/>
          </p:nvSpPr>
          <p:spPr>
            <a:xfrm>
              <a:off x="6096000" y="1519882"/>
              <a:ext cx="5778843" cy="1153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rgbClr val="FF0000"/>
                  </a:solidFill>
                </a:rPr>
                <a:t>Standard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638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7DB720E-3246-4A79-A62B-6BEA9B8AD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2006" y="1317625"/>
            <a:ext cx="8027987" cy="571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2262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93F0BE51-5813-47D5-BE87-A10D37353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4163" y="830262"/>
            <a:ext cx="8237537" cy="673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2101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76D76AEE-3F9C-4B62-8546-F7698D12B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5663" y="1020762"/>
            <a:ext cx="7456487" cy="533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34653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9F2DDEE-D592-4E8A-84AF-AFAAA1458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181100"/>
            <a:ext cx="944982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52804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CF6EC9C5-C8F9-4430-AB65-B4CB910AF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0" y="901181"/>
            <a:ext cx="9645650" cy="50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Up Arrow 3">
            <a:extLst>
              <a:ext uri="{FF2B5EF4-FFF2-40B4-BE49-F238E27FC236}">
                <a16:creationId xmlns:a16="http://schemas.microsoft.com/office/drawing/2014/main" id="{2BB5F108-150C-47CB-AC3D-8776F49B9812}"/>
              </a:ext>
            </a:extLst>
          </p:cNvPr>
          <p:cNvSpPr/>
          <p:nvPr/>
        </p:nvSpPr>
        <p:spPr>
          <a:xfrm>
            <a:off x="4305300" y="4229100"/>
            <a:ext cx="12954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3023417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F7D991E2-A954-4BF2-84C1-5F777B4EB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4035" y="1261268"/>
            <a:ext cx="8860729" cy="464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Up Arrow 3">
            <a:extLst>
              <a:ext uri="{FF2B5EF4-FFF2-40B4-BE49-F238E27FC236}">
                <a16:creationId xmlns:a16="http://schemas.microsoft.com/office/drawing/2014/main" id="{0FA49CDD-80E9-4A26-A0D5-64B022BCABFF}"/>
              </a:ext>
            </a:extLst>
          </p:cNvPr>
          <p:cNvSpPr/>
          <p:nvPr/>
        </p:nvSpPr>
        <p:spPr>
          <a:xfrm>
            <a:off x="4698999" y="4572000"/>
            <a:ext cx="12954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98%</a:t>
            </a:r>
          </a:p>
        </p:txBody>
      </p:sp>
    </p:spTree>
    <p:extLst>
      <p:ext uri="{BB962C8B-B14F-4D97-AF65-F5344CB8AC3E}">
        <p14:creationId xmlns:p14="http://schemas.microsoft.com/office/powerpoint/2010/main" val="3169029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37B1A6B-6F6B-4989-A7A9-ED9B75A10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4938" y="1246186"/>
            <a:ext cx="9186862" cy="481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Up Arrow 3">
            <a:extLst>
              <a:ext uri="{FF2B5EF4-FFF2-40B4-BE49-F238E27FC236}">
                <a16:creationId xmlns:a16="http://schemas.microsoft.com/office/drawing/2014/main" id="{1D816321-A913-41AC-BA74-153547868B4B}"/>
              </a:ext>
            </a:extLst>
          </p:cNvPr>
          <p:cNvSpPr/>
          <p:nvPr/>
        </p:nvSpPr>
        <p:spPr>
          <a:xfrm>
            <a:off x="5346700" y="4419600"/>
            <a:ext cx="12954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99%</a:t>
            </a:r>
          </a:p>
        </p:txBody>
      </p:sp>
    </p:spTree>
    <p:extLst>
      <p:ext uri="{BB962C8B-B14F-4D97-AF65-F5344CB8AC3E}">
        <p14:creationId xmlns:p14="http://schemas.microsoft.com/office/powerpoint/2010/main" val="379144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000000"/>
      </a:dk1>
      <a:lt1>
        <a:srgbClr val="FFFFFF"/>
      </a:lt1>
      <a:dk2>
        <a:srgbClr val="005138"/>
      </a:dk2>
      <a:lt2>
        <a:srgbClr val="E7E6E6"/>
      </a:lt2>
      <a:accent1>
        <a:srgbClr val="FFC733"/>
      </a:accent1>
      <a:accent2>
        <a:srgbClr val="3333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5bb44fe-5c7c-403b-ae85-61cc723a86d3" xsi:nil="true"/>
    <lcf76f155ced4ddcb4097134ff3c332f xmlns="819b564a-406a-4671-a7fb-3e647e140d0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753B5518D6994BA5C18187B92DAE48" ma:contentTypeVersion="23" ma:contentTypeDescription="Create a new document." ma:contentTypeScope="" ma:versionID="e1c4df0c3a4c7b3d50bad16bc2868f61">
  <xsd:schema xmlns:xsd="http://www.w3.org/2001/XMLSchema" xmlns:xs="http://www.w3.org/2001/XMLSchema" xmlns:p="http://schemas.microsoft.com/office/2006/metadata/properties" xmlns:ns2="819b564a-406a-4671-a7fb-3e647e140d03" xmlns:ns3="d5bb44fe-5c7c-403b-ae85-61cc723a86d3" targetNamespace="http://schemas.microsoft.com/office/2006/metadata/properties" ma:root="true" ma:fieldsID="b0a8b8a66e1a04e7a45b7c803bdd1f67" ns2:_="" ns3:_="">
    <xsd:import namespace="819b564a-406a-4671-a7fb-3e647e140d03"/>
    <xsd:import namespace="d5bb44fe-5c7c-403b-ae85-61cc723a86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b564a-406a-4671-a7fb-3e647e140d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0864e64-97c5-4912-91f4-bafc9340e2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bb44fe-5c7c-403b-ae85-61cc723a86d3" elementFormDefault="qualified">
    <xsd:import namespace="http://schemas.microsoft.com/office/2006/documentManagement/types"/>
    <xsd:import namespace="http://schemas.microsoft.com/office/infopath/2007/PartnerControls"/>
    <xsd:element name="SharedWithUsers" ma:index="7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d408f2d-1645-4c12-8afe-e7f735bdb9d7}" ma:internalName="TaxCatchAll" ma:showField="CatchAllData" ma:web="d5bb44fe-5c7c-403b-ae85-61cc723a86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E4B866-3963-435A-98E6-72B22C6A86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38F92-D426-4BEE-805A-F80178872645}">
  <ds:schemaRefs>
    <ds:schemaRef ds:uri="http://www.w3.org/XML/1998/namespace"/>
    <ds:schemaRef ds:uri="bd144688-6247-4621-b542-e085c42405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ddbd1f7-a2a8-49dd-abab-7ee8146c6af2"/>
    <ds:schemaRef ds:uri="http://purl.org/dc/dcmitype/"/>
    <ds:schemaRef ds:uri="d5bb44fe-5c7c-403b-ae85-61cc723a86d3"/>
    <ds:schemaRef ds:uri="819b564a-406a-4671-a7fb-3e647e140d03"/>
  </ds:schemaRefs>
</ds:datastoreItem>
</file>

<file path=customXml/itemProps3.xml><?xml version="1.0" encoding="utf-8"?>
<ds:datastoreItem xmlns:ds="http://schemas.openxmlformats.org/officeDocument/2006/customXml" ds:itemID="{14B82A25-FA2E-498F-BE54-77C3AA6823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9b564a-406a-4671-a7fb-3e647e140d03"/>
    <ds:schemaRef ds:uri="d5bb44fe-5c7c-403b-ae85-61cc723a86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698</Words>
  <Application>Microsoft Office PowerPoint</Application>
  <PresentationFormat>Widescreen</PresentationFormat>
  <Paragraphs>55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Franklin Gothic Book</vt:lpstr>
      <vt:lpstr>Franklin Gothic Medium</vt:lpstr>
      <vt:lpstr>Office Theme</vt:lpstr>
      <vt:lpstr>Custom Design</vt:lpstr>
      <vt:lpstr>1_Custom Design</vt:lpstr>
      <vt:lpstr>Standard Normal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Standrad Normal Distribution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Brandt</dc:creator>
  <cp:lastModifiedBy>Farrokh Alemi</cp:lastModifiedBy>
  <cp:revision>27</cp:revision>
  <dcterms:created xsi:type="dcterms:W3CDTF">2024-04-18T20:24:44Z</dcterms:created>
  <dcterms:modified xsi:type="dcterms:W3CDTF">2024-08-18T01:14:30Z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0x010100F3753B5518D6994BA5C18187B92DAE48</vt:lpwstr>
  </property>
</Properties>
</file>