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26"/>
  </p:notesMasterIdLst>
  <p:sldIdLst>
    <p:sldId id="256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5"/>
    <p:restoredTop sz="79698" autoAdjust="0"/>
  </p:normalViewPr>
  <p:slideViewPr>
    <p:cSldViewPr snapToGrid="0">
      <p:cViewPr varScale="1">
        <p:scale>
          <a:sx n="52" d="100"/>
          <a:sy n="52" d="100"/>
        </p:scale>
        <p:origin x="130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lecture was organized by Dr. Alemi.  It is presented to you using an Avatar also organized by Professor Alemi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2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Standard normal tables exists that tell us how common a value is based on how many standard deviation it is away from the mean.  To count the number of standard</a:t>
            </a:r>
            <a:r>
              <a:rPr lang="en-US" baseline="0" dirty="0"/>
              <a:t> deviation an observation is away from a mean, we need the Z score.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76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the observation is one standard deviation above the mean, its Z score is 1. If it is 1.5 standard deviations below the mean, then its Z score is -1.5.  This equation shows the Z score for an observation x that follows a distribution with mean µ and standard deviation σ.   While the original distribution is centered around mean   µ and has</a:t>
            </a:r>
            <a:r>
              <a:rPr lang="en-US" baseline="0" dirty="0"/>
              <a:t> standard deviation of </a:t>
            </a:r>
            <a:r>
              <a:rPr lang="en-US" dirty="0"/>
              <a:t>σ, the Z</a:t>
            </a:r>
            <a:r>
              <a:rPr lang="en-US" baseline="0" dirty="0"/>
              <a:t> scores transform the distribution to a standard normal distribution.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45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 us take a very simple example to demonstrate the power</a:t>
            </a:r>
            <a:r>
              <a:rPr lang="en-US" baseline="0" dirty="0"/>
              <a:t> of normal distribution. </a:t>
            </a:r>
            <a:r>
              <a:rPr lang="en-US" dirty="0"/>
              <a:t>Assume that patient ratings are normally distributed and we have 3 ratings of 3, 4, and 5.  What is the mean and standard deviation?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98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mean is 4 and the standard deviation is 1.  Given this mean and standard deviations we can answer other questions.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8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this question we are asking how unusual it is to observe a rating of 1.  To answer this question we need to calculate the Z value.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2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Z value is minus 3.  We can now look up in standard normal tables to see what percent of values are more than 3 standard deviation below the mean.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3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shows a standard normal table.  The columns show the last two digit</a:t>
            </a:r>
            <a:r>
              <a:rPr lang="en-US" baseline="0" dirty="0"/>
              <a:t> of the Z score.  The rows show the Z score to the first digit.  The cell values give the percent of values falling below the Z score.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Zooming in, we can select for the second digit the</a:t>
            </a:r>
            <a:r>
              <a:rPr lang="en-US" baseline="0" dirty="0"/>
              <a:t> column corresponding with 0.00 and the row corresponding with -3.0.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4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 read that the probability of observing a Z of less than -3.00 is 0.0013.  Therefore observing a rating of 1 is quite rare.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1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Normal distributions allow us to examine how rare it is to observe a sample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77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standard normal distribution has a mean of 0 and a standard deviation of 1.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68.27% of data fall within 1 standard deviation of standard normal curve.  The area marked in yellow.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22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95.45% of the data fall within 2 standard deviations.  This is the white and the yellow area under the standard normal curve shown</a:t>
            </a:r>
            <a:r>
              <a:rPr lang="en-US" baseline="0" dirty="0"/>
              <a:t> here.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2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99.73% of data fall within 3 standard deviation of standard normal curve.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Knowing how many standard deviations an observation is an observation away from the mean of a distribution tells us the probability of how likely it is to observe it.  This provides an</a:t>
            </a:r>
            <a:r>
              <a:rPr lang="en-US" baseline="0" dirty="0"/>
              <a:t> easy method of understanding how unusual an observation is.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6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</a:t>
            </a:r>
            <a:r>
              <a:rPr lang="en-US" baseline="0" dirty="0"/>
              <a:t> observation becomes less frequent and more unusual depending on number of standard deviations it is away from the mean.  At 1 standard deviation, 84% of observations fall below it.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8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 2 standard deviations, 98% of observations fall below it.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 3 standard deviations, 99% of the observations fall below it.  The chances of observing a value more than 3 standard deviation away</a:t>
            </a:r>
            <a:r>
              <a:rPr lang="en-US" baseline="0" dirty="0"/>
              <a:t> from the mean falls below 1 in 100.  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ing w/single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812800" y="381000"/>
            <a:ext cx="10363200" cy="2286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>
              <a:defRPr lang="en-US" sz="1400" b="1" i="0" cap="all" spc="120" smtClean="0"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2800" y="838200"/>
            <a:ext cx="10363200" cy="518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531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8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12912"/>
            <a:ext cx="4165755" cy="1464519"/>
          </a:xfrm>
        </p:spPr>
        <p:txBody>
          <a:bodyPr/>
          <a:lstStyle/>
          <a:p>
            <a:r>
              <a:rPr lang="en-US" dirty="0"/>
              <a:t>Farrokh Alemi Ph.D.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6376693" cy="1380539"/>
          </a:xfrm>
        </p:spPr>
        <p:txBody>
          <a:bodyPr/>
          <a:lstStyle/>
          <a:p>
            <a:r>
              <a:rPr lang="en-US" dirty="0"/>
              <a:t>Standard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1765512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4DCC4F-0541-4C13-BE87-DEAD08F2B7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00" y="294503"/>
            <a:ext cx="10363200" cy="696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Standard Normal Tables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1AEF1B8-771D-42F0-BF0B-4B5663182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843076"/>
            <a:ext cx="10901788" cy="502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489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32A8F0-C5CA-4AB3-B0EC-B494F67522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00" y="294502"/>
            <a:ext cx="10363200" cy="59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Z Score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B1F53D81-20FE-4626-9DF8-865B906E4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7101" y="1623590"/>
            <a:ext cx="6848299" cy="361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41524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178B7D-CA9D-4AA2-9AB6-525DB10D9A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00" y="294502"/>
            <a:ext cx="10363200" cy="543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46231-3747-4F24-959E-4228BCFC09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3200" dirty="0"/>
              <a:t>Assuming that patient ratings are normally distributed and we have 3 ratings of 3, 4, and 5.  What is the mean and standard deviation?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43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8ACC43-B3AB-43BA-B6CF-D83BB3BD80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00" y="294502"/>
            <a:ext cx="10363200" cy="558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Example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26A478B-29BB-45E8-9DCB-D49E062F6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813718"/>
            <a:ext cx="9577869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072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69E24C-C4EC-45A9-98C7-76C0CAF1B8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00" y="294503"/>
            <a:ext cx="10363200" cy="446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BF18F-2A4C-4D15-89C3-C359C2E39B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If mean rating is 4 and the standard deviation is 1, what is the probability of observing a rating of 1?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12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8CD350C-1B28-4831-B571-1F3659A75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813" y="1146668"/>
            <a:ext cx="8008937" cy="456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649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2CB66A-E197-477B-93D4-6DFEBDB36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00" y="294503"/>
            <a:ext cx="10363200" cy="407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Standard Normal Table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6A3DE57-8DA1-4331-9AE9-A1E48623C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0525" y="701729"/>
            <a:ext cx="8340725" cy="577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75892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2C1C992-2B50-4CAE-B0F1-55136B81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12773"/>
          <a:stretch>
            <a:fillRect/>
          </a:stretch>
        </p:blipFill>
        <p:spPr bwMode="auto">
          <a:xfrm>
            <a:off x="1412875" y="689944"/>
            <a:ext cx="8931275" cy="57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50003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E986ACBC-3AEC-4CD9-AC1D-DCB5D96F5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b="13116"/>
          <a:stretch>
            <a:fillRect/>
          </a:stretch>
        </p:blipFill>
        <p:spPr bwMode="auto">
          <a:xfrm>
            <a:off x="1162050" y="781050"/>
            <a:ext cx="9467850" cy="54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22280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A1A8C2-64A1-4A3A-B11B-4BA49CE48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249" y="2530162"/>
            <a:ext cx="4819650" cy="126745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Standrad</a:t>
            </a:r>
            <a:r>
              <a:rPr lang="en-US" sz="4000" dirty="0"/>
              <a:t> Normal Distribution 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906A1F-CAE1-492D-A01C-BBEE2E570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27400" y="3797615"/>
            <a:ext cx="4819650" cy="1500187"/>
          </a:xfrm>
        </p:spPr>
        <p:txBody>
          <a:bodyPr/>
          <a:lstStyle/>
          <a:p>
            <a:pPr algn="ctr"/>
            <a:r>
              <a:rPr lang="en-US" dirty="0"/>
              <a:t>How rare an observation is? </a:t>
            </a:r>
          </a:p>
        </p:txBody>
      </p:sp>
    </p:spTree>
    <p:extLst>
      <p:ext uri="{BB962C8B-B14F-4D97-AF65-F5344CB8AC3E}">
        <p14:creationId xmlns:p14="http://schemas.microsoft.com/office/powerpoint/2010/main" val="306710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37D538B-94F2-4501-8FFC-6CDBD72E1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1363" y="1085849"/>
            <a:ext cx="7723187" cy="45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98E66D9-2A1F-4A2F-920A-0E2C55F35971}"/>
              </a:ext>
            </a:extLst>
          </p:cNvPr>
          <p:cNvGrpSpPr/>
          <p:nvPr/>
        </p:nvGrpSpPr>
        <p:grpSpPr>
          <a:xfrm>
            <a:off x="0" y="0"/>
            <a:ext cx="4300151" cy="2174788"/>
            <a:chOff x="6096000" y="1519882"/>
            <a:chExt cx="5778843" cy="21747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4E6D8D3-D2D0-47CA-81D5-3E7387C5ABF5}"/>
                </a:ext>
              </a:extLst>
            </p:cNvPr>
            <p:cNvSpPr/>
            <p:nvPr/>
          </p:nvSpPr>
          <p:spPr>
            <a:xfrm>
              <a:off x="6096000" y="2644345"/>
              <a:ext cx="5778843" cy="105032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rgbClr val="FF0000"/>
                  </a:solidFill>
                </a:rPr>
                <a:t>Normal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955CA6-A730-4911-9A09-0C57572193B3}"/>
                </a:ext>
              </a:extLst>
            </p:cNvPr>
            <p:cNvSpPr/>
            <p:nvPr/>
          </p:nvSpPr>
          <p:spPr>
            <a:xfrm>
              <a:off x="6096000" y="1519882"/>
              <a:ext cx="5778843" cy="1153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rgbClr val="FF0000"/>
                  </a:solidFill>
                </a:rPr>
                <a:t>Standard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638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DB720E-3246-4A79-A62B-6BEA9B8AD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2006" y="1317625"/>
            <a:ext cx="8027987" cy="571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2262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3F0BE51-5813-47D5-BE87-A10D37353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163" y="830262"/>
            <a:ext cx="8237537" cy="673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101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6D76AEE-3F9C-4B62-8546-F7698D12B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5663" y="1020762"/>
            <a:ext cx="7456487" cy="533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3465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9F2DDEE-D592-4E8A-84AF-AFAAA1458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181100"/>
            <a:ext cx="944982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5280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F6EC9C5-C8F9-4430-AB65-B4CB910AF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0" y="901181"/>
            <a:ext cx="9645650" cy="50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Up Arrow 3">
            <a:extLst>
              <a:ext uri="{FF2B5EF4-FFF2-40B4-BE49-F238E27FC236}">
                <a16:creationId xmlns:a16="http://schemas.microsoft.com/office/drawing/2014/main" id="{2BB5F108-150C-47CB-AC3D-8776F49B9812}"/>
              </a:ext>
            </a:extLst>
          </p:cNvPr>
          <p:cNvSpPr/>
          <p:nvPr/>
        </p:nvSpPr>
        <p:spPr>
          <a:xfrm>
            <a:off x="4305300" y="4229100"/>
            <a:ext cx="12954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302341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7D991E2-A954-4BF2-84C1-5F777B4EB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4035" y="1261268"/>
            <a:ext cx="8860729" cy="464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Up Arrow 3">
            <a:extLst>
              <a:ext uri="{FF2B5EF4-FFF2-40B4-BE49-F238E27FC236}">
                <a16:creationId xmlns:a16="http://schemas.microsoft.com/office/drawing/2014/main" id="{0FA49CDD-80E9-4A26-A0D5-64B022BCABFF}"/>
              </a:ext>
            </a:extLst>
          </p:cNvPr>
          <p:cNvSpPr/>
          <p:nvPr/>
        </p:nvSpPr>
        <p:spPr>
          <a:xfrm>
            <a:off x="4698999" y="4572000"/>
            <a:ext cx="12954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98%</a:t>
            </a:r>
          </a:p>
        </p:txBody>
      </p:sp>
    </p:spTree>
    <p:extLst>
      <p:ext uri="{BB962C8B-B14F-4D97-AF65-F5344CB8AC3E}">
        <p14:creationId xmlns:p14="http://schemas.microsoft.com/office/powerpoint/2010/main" val="316902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37B1A6B-6F6B-4989-A7A9-ED9B75A10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938" y="1246186"/>
            <a:ext cx="9186862" cy="481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Up Arrow 3">
            <a:extLst>
              <a:ext uri="{FF2B5EF4-FFF2-40B4-BE49-F238E27FC236}">
                <a16:creationId xmlns:a16="http://schemas.microsoft.com/office/drawing/2014/main" id="{1D816321-A913-41AC-BA74-153547868B4B}"/>
              </a:ext>
            </a:extLst>
          </p:cNvPr>
          <p:cNvSpPr/>
          <p:nvPr/>
        </p:nvSpPr>
        <p:spPr>
          <a:xfrm>
            <a:off x="5346700" y="4419600"/>
            <a:ext cx="12954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99%</a:t>
            </a:r>
          </a:p>
        </p:txBody>
      </p:sp>
    </p:spTree>
    <p:extLst>
      <p:ext uri="{BB962C8B-B14F-4D97-AF65-F5344CB8AC3E}">
        <p14:creationId xmlns:p14="http://schemas.microsoft.com/office/powerpoint/2010/main" val="379144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bb44fe-5c7c-403b-ae85-61cc723a86d3" xsi:nil="true"/>
    <lcf76f155ced4ddcb4097134ff3c332f xmlns="819b564a-406a-4671-a7fb-3e647e140d0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753B5518D6994BA5C18187B92DAE48" ma:contentTypeVersion="23" ma:contentTypeDescription="Create a new document." ma:contentTypeScope="" ma:versionID="e1c4df0c3a4c7b3d50bad16bc2868f61">
  <xsd:schema xmlns:xsd="http://www.w3.org/2001/XMLSchema" xmlns:xs="http://www.w3.org/2001/XMLSchema" xmlns:p="http://schemas.microsoft.com/office/2006/metadata/properties" xmlns:ns2="819b564a-406a-4671-a7fb-3e647e140d03" xmlns:ns3="d5bb44fe-5c7c-403b-ae85-61cc723a86d3" targetNamespace="http://schemas.microsoft.com/office/2006/metadata/properties" ma:root="true" ma:fieldsID="b0a8b8a66e1a04e7a45b7c803bdd1f67" ns2:_="" ns3:_="">
    <xsd:import namespace="819b564a-406a-4671-a7fb-3e647e140d03"/>
    <xsd:import namespace="d5bb44fe-5c7c-403b-ae85-61cc723a86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b564a-406a-4671-a7fb-3e647e140d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0864e64-97c5-4912-91f4-bafc9340e2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b44fe-5c7c-403b-ae85-61cc723a86d3" elementFormDefault="qualified">
    <xsd:import namespace="http://schemas.microsoft.com/office/2006/documentManagement/types"/>
    <xsd:import namespace="http://schemas.microsoft.com/office/infopath/2007/PartnerControls"/>
    <xsd:element name="SharedWithUsers" ma:index="7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d408f2d-1645-4c12-8afe-e7f735bdb9d7}" ma:internalName="TaxCatchAll" ma:showField="CatchAllData" ma:web="d5bb44fe-5c7c-403b-ae85-61cc723a86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  <ds:schemaRef ds:uri="d5bb44fe-5c7c-403b-ae85-61cc723a86d3"/>
    <ds:schemaRef ds:uri="819b564a-406a-4671-a7fb-3e647e140d03"/>
  </ds:schemaRefs>
</ds:datastoreItem>
</file>

<file path=customXml/itemProps3.xml><?xml version="1.0" encoding="utf-8"?>
<ds:datastoreItem xmlns:ds="http://schemas.openxmlformats.org/officeDocument/2006/customXml" ds:itemID="{14B82A25-FA2E-498F-BE54-77C3AA6823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9b564a-406a-4671-a7fb-3e647e140d03"/>
    <ds:schemaRef ds:uri="d5bb44fe-5c7c-403b-ae85-61cc723a86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698</Words>
  <Application>Microsoft Office PowerPoint</Application>
  <PresentationFormat>Widescreen</PresentationFormat>
  <Paragraphs>55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Custom Design</vt:lpstr>
      <vt:lpstr>1_Custom Design</vt:lpstr>
      <vt:lpstr>Standard Normal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Standrad Normal Distribution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Farrokh Alemi</cp:lastModifiedBy>
  <cp:revision>27</cp:revision>
  <dcterms:created xsi:type="dcterms:W3CDTF">2024-04-18T20:24:44Z</dcterms:created>
  <dcterms:modified xsi:type="dcterms:W3CDTF">2024-08-18T01:14:30Z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0x010100F3753B5518D6994BA5C18187B92DAE48</vt:lpwstr>
  </property>
</Properties>
</file>