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92" r:id="rId31"/>
    <p:sldId id="294" r:id="rId32"/>
    <p:sldId id="295" r:id="rId33"/>
    <p:sldId id="296" r:id="rId34"/>
    <p:sldId id="297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2" r:id="rId47"/>
    <p:sldId id="314" r:id="rId48"/>
    <p:sldId id="315" r:id="rId49"/>
    <p:sldId id="331" r:id="rId50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568" autoAdjust="0"/>
  </p:normalViewPr>
  <p:slideViewPr>
    <p:cSldViewPr>
      <p:cViewPr varScale="1">
        <p:scale>
          <a:sx n="105" d="100"/>
          <a:sy n="105" d="100"/>
        </p:scale>
        <p:origin x="230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718B-C802-4E5E-9CF2-72B267A4D06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570D-4607-4591-82E3-71A9AFAAA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080" marR="5080" lvl="0" indent="0" algn="l" defTabSz="914400" rtl="0" eaLnBrk="1" fontAlgn="auto" latinLnBrk="0" hangingPunct="1">
              <a:lnSpc>
                <a:spcPct val="1299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Scatterplots</a:t>
            </a:r>
            <a:r>
              <a:rPr lang="en-US" sz="1200" i="1" spc="12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useful</a:t>
            </a:r>
            <a:r>
              <a:rPr lang="en-US" sz="1200" spc="1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for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visualizing</a:t>
            </a:r>
            <a:r>
              <a:rPr lang="en-US" sz="1200" spc="1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relationship</a:t>
            </a:r>
            <a:r>
              <a:rPr lang="en-US" sz="1200" spc="1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between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two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numerical</a:t>
            </a:r>
            <a:r>
              <a:rPr lang="en-US" sz="1200" spc="14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variables.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Do</a:t>
            </a:r>
            <a:r>
              <a:rPr lang="en-US" sz="1200" spc="1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life</a:t>
            </a:r>
            <a:r>
              <a:rPr lang="en-US" sz="1200" spc="1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expectancy</a:t>
            </a:r>
            <a:r>
              <a:rPr lang="en-US" sz="1200" spc="1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and</a:t>
            </a:r>
            <a:r>
              <a:rPr lang="en-US" sz="1200" spc="1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total</a:t>
            </a:r>
            <a:r>
              <a:rPr lang="en-US" sz="1200" spc="1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fertility a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p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pear</a:t>
            </a:r>
            <a:r>
              <a:rPr lang="en-US" sz="12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associated</a:t>
            </a:r>
            <a:r>
              <a:rPr lang="en-US" sz="1200" i="1" spc="8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or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independent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?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They</a:t>
            </a:r>
            <a:r>
              <a:rPr lang="en-US" sz="1200" i="1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appear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be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linearly</a:t>
            </a:r>
            <a:r>
              <a:rPr lang="en-US" sz="1200" i="1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i="1" spc="5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negatively</a:t>
            </a:r>
            <a:r>
              <a:rPr lang="en-US" sz="1200" i="1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associated:</a:t>
            </a:r>
            <a:r>
              <a:rPr lang="en-US" sz="1200" i="1" spc="2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i="1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fertility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increases,</a:t>
            </a:r>
            <a:r>
              <a:rPr lang="en-US" sz="12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life</a:t>
            </a:r>
            <a:r>
              <a:rPr lang="en-US" sz="12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expectancy</a:t>
            </a:r>
            <a:r>
              <a:rPr lang="en-US" sz="1200" i="1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decreases.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Was</a:t>
            </a:r>
            <a:r>
              <a:rPr lang="en-US" sz="1200" spc="1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relationship</a:t>
            </a:r>
            <a:r>
              <a:rPr lang="en-US" sz="1200" spc="1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same</a:t>
            </a:r>
            <a:r>
              <a:rPr lang="en-US" sz="1200" spc="1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through-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out</a:t>
            </a:r>
            <a:r>
              <a:rPr lang="en-US" sz="12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years,</a:t>
            </a:r>
            <a:r>
              <a:rPr lang="en-US" sz="12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or</a:t>
            </a:r>
            <a:r>
              <a:rPr lang="en-US" sz="12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did</a:t>
            </a:r>
            <a:r>
              <a:rPr lang="en-US" sz="12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it</a:t>
            </a:r>
            <a:r>
              <a:rPr lang="en-US" sz="12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change?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i="1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relationship</a:t>
            </a:r>
            <a:r>
              <a:rPr lang="en-US" sz="12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changed</a:t>
            </a:r>
            <a:r>
              <a:rPr lang="en-US" sz="12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over</a:t>
            </a:r>
            <a:r>
              <a:rPr lang="en-US" sz="12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years.</a:t>
            </a:r>
            <a:endParaRPr lang="en-US" sz="1200" dirty="0">
              <a:latin typeface="Arial"/>
              <a:cs typeface="Arial"/>
            </a:endParaRPr>
          </a:p>
          <a:p>
            <a:pPr marL="132080" marR="5080">
              <a:lnSpc>
                <a:spcPct val="129900"/>
              </a:lnSpc>
              <a:spcBef>
                <a:spcPts val="90"/>
              </a:spcBef>
            </a:pPr>
            <a:endParaRPr lang="en-US" sz="1200" dirty="0">
              <a:latin typeface="Arial"/>
              <a:cs typeface="Arial"/>
            </a:endParaRPr>
          </a:p>
          <a:p>
            <a:pPr marL="12700" marR="1637030">
              <a:lnSpc>
                <a:spcPct val="129800"/>
              </a:lnSpc>
              <a:spcBef>
                <a:spcPts val="65"/>
              </a:spcBef>
            </a:pPr>
            <a:endParaRPr lang="en-US" sz="1200" spc="-10" dirty="0">
              <a:solidFill>
                <a:srgbClr val="3884B7"/>
              </a:solidFill>
              <a:latin typeface="Arial"/>
              <a:cs typeface="Arial"/>
            </a:endParaRPr>
          </a:p>
          <a:p>
            <a:pPr marL="12700" marR="1637030">
              <a:lnSpc>
                <a:spcPct val="129800"/>
              </a:lnSpc>
              <a:spcBef>
                <a:spcPts val="65"/>
              </a:spcBef>
            </a:pPr>
            <a:endParaRPr lang="en-US" sz="1200" spc="-10" dirty="0">
              <a:solidFill>
                <a:srgbClr val="3884B7"/>
              </a:solidFill>
              <a:latin typeface="Arial"/>
              <a:cs typeface="Arial"/>
            </a:endParaRPr>
          </a:p>
          <a:p>
            <a:pPr marL="12700" marR="1637030">
              <a:lnSpc>
                <a:spcPct val="129800"/>
              </a:lnSpc>
              <a:spcBef>
                <a:spcPts val="65"/>
              </a:spcBef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7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there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any</a:t>
            </a:r>
            <a:r>
              <a:rPr lang="en-US" sz="12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unusual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observations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or</a:t>
            </a:r>
            <a:r>
              <a:rPr lang="en-US" sz="12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potential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outliers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7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How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describe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shape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distribution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hours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per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week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students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spend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on</a:t>
            </a:r>
            <a:r>
              <a:rPr lang="en-US" sz="1200" spc="1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extracurricular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activities?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How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describe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shape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distribution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hours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per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week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students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spend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on</a:t>
            </a:r>
            <a:r>
              <a:rPr lang="en-US" sz="1200" spc="1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extracurricular</a:t>
            </a:r>
            <a:r>
              <a:rPr lang="en-US" sz="1200" spc="114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activities?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right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skewed,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with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potentially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unusual</a:t>
            </a:r>
            <a:r>
              <a:rPr lang="en-US" sz="12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observation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at</a:t>
            </a:r>
            <a:r>
              <a:rPr lang="en-US" sz="1200" i="1" spc="4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60</a:t>
            </a:r>
            <a:r>
              <a:rPr lang="en-US" sz="1200" i="1" spc="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hours/week.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How</a:t>
            </a:r>
            <a:r>
              <a:rPr lang="en-US" sz="12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useful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are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centers</a:t>
            </a:r>
            <a:r>
              <a:rPr lang="en-US" sz="1200" spc="9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alone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conveying</a:t>
            </a:r>
            <a:r>
              <a:rPr lang="en-US" sz="1200" spc="9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true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characteristics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</a:t>
            </a:r>
            <a:r>
              <a:rPr lang="en-US" sz="1200" spc="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distribution?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2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Variance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roughly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average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squared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deviation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from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mean.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7955" marR="5080" indent="-135890">
              <a:lnSpc>
                <a:spcPct val="129800"/>
              </a:lnSpc>
              <a:spcBef>
                <a:spcPts val="90"/>
              </a:spcBef>
              <a:buFont typeface="Arial"/>
              <a:buChar char="•"/>
              <a:tabLst>
                <a:tab pos="149860" algn="l"/>
              </a:tabLst>
            </a:pP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Why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do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we</a:t>
            </a:r>
            <a:r>
              <a:rPr lang="en-US" sz="1200" b="0" spc="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use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squared</a:t>
            </a:r>
            <a:r>
              <a:rPr lang="en-US" sz="1200" b="0" spc="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deviation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in</a:t>
            </a:r>
            <a:r>
              <a:rPr lang="en-US" sz="1200" b="0" spc="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calculation</a:t>
            </a:r>
            <a:r>
              <a:rPr lang="en-US" sz="1200" b="0" spc="3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b="0" spc="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b="0" spc="-10" dirty="0">
                <a:solidFill>
                  <a:srgbClr val="3884B7"/>
                </a:solidFill>
                <a:latin typeface="Arial"/>
                <a:cs typeface="Arial"/>
              </a:rPr>
              <a:t>variance?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i="1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get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rid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negatives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so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that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observations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equally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distant 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from</a:t>
            </a:r>
            <a:r>
              <a:rPr lang="en-US" sz="1200" i="1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i="1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lang="en-US" sz="1200" i="1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i="1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weighed</a:t>
            </a:r>
            <a:r>
              <a:rPr lang="en-US" sz="1200" i="1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equally.</a:t>
            </a:r>
            <a:endParaRPr lang="en-US" sz="1200" dirty="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48590" algn="l"/>
              </a:tabLst>
            </a:pP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weigh</a:t>
            </a:r>
            <a:r>
              <a:rPr lang="en-US" sz="12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larger</a:t>
            </a:r>
            <a:r>
              <a:rPr lang="en-US" sz="12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deviations</a:t>
            </a:r>
            <a:r>
              <a:rPr lang="en-US" sz="12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lang="en-US" sz="1200" i="1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22373A"/>
                </a:solidFill>
                <a:latin typeface="Arial"/>
                <a:cs typeface="Arial"/>
              </a:rPr>
              <a:t>heavily.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standard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deviation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square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root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variance,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has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same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units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data.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We</a:t>
            </a:r>
            <a:r>
              <a:rPr lang="en-US" sz="1200" spc="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can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see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that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all</a:t>
            </a:r>
            <a:r>
              <a:rPr lang="en-US" sz="1200" spc="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within</a:t>
            </a:r>
            <a:r>
              <a:rPr lang="en-US" sz="1200" spc="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3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standard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deviations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mean.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median</a:t>
            </a:r>
            <a:r>
              <a:rPr lang="en-US" sz="1200" i="1" spc="7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value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that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splits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half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when 	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ordered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ascending</a:t>
            </a:r>
            <a:r>
              <a:rPr lang="en-US" sz="1200" spc="1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order.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If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there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even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number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observations,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median 	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average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two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values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middle.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Since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median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midpoint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data,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50%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values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below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it.</a:t>
            </a:r>
            <a:r>
              <a:rPr lang="en-US" sz="1200" spc="13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Hence,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DA5FF"/>
                </a:solidFill>
                <a:latin typeface="Palatino Linotype"/>
                <a:cs typeface="Palatino Linotype"/>
              </a:rPr>
              <a:t>50</a:t>
            </a:r>
            <a:r>
              <a:rPr lang="en-US" sz="1800" i="1" baseline="27777" dirty="0">
                <a:solidFill>
                  <a:srgbClr val="0DA5FF"/>
                </a:solidFill>
                <a:latin typeface="Times New Roman"/>
                <a:cs typeface="Times New Roman"/>
              </a:rPr>
              <a:t>th</a:t>
            </a:r>
            <a:r>
              <a:rPr lang="en-US" sz="1800" i="1" spc="284" baseline="27777" dirty="0">
                <a:solidFill>
                  <a:srgbClr val="0DA5FF"/>
                </a:solidFill>
                <a:latin typeface="Times New Roman"/>
                <a:cs typeface="Times New Roman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percentile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box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box</a:t>
            </a:r>
            <a:r>
              <a:rPr lang="en-US" sz="1200" i="1" spc="7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plot</a:t>
            </a:r>
            <a:r>
              <a:rPr lang="en-US" sz="1200" i="1" spc="7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represents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middle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50%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data,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and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thick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line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box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median.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76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Useful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for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visualizing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one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numerical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variable.</a:t>
            </a:r>
            <a:r>
              <a:rPr lang="en-US" sz="1200" spc="1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Darker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colors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represent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areas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where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observations.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How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describe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distribution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GPAs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in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this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data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3884B7"/>
                </a:solidFill>
                <a:latin typeface="Arial"/>
                <a:cs typeface="Arial"/>
              </a:rPr>
              <a:t>set?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Make</a:t>
            </a:r>
            <a:r>
              <a:rPr lang="en-US" sz="12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sure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say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something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about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center,</a:t>
            </a:r>
            <a:r>
              <a:rPr lang="en-US" sz="1200" spc="6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shape,</a:t>
            </a:r>
            <a:r>
              <a:rPr lang="en-US" sz="1200" spc="6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and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spread</a:t>
            </a:r>
            <a:r>
              <a:rPr lang="en-US" sz="12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of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6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distribution.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6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>
                <a:srgbClr val="22373A"/>
              </a:buClr>
              <a:buSzTx/>
              <a:buFont typeface="Arial"/>
              <a:buChar char="•"/>
              <a:tabLst>
                <a:tab pos="148590" algn="l"/>
              </a:tabLst>
              <a:defRPr/>
            </a:pP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Whiskers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 a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box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plot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can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extend up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r>
              <a:rPr lang="en-US" sz="16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lang="en-US" sz="1600" dirty="0">
                <a:solidFill>
                  <a:srgbClr val="22373A"/>
                </a:solidFill>
                <a:latin typeface="Palatino Linotype"/>
                <a:cs typeface="Palatino Linotype"/>
              </a:rPr>
              <a:t>5</a:t>
            </a:r>
            <a:r>
              <a:rPr lang="en-US" sz="1600" dirty="0">
                <a:solidFill>
                  <a:srgbClr val="22373A"/>
                </a:solidFill>
                <a:latin typeface="Microsoft Sans Serif"/>
                <a:cs typeface="Microsoft Sans Serif"/>
              </a:rPr>
              <a:t>×</a:t>
            </a:r>
            <a:r>
              <a:rPr lang="en-US" sz="1600" i="1" dirty="0">
                <a:solidFill>
                  <a:srgbClr val="22373A"/>
                </a:solidFill>
                <a:latin typeface="Times New Roman"/>
                <a:cs typeface="Times New Roman"/>
              </a:rPr>
              <a:t>IQR</a:t>
            </a:r>
            <a:r>
              <a:rPr lang="en-US" sz="1600" i="1" spc="10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away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from</a:t>
            </a:r>
            <a:r>
              <a:rPr lang="en-US" sz="120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quartiles.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potential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outlier</a:t>
            </a:r>
            <a:r>
              <a:rPr lang="en-US" sz="1200" i="1" spc="10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defined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observation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beyond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maximum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reach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whiskers.</a:t>
            </a:r>
            <a:r>
              <a:rPr lang="en-US" sz="1200" spc="1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observation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that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appears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extreme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relative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rest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data.</a:t>
            </a:r>
            <a:endParaRPr lang="en-US" sz="1200" dirty="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209"/>
              </a:spcBef>
              <a:buClr>
                <a:srgbClr val="22373A"/>
              </a:buClr>
              <a:buFont typeface="Arial"/>
              <a:buChar char="•"/>
              <a:tabLst>
                <a:tab pos="148590" algn="l"/>
              </a:tabLst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9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How</a:t>
            </a:r>
            <a:r>
              <a:rPr lang="en-US" sz="1200" spc="1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sample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statistics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such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as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mean,</a:t>
            </a:r>
            <a:r>
              <a:rPr lang="en-US" sz="1200" spc="1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median,</a:t>
            </a:r>
            <a:r>
              <a:rPr lang="en-US" sz="1200" spc="1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SD,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and</a:t>
            </a:r>
            <a:r>
              <a:rPr lang="en-US" sz="1200" spc="14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IQR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household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income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affected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if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largest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value</a:t>
            </a:r>
            <a:r>
              <a:rPr lang="en-US" sz="1200" spc="1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was</a:t>
            </a:r>
            <a:r>
              <a:rPr lang="en-US" sz="1200" spc="1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replaced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with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$10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million?</a:t>
            </a:r>
            <a:r>
              <a:rPr lang="en-US" sz="1200" spc="23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What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if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smallest</a:t>
            </a:r>
            <a:r>
              <a:rPr lang="en-US" sz="1200" spc="10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value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was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replaced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with</a:t>
            </a:r>
            <a:r>
              <a:rPr lang="en-US" sz="1200" spc="10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$10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million?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7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Median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IQR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robust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skewness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outliers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than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SD.</a:t>
            </a:r>
            <a:r>
              <a:rPr lang="en-US" sz="12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5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7955" marR="5080" indent="-135890">
              <a:lnSpc>
                <a:spcPct val="114599"/>
              </a:lnSpc>
              <a:spcBef>
                <a:spcPts val="90"/>
              </a:spcBef>
              <a:buChar char="•"/>
              <a:tabLst>
                <a:tab pos="149860" algn="l"/>
              </a:tabLst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distribution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symmetric,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often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defined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mean since mean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is equal to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median.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If</a:t>
            </a:r>
            <a:r>
              <a:rPr lang="en-US"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distribution</a:t>
            </a:r>
            <a:r>
              <a:rPr lang="en-US"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skewed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or</a:t>
            </a:r>
            <a:r>
              <a:rPr lang="en-US"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has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extreme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outliers,</a:t>
            </a:r>
            <a:r>
              <a:rPr lang="en-US"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lang="en-US"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spc="-25" dirty="0">
                <a:solidFill>
                  <a:srgbClr val="22373A"/>
                </a:solidFill>
                <a:latin typeface="Arial"/>
                <a:cs typeface="Arial"/>
              </a:rPr>
              <a:t>is 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often</a:t>
            </a:r>
            <a:r>
              <a:rPr lang="en-US"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defined</a:t>
            </a:r>
            <a:r>
              <a:rPr lang="en-US"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000" spc="-10" dirty="0">
                <a:solidFill>
                  <a:srgbClr val="22373A"/>
                </a:solidFill>
                <a:latin typeface="Arial"/>
                <a:cs typeface="Arial"/>
              </a:rPr>
              <a:t>median.  </a:t>
            </a:r>
            <a:r>
              <a:rPr lang="en-US" sz="950" spc="-10" dirty="0">
                <a:solidFill>
                  <a:srgbClr val="22373A"/>
                </a:solidFill>
                <a:latin typeface="Arial"/>
                <a:cs typeface="Arial"/>
              </a:rPr>
              <a:t>Right-</a:t>
            </a:r>
            <a:r>
              <a:rPr lang="en-US" sz="950" dirty="0">
                <a:solidFill>
                  <a:srgbClr val="22373A"/>
                </a:solidFill>
                <a:latin typeface="Arial"/>
                <a:cs typeface="Arial"/>
              </a:rPr>
              <a:t>skewed if mean</a:t>
            </a:r>
            <a:r>
              <a:rPr lang="en-US" sz="950" spc="-20" dirty="0">
                <a:solidFill>
                  <a:srgbClr val="22373A"/>
                </a:solidFill>
                <a:latin typeface="Arial"/>
                <a:cs typeface="Arial"/>
              </a:rPr>
              <a:t> is greater than </a:t>
            </a:r>
            <a:r>
              <a:rPr lang="en-US" sz="950" spc="-10" dirty="0">
                <a:solidFill>
                  <a:srgbClr val="22373A"/>
                </a:solidFill>
                <a:latin typeface="Arial"/>
                <a:cs typeface="Arial"/>
              </a:rPr>
              <a:t>median; </a:t>
            </a:r>
            <a:r>
              <a:rPr lang="en-US" sz="950" dirty="0">
                <a:solidFill>
                  <a:srgbClr val="22373A"/>
                </a:solidFill>
                <a:latin typeface="Arial"/>
                <a:cs typeface="Arial"/>
              </a:rPr>
              <a:t>Left-skewed if mean</a:t>
            </a:r>
            <a:r>
              <a:rPr lang="en-US" sz="950" spc="-25" dirty="0">
                <a:solidFill>
                  <a:srgbClr val="22373A"/>
                </a:solidFill>
                <a:latin typeface="Arial"/>
                <a:cs typeface="Arial"/>
              </a:rPr>
              <a:t> is less than </a:t>
            </a:r>
            <a:r>
              <a:rPr lang="en-US" sz="950" spc="-10" dirty="0">
                <a:solidFill>
                  <a:srgbClr val="22373A"/>
                </a:solidFill>
                <a:latin typeface="Arial"/>
                <a:cs typeface="Arial"/>
              </a:rPr>
              <a:t>median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is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most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likely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true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distribution of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percentage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time</a:t>
            </a:r>
            <a:r>
              <a:rPr lang="en-US" sz="1200" spc="-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actually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spent</a:t>
            </a:r>
            <a:r>
              <a:rPr lang="en-US" sz="1200" spc="-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taking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notes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in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class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versus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on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Facebook,</a:t>
            </a:r>
            <a:r>
              <a:rPr lang="en-US" sz="1200" spc="-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Twitter,</a:t>
            </a:r>
            <a:r>
              <a:rPr lang="en-US" sz="1200" spc="-1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etc.?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4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655" marR="366395" indent="-135890">
              <a:lnSpc>
                <a:spcPct val="129800"/>
              </a:lnSpc>
              <a:spcBef>
                <a:spcPts val="90"/>
              </a:spcBef>
              <a:buChar char="•"/>
              <a:tabLst>
                <a:tab pos="289560" algn="l"/>
              </a:tabLst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When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extremely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skewed,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transforming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them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might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make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modeling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easier.</a:t>
            </a:r>
            <a:r>
              <a:rPr lang="en-US" sz="1200" spc="1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common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transformation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DA5FF"/>
                </a:solidFill>
                <a:latin typeface="Arial"/>
                <a:cs typeface="Arial"/>
              </a:rPr>
              <a:t>log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transformation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left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shows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distribution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number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of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basketball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games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attended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by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students.</a:t>
            </a:r>
            <a:r>
              <a:rPr lang="en-US" sz="1200" spc="1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on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right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shows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distribution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log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number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games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attended. </a:t>
            </a:r>
            <a:r>
              <a:rPr lang="en-US" dirty="0"/>
              <a:t>Skewed</a:t>
            </a:r>
            <a:r>
              <a:rPr lang="en-US" spc="80" dirty="0"/>
              <a:t> </a:t>
            </a:r>
            <a:r>
              <a:rPr lang="en-US" dirty="0"/>
              <a:t>data</a:t>
            </a:r>
            <a:r>
              <a:rPr lang="en-US" spc="80" dirty="0"/>
              <a:t> </a:t>
            </a:r>
            <a:r>
              <a:rPr lang="en-US" dirty="0"/>
              <a:t>are</a:t>
            </a:r>
            <a:r>
              <a:rPr lang="en-US" spc="85" dirty="0"/>
              <a:t> </a:t>
            </a:r>
            <a:r>
              <a:rPr lang="en-US" dirty="0"/>
              <a:t>easier</a:t>
            </a:r>
            <a:r>
              <a:rPr lang="en-US" spc="80" dirty="0"/>
              <a:t> </a:t>
            </a:r>
            <a:r>
              <a:rPr lang="en-US" dirty="0"/>
              <a:t>to</a:t>
            </a:r>
            <a:r>
              <a:rPr lang="en-US" spc="80" dirty="0"/>
              <a:t> </a:t>
            </a:r>
            <a:r>
              <a:rPr lang="en-US" dirty="0"/>
              <a:t>model</a:t>
            </a:r>
            <a:r>
              <a:rPr lang="en-US" spc="85" dirty="0"/>
              <a:t> </a:t>
            </a:r>
            <a:r>
              <a:rPr lang="en-US" dirty="0"/>
              <a:t>with</a:t>
            </a:r>
            <a:r>
              <a:rPr lang="en-US" spc="80" dirty="0"/>
              <a:t> </a:t>
            </a:r>
            <a:r>
              <a:rPr lang="en-US" dirty="0"/>
              <a:t>when</a:t>
            </a:r>
            <a:r>
              <a:rPr lang="en-US" spc="85" dirty="0"/>
              <a:t> </a:t>
            </a:r>
            <a:r>
              <a:rPr lang="en-US" dirty="0"/>
              <a:t>they</a:t>
            </a:r>
            <a:r>
              <a:rPr lang="en-US" spc="80" dirty="0"/>
              <a:t> </a:t>
            </a:r>
            <a:r>
              <a:rPr lang="en-US" spc="-25" dirty="0"/>
              <a:t>are </a:t>
            </a:r>
            <a:r>
              <a:rPr lang="en-US" dirty="0"/>
              <a:t>transformed</a:t>
            </a:r>
            <a:r>
              <a:rPr lang="en-US" spc="105" dirty="0"/>
              <a:t> </a:t>
            </a:r>
            <a:r>
              <a:rPr lang="en-US" dirty="0"/>
              <a:t>because</a:t>
            </a:r>
            <a:r>
              <a:rPr lang="en-US" spc="105" dirty="0"/>
              <a:t> </a:t>
            </a:r>
            <a:r>
              <a:rPr lang="en-US" dirty="0"/>
              <a:t>outliers</a:t>
            </a:r>
            <a:r>
              <a:rPr lang="en-US" spc="105" dirty="0"/>
              <a:t> </a:t>
            </a:r>
            <a:r>
              <a:rPr lang="en-US" dirty="0"/>
              <a:t>tend</a:t>
            </a:r>
            <a:r>
              <a:rPr lang="en-US" spc="105" dirty="0"/>
              <a:t> </a:t>
            </a:r>
            <a:r>
              <a:rPr lang="en-US" dirty="0"/>
              <a:t>to</a:t>
            </a:r>
            <a:r>
              <a:rPr lang="en-US" spc="110" dirty="0"/>
              <a:t> </a:t>
            </a:r>
            <a:r>
              <a:rPr lang="en-US" dirty="0"/>
              <a:t>become</a:t>
            </a:r>
            <a:r>
              <a:rPr lang="en-US" spc="105" dirty="0"/>
              <a:t> </a:t>
            </a:r>
            <a:r>
              <a:rPr lang="en-US" dirty="0"/>
              <a:t>far</a:t>
            </a:r>
            <a:r>
              <a:rPr lang="en-US" spc="105" dirty="0"/>
              <a:t> </a:t>
            </a:r>
            <a:r>
              <a:rPr lang="en-US" spc="-20" dirty="0"/>
              <a:t>less </a:t>
            </a:r>
            <a:r>
              <a:rPr lang="en-US" dirty="0"/>
              <a:t>prominent</a:t>
            </a:r>
            <a:r>
              <a:rPr lang="en-US" spc="135" dirty="0"/>
              <a:t> </a:t>
            </a:r>
            <a:r>
              <a:rPr lang="en-US" dirty="0"/>
              <a:t>after</a:t>
            </a:r>
            <a:r>
              <a:rPr lang="en-US" spc="140" dirty="0"/>
              <a:t> </a:t>
            </a:r>
            <a:r>
              <a:rPr lang="en-US" dirty="0"/>
              <a:t>an</a:t>
            </a:r>
            <a:r>
              <a:rPr lang="en-US" spc="140" dirty="0"/>
              <a:t> </a:t>
            </a:r>
            <a:r>
              <a:rPr lang="en-US" dirty="0"/>
              <a:t>appropriate</a:t>
            </a:r>
            <a:r>
              <a:rPr lang="en-US" spc="140" dirty="0"/>
              <a:t> </a:t>
            </a:r>
            <a:r>
              <a:rPr lang="en-US" spc="-10" dirty="0"/>
              <a:t>transformation. </a:t>
            </a:r>
            <a:r>
              <a:rPr lang="en-US" dirty="0"/>
              <a:t>However,</a:t>
            </a:r>
            <a:r>
              <a:rPr lang="en-US" spc="60" dirty="0"/>
              <a:t> </a:t>
            </a:r>
            <a:r>
              <a:rPr lang="en-US" dirty="0"/>
              <a:t>results</a:t>
            </a:r>
            <a:r>
              <a:rPr lang="en-US" spc="60" dirty="0"/>
              <a:t> </a:t>
            </a:r>
            <a:r>
              <a:rPr lang="en-US" dirty="0"/>
              <a:t>of</a:t>
            </a:r>
            <a:r>
              <a:rPr lang="en-US" spc="60" dirty="0"/>
              <a:t> </a:t>
            </a:r>
            <a:r>
              <a:rPr lang="en-US" dirty="0"/>
              <a:t>an</a:t>
            </a:r>
            <a:r>
              <a:rPr lang="en-US" spc="60" dirty="0"/>
              <a:t> </a:t>
            </a:r>
            <a:r>
              <a:rPr lang="en-US" dirty="0"/>
              <a:t>analysis</a:t>
            </a:r>
            <a:r>
              <a:rPr lang="en-US" spc="60" dirty="0"/>
              <a:t> </a:t>
            </a:r>
            <a:r>
              <a:rPr lang="en-US" dirty="0"/>
              <a:t>in</a:t>
            </a:r>
            <a:r>
              <a:rPr lang="en-US" spc="65" dirty="0"/>
              <a:t> </a:t>
            </a:r>
            <a:r>
              <a:rPr lang="en-US" dirty="0"/>
              <a:t>log</a:t>
            </a:r>
            <a:r>
              <a:rPr lang="en-US" spc="60" dirty="0"/>
              <a:t> </a:t>
            </a:r>
            <a:r>
              <a:rPr lang="en-US" dirty="0"/>
              <a:t>units</a:t>
            </a:r>
            <a:r>
              <a:rPr lang="en-US" spc="60" dirty="0"/>
              <a:t> </a:t>
            </a:r>
            <a:r>
              <a:rPr lang="en-US" dirty="0"/>
              <a:t>of</a:t>
            </a:r>
            <a:r>
              <a:rPr lang="en-US" spc="60" dirty="0"/>
              <a:t> </a:t>
            </a:r>
            <a:r>
              <a:rPr lang="en-US" dirty="0"/>
              <a:t>the</a:t>
            </a:r>
            <a:r>
              <a:rPr lang="en-US" spc="60" dirty="0"/>
              <a:t> </a:t>
            </a:r>
            <a:r>
              <a:rPr lang="en-US" spc="-10" dirty="0"/>
              <a:t>measured </a:t>
            </a:r>
            <a:r>
              <a:rPr lang="en-US" dirty="0"/>
              <a:t>variable</a:t>
            </a:r>
            <a:r>
              <a:rPr lang="en-US" spc="80" dirty="0"/>
              <a:t> </a:t>
            </a:r>
            <a:r>
              <a:rPr lang="en-US" dirty="0"/>
              <a:t>might</a:t>
            </a:r>
            <a:r>
              <a:rPr lang="en-US" spc="80" dirty="0"/>
              <a:t> </a:t>
            </a:r>
            <a:r>
              <a:rPr lang="en-US" dirty="0"/>
              <a:t>be</a:t>
            </a:r>
            <a:r>
              <a:rPr lang="en-US" spc="85" dirty="0"/>
              <a:t> </a:t>
            </a:r>
            <a:r>
              <a:rPr lang="en-US" dirty="0"/>
              <a:t>difficult</a:t>
            </a:r>
            <a:r>
              <a:rPr lang="en-US" spc="80" dirty="0"/>
              <a:t> </a:t>
            </a:r>
            <a:r>
              <a:rPr lang="en-US" dirty="0"/>
              <a:t>to</a:t>
            </a:r>
            <a:r>
              <a:rPr lang="en-US" spc="80" dirty="0"/>
              <a:t> </a:t>
            </a:r>
            <a:r>
              <a:rPr lang="en-US" spc="-10" dirty="0"/>
              <a:t>interpret.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8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Does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there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appear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lang="en-US" sz="1200" spc="2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relationship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between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class</a:t>
            </a:r>
            <a:r>
              <a:rPr lang="en-US" sz="1200" spc="2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year</a:t>
            </a:r>
            <a:r>
              <a:rPr lang="en-US" sz="1200" spc="2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and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number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clubs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students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are</a:t>
            </a:r>
            <a:r>
              <a:rPr lang="en-US" sz="1200" spc="9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in?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7955" marR="5080" indent="-135890">
              <a:lnSpc>
                <a:spcPct val="129800"/>
              </a:lnSpc>
              <a:buChar char="•"/>
              <a:tabLst>
                <a:tab pos="149860" algn="l"/>
              </a:tabLst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mean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called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average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(marked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with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triangle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in 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above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plot),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one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way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measure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50" dirty="0">
                <a:solidFill>
                  <a:srgbClr val="22373A"/>
                </a:solidFill>
                <a:latin typeface="Arial"/>
                <a:cs typeface="Arial"/>
              </a:rPr>
              <a:t>a 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distribution</a:t>
            </a:r>
            <a:r>
              <a:rPr lang="en-US" sz="1200" i="1" spc="10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data.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4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lang="en-US" sz="1200" spc="4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GPA</a:t>
            </a:r>
            <a:r>
              <a:rPr lang="en-US" sz="1200" spc="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4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3.59.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055" marR="146685" lvl="0" indent="-135890" algn="l" defTabSz="914400" rtl="0" eaLnBrk="1" fontAlgn="auto" latinLnBrk="0" hangingPunct="1">
              <a:lnSpc>
                <a:spcPct val="1236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7960" algn="l"/>
              </a:tabLst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sample</a:t>
            </a:r>
            <a:r>
              <a:rPr lang="en-US" sz="1200" i="1" spc="9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mean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denoted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600" i="1" spc="-125" dirty="0">
                <a:solidFill>
                  <a:srgbClr val="0DA5FF"/>
                </a:solidFill>
                <a:latin typeface="Times New Roman"/>
                <a:cs typeface="Times New Roman"/>
              </a:rPr>
              <a:t>x</a:t>
            </a:r>
            <a:r>
              <a:rPr lang="en-US" sz="1600" spc="-125" dirty="0">
                <a:solidFill>
                  <a:srgbClr val="0DA5FF"/>
                </a:solidFill>
                <a:latin typeface="Palatino Linotype"/>
                <a:cs typeface="Palatino Linotype"/>
              </a:rPr>
              <a:t>¯</a:t>
            </a:r>
            <a:r>
              <a:rPr lang="en-US" sz="1200" spc="-125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can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calculated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as sum of the observations divided by number of observations.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mean</a:t>
            </a:r>
            <a:r>
              <a:rPr lang="en-US" sz="1200" i="1" spc="8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computed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same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way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but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is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denoted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DA5FF"/>
                </a:solidFill>
                <a:latin typeface="Adobe Text Pro"/>
                <a:cs typeface="Adobe Text Pro"/>
              </a:rPr>
              <a:t>µ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r>
              <a:rPr lang="en-US" sz="1200" spc="15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often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not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possible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calculate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22373A"/>
                </a:solidFill>
                <a:latin typeface="Adobe Text Pro"/>
                <a:cs typeface="Adobe Text Pro"/>
              </a:rPr>
              <a:t>µ</a:t>
            </a:r>
            <a:r>
              <a:rPr lang="en-US" sz="1600" spc="110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since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population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rarely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available.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sample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sample</a:t>
            </a:r>
            <a:r>
              <a:rPr lang="en-US" sz="1200" i="1" spc="8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statistic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serves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as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point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estimate</a:t>
            </a:r>
            <a:r>
              <a:rPr lang="en-US" sz="1200" i="1" spc="9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population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mean.</a:t>
            </a:r>
            <a:r>
              <a:rPr lang="en-US" sz="1200" spc="1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This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estimate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may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not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be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perfect,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but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sample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good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(representative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population),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usually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pretty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good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estimate.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Higher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bars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represent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areas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where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observations,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makes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little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easier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judge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shape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the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distribution.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7955" marR="205104" indent="-135890">
              <a:lnSpc>
                <a:spcPct val="129800"/>
              </a:lnSpc>
              <a:spcBef>
                <a:spcPts val="90"/>
              </a:spcBef>
              <a:buChar char="•"/>
              <a:tabLst>
                <a:tab pos="149860" algn="l"/>
              </a:tabLst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Histograms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provide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view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data</a:t>
            </a:r>
            <a:r>
              <a:rPr lang="en-US" sz="1200" i="1" spc="8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density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r>
              <a:rPr lang="en-US" sz="1200" spc="1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Higher</a:t>
            </a:r>
            <a:r>
              <a:rPr lang="en-US" sz="12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22373A"/>
                </a:solidFill>
                <a:latin typeface="Arial"/>
                <a:cs typeface="Arial"/>
              </a:rPr>
              <a:t>bars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represent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where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relatively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common.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Histograms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are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especially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convenient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for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describing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shape</a:t>
            </a:r>
            <a:endParaRPr lang="en-US" sz="1200" dirty="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359"/>
              </a:spcBef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lang="en-US" sz="1200" spc="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lang="en-US" sz="1200" spc="6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distribution.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chosen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bin</a:t>
            </a:r>
            <a:r>
              <a:rPr lang="en-US" sz="1200" i="1" spc="9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width</a:t>
            </a:r>
            <a:r>
              <a:rPr lang="en-US" sz="1200" i="1" spc="9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can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alter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story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</a:t>
            </a:r>
            <a:r>
              <a:rPr lang="en-US" sz="12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22373A"/>
                </a:solidFill>
                <a:latin typeface="Arial"/>
                <a:cs typeface="Arial"/>
              </a:rPr>
              <a:t>is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telling.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lang="en-US" sz="1200" spc="2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one(s)</a:t>
            </a:r>
            <a:r>
              <a:rPr lang="en-US" sz="1200" spc="2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lang="en-US" sz="1200" spc="2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these</a:t>
            </a:r>
            <a:r>
              <a:rPr lang="en-US" sz="1200" spc="2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histograms</a:t>
            </a:r>
            <a:r>
              <a:rPr lang="en-US" sz="1200" spc="2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are</a:t>
            </a:r>
            <a:r>
              <a:rPr lang="en-US" sz="1200" spc="24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useful?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much</a:t>
            </a:r>
            <a:r>
              <a:rPr lang="en-US" sz="12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about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data?</a:t>
            </a:r>
            <a:r>
              <a:rPr lang="en-US" sz="1200" spc="1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hide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too</a:t>
            </a:r>
            <a:r>
              <a:rPr lang="en-US" sz="12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884B7"/>
                </a:solidFill>
                <a:latin typeface="Arial"/>
                <a:cs typeface="Arial"/>
              </a:rPr>
              <a:t>much?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lang="en-US" sz="1200" spc="2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884B7"/>
                </a:solidFill>
                <a:latin typeface="Arial"/>
                <a:cs typeface="Arial"/>
              </a:rPr>
              <a:t>reveal</a:t>
            </a:r>
            <a:r>
              <a:rPr lang="en-US" sz="1200" spc="22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3884B7"/>
                </a:solidFill>
                <a:latin typeface="Arial"/>
                <a:cs typeface="Arial"/>
              </a:rPr>
              <a:t>too much.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Does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have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single</a:t>
            </a:r>
            <a:r>
              <a:rPr lang="en-US" sz="12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prominent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peak</a:t>
            </a:r>
            <a:r>
              <a:rPr lang="en-US" sz="12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(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unimodal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),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several</a:t>
            </a:r>
            <a:r>
              <a:rPr lang="en-US" sz="12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prominent</a:t>
            </a:r>
            <a:r>
              <a:rPr lang="en-US" sz="1200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peaks</a:t>
            </a:r>
            <a:r>
              <a:rPr lang="en-US" sz="1200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(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bimodal/multimodal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),</a:t>
            </a:r>
            <a:r>
              <a:rPr lang="en-US" sz="1200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or</a:t>
            </a:r>
            <a:r>
              <a:rPr lang="en-US" sz="1200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no</a:t>
            </a:r>
            <a:r>
              <a:rPr lang="en-US" sz="1200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apparent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peaks</a:t>
            </a:r>
            <a:r>
              <a:rPr lang="en-US" sz="12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(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uniform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)? </a:t>
            </a:r>
            <a:r>
              <a:rPr lang="en-US" sz="1200" i="1" dirty="0">
                <a:solidFill>
                  <a:srgbClr val="E2004C"/>
                </a:solidFill>
                <a:latin typeface="Arial"/>
                <a:cs typeface="Arial"/>
              </a:rPr>
              <a:t>Note:</a:t>
            </a:r>
            <a:r>
              <a:rPr lang="en-US" sz="1200" i="1" spc="30" dirty="0">
                <a:solidFill>
                  <a:srgbClr val="E2004C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order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determine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modality,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step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back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imagine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smooth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curve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over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histogram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imagine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bars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wooden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blocks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drop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20" dirty="0">
                <a:solidFill>
                  <a:srgbClr val="333333"/>
                </a:solidFill>
                <a:latin typeface="Arial"/>
                <a:cs typeface="Arial"/>
              </a:rPr>
              <a:t>limp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spaghetti</a:t>
            </a:r>
            <a:r>
              <a:rPr lang="en-US" sz="12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over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them,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shape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spaghetti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would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take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could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viewed</a:t>
            </a:r>
            <a:r>
              <a:rPr lang="en-US" sz="12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lang="en-US" sz="12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50" dirty="0">
                <a:solidFill>
                  <a:srgbClr val="333333"/>
                </a:solidFill>
                <a:latin typeface="Arial"/>
                <a:cs typeface="Arial"/>
              </a:rPr>
              <a:t>a smooth curve.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histogram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right</a:t>
            </a:r>
            <a:r>
              <a:rPr lang="en-US" sz="1200" i="1" spc="7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skewed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left</a:t>
            </a:r>
            <a:r>
              <a:rPr lang="en-US" sz="1200" i="1" spc="7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0DA5FF"/>
                </a:solidFill>
                <a:latin typeface="Arial"/>
                <a:cs typeface="Arial"/>
              </a:rPr>
              <a:t>skewed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lang="en-US" sz="12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22373A"/>
                </a:solidFill>
                <a:latin typeface="Arial"/>
                <a:cs typeface="Arial"/>
              </a:rPr>
              <a:t>or</a:t>
            </a:r>
            <a:r>
              <a:rPr lang="en-US" sz="12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0DA5FF"/>
                </a:solidFill>
                <a:latin typeface="Arial"/>
                <a:cs typeface="Arial"/>
              </a:rPr>
              <a:t>symmetric</a:t>
            </a:r>
            <a:r>
              <a:rPr lang="en-US" sz="1200" spc="-10" dirty="0">
                <a:solidFill>
                  <a:srgbClr val="22373A"/>
                </a:solidFill>
                <a:latin typeface="Arial"/>
                <a:cs typeface="Arial"/>
              </a:rPr>
              <a:t>? </a:t>
            </a:r>
            <a:r>
              <a:rPr lang="en-US" sz="1200" i="1" dirty="0">
                <a:solidFill>
                  <a:srgbClr val="E2004C"/>
                </a:solidFill>
                <a:latin typeface="Arial"/>
                <a:cs typeface="Arial"/>
              </a:rPr>
              <a:t>Note:</a:t>
            </a:r>
            <a:r>
              <a:rPr lang="en-US" sz="1200" i="1" spc="35" dirty="0">
                <a:solidFill>
                  <a:srgbClr val="E2004C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Histograms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said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skewed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side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long</a:t>
            </a:r>
            <a:r>
              <a:rPr lang="en-US" sz="12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i="1" spc="-10" dirty="0">
                <a:solidFill>
                  <a:srgbClr val="333333"/>
                </a:solidFill>
                <a:latin typeface="Arial"/>
                <a:cs typeface="Arial"/>
              </a:rPr>
              <a:t>tail.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570D-4607-4591-82E3-71A9AFAAAB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770" y="83027"/>
            <a:ext cx="1318895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F9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F9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F9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F9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75424"/>
            <a:ext cx="4608195" cy="3081020"/>
          </a:xfrm>
          <a:custGeom>
            <a:avLst/>
            <a:gdLst/>
            <a:ahLst/>
            <a:cxnLst/>
            <a:rect l="l" t="t" r="r" b="b"/>
            <a:pathLst>
              <a:path w="4608195" h="3081020">
                <a:moveTo>
                  <a:pt x="0" y="3080575"/>
                </a:moveTo>
                <a:lnTo>
                  <a:pt x="4608004" y="3080575"/>
                </a:lnTo>
                <a:lnTo>
                  <a:pt x="4608004" y="0"/>
                </a:lnTo>
                <a:lnTo>
                  <a:pt x="0" y="0"/>
                </a:lnTo>
                <a:lnTo>
                  <a:pt x="0" y="308057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-12"/>
            <a:ext cx="4608195" cy="375920"/>
          </a:xfrm>
          <a:custGeom>
            <a:avLst/>
            <a:gdLst/>
            <a:ahLst/>
            <a:cxnLst/>
            <a:rect l="l" t="t" r="r" b="b"/>
            <a:pathLst>
              <a:path w="4608195" h="375920">
                <a:moveTo>
                  <a:pt x="4608004" y="0"/>
                </a:moveTo>
                <a:lnTo>
                  <a:pt x="0" y="0"/>
                </a:lnTo>
                <a:lnTo>
                  <a:pt x="0" y="375437"/>
                </a:lnTo>
                <a:lnTo>
                  <a:pt x="4608004" y="375437"/>
                </a:lnTo>
                <a:lnTo>
                  <a:pt x="4608004" y="0"/>
                </a:lnTo>
                <a:close/>
              </a:path>
            </a:pathLst>
          </a:custGeom>
          <a:solidFill>
            <a:srgbClr val="22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770" y="83027"/>
            <a:ext cx="3228340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F9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569883"/>
            <a:ext cx="3760470" cy="2165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49813" y="3198815"/>
            <a:ext cx="196341" cy="146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22373A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u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worl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youtube.com/watch?v=4B2xOvKFFz4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4B2xOvKFFz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7960" cy="34556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94" y="1267805"/>
            <a:ext cx="24320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solidFill>
                  <a:srgbClr val="22373A"/>
                </a:solidFill>
              </a:rPr>
              <a:t>Summarizing </a:t>
            </a:r>
            <a:r>
              <a:rPr sz="1350" spc="-20" dirty="0">
                <a:solidFill>
                  <a:srgbClr val="22373A"/>
                </a:solidFill>
              </a:rPr>
              <a:t>data</a:t>
            </a:r>
            <a:endParaRPr sz="1350" dirty="0"/>
          </a:p>
        </p:txBody>
      </p:sp>
      <p:sp>
        <p:nvSpPr>
          <p:cNvPr id="6" name="object 6"/>
          <p:cNvSpPr/>
          <p:nvPr/>
        </p:nvSpPr>
        <p:spPr>
          <a:xfrm>
            <a:off x="359994" y="1732959"/>
            <a:ext cx="3888104" cy="5080"/>
          </a:xfrm>
          <a:custGeom>
            <a:avLst/>
            <a:gdLst/>
            <a:ahLst/>
            <a:cxnLst/>
            <a:rect l="l" t="t" r="r" b="b"/>
            <a:pathLst>
              <a:path w="3888104" h="5080">
                <a:moveTo>
                  <a:pt x="0" y="5060"/>
                </a:moveTo>
                <a:lnTo>
                  <a:pt x="0" y="0"/>
                </a:lnTo>
                <a:lnTo>
                  <a:pt x="3888051" y="0"/>
                </a:lnTo>
                <a:lnTo>
                  <a:pt x="3888051" y="5060"/>
                </a:lnTo>
                <a:lnTo>
                  <a:pt x="0" y="5060"/>
                </a:lnTo>
                <a:close/>
              </a:path>
            </a:pathLst>
          </a:custGeom>
          <a:solidFill>
            <a:srgbClr val="EB8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294" y="2020131"/>
            <a:ext cx="3870325" cy="41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Slides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developed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by</a:t>
            </a:r>
            <a:r>
              <a:rPr sz="850" spc="-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Mine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spc="-235" dirty="0">
                <a:solidFill>
                  <a:srgbClr val="22373A"/>
                </a:solidFill>
                <a:latin typeface="Arial"/>
                <a:cs typeface="Arial"/>
              </a:rPr>
              <a:t>C¸</a:t>
            </a:r>
            <a:r>
              <a:rPr sz="850" spc="-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etinkaya-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Rundel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850" spc="-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spc="-10" dirty="0" err="1">
                <a:solidFill>
                  <a:srgbClr val="22373A"/>
                </a:solidFill>
                <a:latin typeface="Arial"/>
                <a:cs typeface="Arial"/>
              </a:rPr>
              <a:t>OpenIntro</a:t>
            </a:r>
            <a:r>
              <a:rPr lang="en-US" sz="850" spc="-10" dirty="0">
                <a:solidFill>
                  <a:srgbClr val="22373A"/>
                </a:solidFill>
                <a:latin typeface="Arial"/>
                <a:cs typeface="Arial"/>
              </a:rPr>
              <a:t> and revised by Alemi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sz="850" dirty="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</a:pP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slides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may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be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copied,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edited,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and/or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shared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via</a:t>
            </a:r>
            <a:r>
              <a:rPr sz="8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CC</a:t>
            </a:r>
            <a:r>
              <a:rPr sz="850" spc="-15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 </a:t>
            </a:r>
            <a:r>
              <a:rPr sz="850" spc="-45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BY-</a:t>
            </a:r>
            <a:r>
              <a:rPr sz="850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SA</a:t>
            </a:r>
            <a:r>
              <a:rPr sz="850" spc="-15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 </a:t>
            </a:r>
            <a:r>
              <a:rPr sz="850" spc="-10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license.</a:t>
            </a:r>
            <a:r>
              <a:rPr sz="850" spc="50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Some</a:t>
            </a:r>
            <a:r>
              <a:rPr sz="850" spc="-3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images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may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be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included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under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fair</a:t>
            </a:r>
            <a:r>
              <a:rPr sz="850" spc="-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use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guidelines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2373A"/>
                </a:solidFill>
                <a:latin typeface="Arial"/>
                <a:cs typeface="Arial"/>
              </a:rPr>
              <a:t>(educational</a:t>
            </a:r>
            <a:r>
              <a:rPr sz="850" spc="-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2373A"/>
                </a:solidFill>
                <a:latin typeface="Arial"/>
                <a:cs typeface="Arial"/>
              </a:rPr>
              <a:t>purposes).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Shape</a:t>
            </a:r>
            <a:r>
              <a:rPr spc="7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distribution:</a:t>
            </a:r>
            <a:r>
              <a:rPr spc="165" dirty="0"/>
              <a:t> </a:t>
            </a:r>
            <a:r>
              <a:rPr spc="-10" dirty="0"/>
              <a:t>skewness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E318A-9157-43F7-A54D-7CB86C79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7" y="1101724"/>
            <a:ext cx="4422203" cy="184258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Shape</a:t>
            </a:r>
            <a:r>
              <a:rPr spc="80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distribution:</a:t>
            </a:r>
            <a:r>
              <a:rPr spc="175" dirty="0"/>
              <a:t> </a:t>
            </a:r>
            <a:r>
              <a:rPr dirty="0"/>
              <a:t>unusual</a:t>
            </a:r>
            <a:r>
              <a:rPr spc="85" dirty="0"/>
              <a:t> </a:t>
            </a:r>
            <a:r>
              <a:rPr spc="-10" dirty="0"/>
              <a:t>observations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6EDB749-61CE-4D29-A5E7-8E96DBF9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9" y="765569"/>
            <a:ext cx="4324241" cy="195540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Extracurricular</a:t>
            </a:r>
            <a:r>
              <a:rPr spc="240" dirty="0"/>
              <a:t> </a:t>
            </a:r>
            <a:r>
              <a:rPr spc="-10" dirty="0"/>
              <a:t>activities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435609"/>
          </a:xfrm>
          <a:custGeom>
            <a:avLst/>
            <a:gdLst/>
            <a:ahLst/>
            <a:cxnLst/>
            <a:rect l="l" t="t" r="r" b="b"/>
            <a:pathLst>
              <a:path w="3989704" h="43560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384708"/>
                </a:lnTo>
                <a:lnTo>
                  <a:pt x="4013" y="404444"/>
                </a:lnTo>
                <a:lnTo>
                  <a:pt x="14922" y="420598"/>
                </a:lnTo>
                <a:lnTo>
                  <a:pt x="31076" y="431507"/>
                </a:lnTo>
                <a:lnTo>
                  <a:pt x="50812" y="435521"/>
                </a:lnTo>
                <a:lnTo>
                  <a:pt x="3938854" y="435521"/>
                </a:lnTo>
                <a:lnTo>
                  <a:pt x="3958577" y="431507"/>
                </a:lnTo>
                <a:lnTo>
                  <a:pt x="3974731" y="420598"/>
                </a:lnTo>
                <a:lnTo>
                  <a:pt x="3985653" y="404444"/>
                </a:lnTo>
                <a:lnTo>
                  <a:pt x="3989654" y="384708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482A9-4E89-4C18-A70D-9D63618A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2" y="603060"/>
            <a:ext cx="4502458" cy="265131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Extracurricular</a:t>
            </a:r>
            <a:r>
              <a:rPr spc="240" dirty="0"/>
              <a:t> </a:t>
            </a:r>
            <a:r>
              <a:rPr spc="-10" dirty="0"/>
              <a:t>activities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435609"/>
          </a:xfrm>
          <a:custGeom>
            <a:avLst/>
            <a:gdLst/>
            <a:ahLst/>
            <a:cxnLst/>
            <a:rect l="l" t="t" r="r" b="b"/>
            <a:pathLst>
              <a:path w="3989704" h="43560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384708"/>
                </a:lnTo>
                <a:lnTo>
                  <a:pt x="4013" y="404444"/>
                </a:lnTo>
                <a:lnTo>
                  <a:pt x="14922" y="420598"/>
                </a:lnTo>
                <a:lnTo>
                  <a:pt x="31076" y="431507"/>
                </a:lnTo>
                <a:lnTo>
                  <a:pt x="50812" y="435521"/>
                </a:lnTo>
                <a:lnTo>
                  <a:pt x="3938854" y="435521"/>
                </a:lnTo>
                <a:lnTo>
                  <a:pt x="3958577" y="431507"/>
                </a:lnTo>
                <a:lnTo>
                  <a:pt x="3974731" y="420598"/>
                </a:lnTo>
                <a:lnTo>
                  <a:pt x="3985653" y="404444"/>
                </a:lnTo>
                <a:lnTo>
                  <a:pt x="3989654" y="384708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C46B-D8A9-4275-9F3E-1A2E1D9B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63575"/>
            <a:ext cx="4270289" cy="25146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30759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Commonly</a:t>
            </a:r>
            <a:r>
              <a:rPr sz="1100" b="1" spc="1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observed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shapes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of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distributions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30759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Commonly</a:t>
            </a:r>
            <a:r>
              <a:rPr sz="1100" b="1" spc="1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observed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shapes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of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distributions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05" y="598708"/>
            <a:ext cx="1009015" cy="566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41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5041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30759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Commonly</a:t>
            </a:r>
            <a:r>
              <a:rPr sz="1100" b="1" spc="1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observed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shapes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of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distributions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30759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Commonly</a:t>
            </a:r>
            <a:r>
              <a:rPr sz="1100" b="1" spc="1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observed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shapes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of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distributions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30759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Commonly</a:t>
            </a:r>
            <a:r>
              <a:rPr sz="1100" b="1" spc="1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observed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shapes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of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distributions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9304" y="905261"/>
            <a:ext cx="4635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uniform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2004" y="1064262"/>
            <a:ext cx="971997" cy="7329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Commonly</a:t>
            </a:r>
            <a:r>
              <a:rPr spc="105" dirty="0"/>
              <a:t> </a:t>
            </a:r>
            <a:r>
              <a:rPr dirty="0"/>
              <a:t>observed</a:t>
            </a:r>
            <a:r>
              <a:rPr spc="110" dirty="0"/>
              <a:t> </a:t>
            </a:r>
            <a:r>
              <a:rPr dirty="0"/>
              <a:t>shapes</a:t>
            </a:r>
            <a:r>
              <a:rPr spc="110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spc="-10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9304" y="905261"/>
            <a:ext cx="4635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uniform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2004" y="1064262"/>
            <a:ext cx="971997" cy="7329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070" y="1891873"/>
            <a:ext cx="7353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skewness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Scatterplot</a:t>
            </a:r>
          </a:p>
        </p:txBody>
      </p:sp>
      <p:sp>
        <p:nvSpPr>
          <p:cNvPr id="3" name="object 3"/>
          <p:cNvSpPr/>
          <p:nvPr/>
        </p:nvSpPr>
        <p:spPr>
          <a:xfrm>
            <a:off x="189191" y="916152"/>
            <a:ext cx="2434590" cy="435609"/>
          </a:xfrm>
          <a:custGeom>
            <a:avLst/>
            <a:gdLst/>
            <a:ahLst/>
            <a:cxnLst/>
            <a:rect l="l" t="t" r="r" b="b"/>
            <a:pathLst>
              <a:path w="2434590" h="435609">
                <a:moveTo>
                  <a:pt x="2434463" y="44424"/>
                </a:moveTo>
                <a:lnTo>
                  <a:pt x="2433155" y="44424"/>
                </a:lnTo>
                <a:lnTo>
                  <a:pt x="2430449" y="31076"/>
                </a:lnTo>
                <a:lnTo>
                  <a:pt x="2419540" y="14922"/>
                </a:lnTo>
                <a:lnTo>
                  <a:pt x="2403386" y="4013"/>
                </a:lnTo>
                <a:lnTo>
                  <a:pt x="2383663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12"/>
                </a:lnTo>
                <a:lnTo>
                  <a:pt x="0" y="82384"/>
                </a:lnTo>
                <a:lnTo>
                  <a:pt x="0" y="384708"/>
                </a:lnTo>
                <a:lnTo>
                  <a:pt x="4013" y="404431"/>
                </a:lnTo>
                <a:lnTo>
                  <a:pt x="14922" y="420585"/>
                </a:lnTo>
                <a:lnTo>
                  <a:pt x="31076" y="431495"/>
                </a:lnTo>
                <a:lnTo>
                  <a:pt x="50812" y="435508"/>
                </a:lnTo>
                <a:lnTo>
                  <a:pt x="2383663" y="435508"/>
                </a:lnTo>
                <a:lnTo>
                  <a:pt x="2403386" y="431495"/>
                </a:lnTo>
                <a:lnTo>
                  <a:pt x="2419540" y="420585"/>
                </a:lnTo>
                <a:lnTo>
                  <a:pt x="2430449" y="404431"/>
                </a:lnTo>
                <a:lnTo>
                  <a:pt x="2434463" y="384708"/>
                </a:lnTo>
                <a:lnTo>
                  <a:pt x="2434463" y="82384"/>
                </a:lnTo>
                <a:lnTo>
                  <a:pt x="2434463" y="50812"/>
                </a:lnTo>
                <a:lnTo>
                  <a:pt x="2434463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91" y="1986127"/>
            <a:ext cx="2434590" cy="434975"/>
          </a:xfrm>
          <a:custGeom>
            <a:avLst/>
            <a:gdLst/>
            <a:ahLst/>
            <a:cxnLst/>
            <a:rect l="l" t="t" r="r" b="b"/>
            <a:pathLst>
              <a:path w="2434590" h="434975">
                <a:moveTo>
                  <a:pt x="2434463" y="44424"/>
                </a:moveTo>
                <a:lnTo>
                  <a:pt x="2433155" y="44424"/>
                </a:lnTo>
                <a:lnTo>
                  <a:pt x="2430449" y="31076"/>
                </a:lnTo>
                <a:lnTo>
                  <a:pt x="2419540" y="14922"/>
                </a:lnTo>
                <a:lnTo>
                  <a:pt x="2403386" y="4013"/>
                </a:lnTo>
                <a:lnTo>
                  <a:pt x="2383663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384035"/>
                </a:lnTo>
                <a:lnTo>
                  <a:pt x="4013" y="403771"/>
                </a:lnTo>
                <a:lnTo>
                  <a:pt x="14922" y="419925"/>
                </a:lnTo>
                <a:lnTo>
                  <a:pt x="31076" y="430834"/>
                </a:lnTo>
                <a:lnTo>
                  <a:pt x="50812" y="434848"/>
                </a:lnTo>
                <a:lnTo>
                  <a:pt x="2383663" y="434848"/>
                </a:lnTo>
                <a:lnTo>
                  <a:pt x="2403386" y="430834"/>
                </a:lnTo>
                <a:lnTo>
                  <a:pt x="2419540" y="419925"/>
                </a:lnTo>
                <a:lnTo>
                  <a:pt x="2430449" y="403771"/>
                </a:lnTo>
                <a:lnTo>
                  <a:pt x="2434463" y="384035"/>
                </a:lnTo>
                <a:lnTo>
                  <a:pt x="2434463" y="82384"/>
                </a:lnTo>
                <a:lnTo>
                  <a:pt x="2434463" y="50800"/>
                </a:lnTo>
                <a:lnTo>
                  <a:pt x="2434463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650" y="511175"/>
            <a:ext cx="4191000" cy="268960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2045" y="3200784"/>
            <a:ext cx="4031805" cy="2885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i="1" spc="-10" dirty="0">
                <a:solidFill>
                  <a:srgbClr val="4C4C4C"/>
                </a:solidFill>
                <a:latin typeface="Arial"/>
                <a:cs typeface="Arial"/>
                <a:hlinkClick r:id="rId3"/>
              </a:rPr>
              <a:t>http://www.gapminder.org/world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8680" y="3200784"/>
            <a:ext cx="7937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50" dirty="0">
                <a:solidFill>
                  <a:srgbClr val="22373A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Commonly</a:t>
            </a:r>
            <a:r>
              <a:rPr spc="105" dirty="0"/>
              <a:t> </a:t>
            </a:r>
            <a:r>
              <a:rPr dirty="0"/>
              <a:t>observed</a:t>
            </a:r>
            <a:r>
              <a:rPr spc="110" dirty="0"/>
              <a:t> </a:t>
            </a:r>
            <a:r>
              <a:rPr dirty="0"/>
              <a:t>shapes</a:t>
            </a:r>
            <a:r>
              <a:rPr spc="110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spc="-10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9304" y="905261"/>
            <a:ext cx="4635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uniform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2004" y="1064262"/>
            <a:ext cx="971997" cy="7329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10298" y="1891873"/>
            <a:ext cx="812165" cy="553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47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2247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skewness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right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998" y="2447638"/>
            <a:ext cx="971964" cy="4945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Commonly</a:t>
            </a:r>
            <a:r>
              <a:rPr spc="105" dirty="0"/>
              <a:t> </a:t>
            </a:r>
            <a:r>
              <a:rPr dirty="0"/>
              <a:t>observed</a:t>
            </a:r>
            <a:r>
              <a:rPr spc="110" dirty="0"/>
              <a:t> </a:t>
            </a:r>
            <a:r>
              <a:rPr dirty="0"/>
              <a:t>shapes</a:t>
            </a:r>
            <a:r>
              <a:rPr spc="110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spc="-10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9304" y="905261"/>
            <a:ext cx="4635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uniform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2004" y="1064262"/>
            <a:ext cx="971997" cy="7329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070" y="1891873"/>
            <a:ext cx="7353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skewness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298" y="2261735"/>
            <a:ext cx="6146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right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998" y="2447638"/>
            <a:ext cx="971964" cy="4945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05304" y="2297041"/>
            <a:ext cx="5321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left</a:t>
            </a:r>
            <a:r>
              <a:rPr sz="10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8004" y="2456051"/>
            <a:ext cx="971880" cy="45302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Commonly</a:t>
            </a:r>
            <a:r>
              <a:rPr spc="105" dirty="0"/>
              <a:t> </a:t>
            </a:r>
            <a:r>
              <a:rPr dirty="0"/>
              <a:t>observed</a:t>
            </a:r>
            <a:r>
              <a:rPr spc="110" dirty="0"/>
              <a:t> </a:t>
            </a:r>
            <a:r>
              <a:rPr dirty="0"/>
              <a:t>shapes</a:t>
            </a:r>
            <a:r>
              <a:rPr spc="110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spc="-10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0" y="598708"/>
            <a:ext cx="6527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modality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05" y="981473"/>
            <a:ext cx="55943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5" y="1140476"/>
            <a:ext cx="971895" cy="578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7305" y="1037404"/>
            <a:ext cx="486409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bimodal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005" y="1196418"/>
            <a:ext cx="971835" cy="4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3304" y="1021478"/>
            <a:ext cx="6604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multimodal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004" y="1180469"/>
            <a:ext cx="971938" cy="498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9304" y="905261"/>
            <a:ext cx="4635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uniform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2004" y="1064262"/>
            <a:ext cx="971997" cy="7329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070" y="1891873"/>
            <a:ext cx="7353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35"/>
              </a:spcBef>
              <a:buChar char="•"/>
              <a:tabLst>
                <a:tab pos="148590" algn="l"/>
              </a:tabLst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skewness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298" y="2261735"/>
            <a:ext cx="6146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right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998" y="2447638"/>
            <a:ext cx="971964" cy="4945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05304" y="2297041"/>
            <a:ext cx="5321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left</a:t>
            </a:r>
            <a:r>
              <a:rPr sz="10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8004" y="2456051"/>
            <a:ext cx="971880" cy="45302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00298" y="2196254"/>
            <a:ext cx="62738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symmetric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2998" y="2381402"/>
            <a:ext cx="971890" cy="6263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Practice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5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457840"/>
            <a:ext cx="3913504" cy="1317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these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variables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do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expect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uniformly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884B7"/>
                </a:solidFill>
                <a:latin typeface="Arial"/>
                <a:cs typeface="Arial"/>
              </a:rPr>
              <a:t>distributed?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24130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weights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adult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females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AutoNum type="alphaLcParenBoth"/>
              <a:tabLst>
                <a:tab pos="24130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salaries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random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sample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people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from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North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Carolina</a:t>
            </a:r>
            <a:endParaRPr sz="1000">
              <a:latin typeface="Arial"/>
              <a:cs typeface="Arial"/>
            </a:endParaRPr>
          </a:p>
          <a:p>
            <a:pPr marL="240665" indent="-220979">
              <a:lnSpc>
                <a:spcPct val="100000"/>
              </a:lnSpc>
              <a:spcBef>
                <a:spcPts val="655"/>
              </a:spcBef>
              <a:buAutoNum type="alphaLcParenBoth"/>
              <a:tabLst>
                <a:tab pos="240665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house</a:t>
            </a:r>
            <a:r>
              <a:rPr sz="10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prices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AutoNum type="alphaLcParenBoth"/>
              <a:tabLst>
                <a:tab pos="24130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birthdays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classmates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(day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month)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13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Practice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5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457840"/>
            <a:ext cx="3913504" cy="1317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Which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of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these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variables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do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expect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uniformly</a:t>
            </a:r>
            <a:r>
              <a:rPr sz="1000" spc="7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884B7"/>
                </a:solidFill>
                <a:latin typeface="Arial"/>
                <a:cs typeface="Arial"/>
              </a:rPr>
              <a:t>distributed?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24130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weights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adult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females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AutoNum type="alphaLcParenBoth"/>
              <a:tabLst>
                <a:tab pos="24130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salaries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random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sample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people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from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North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Carolina</a:t>
            </a:r>
            <a:endParaRPr sz="1000">
              <a:latin typeface="Arial"/>
              <a:cs typeface="Arial"/>
            </a:endParaRPr>
          </a:p>
          <a:p>
            <a:pPr marL="240665" indent="-220979">
              <a:lnSpc>
                <a:spcPct val="100000"/>
              </a:lnSpc>
              <a:spcBef>
                <a:spcPts val="655"/>
              </a:spcBef>
              <a:buAutoNum type="alphaLcParenBoth"/>
              <a:tabLst>
                <a:tab pos="240665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house</a:t>
            </a:r>
            <a:r>
              <a:rPr sz="1000" spc="114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prices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Clr>
                <a:srgbClr val="22373A"/>
              </a:buClr>
              <a:buFont typeface="Arial"/>
              <a:buAutoNum type="alphaLcParenBoth"/>
              <a:tabLst>
                <a:tab pos="241300" algn="l"/>
              </a:tabLst>
            </a:pP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birthdays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of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classmates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(day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of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7F00"/>
                </a:solidFill>
                <a:latin typeface="Arial"/>
                <a:cs typeface="Arial"/>
              </a:rPr>
              <a:t>the</a:t>
            </a:r>
            <a:r>
              <a:rPr sz="1000" i="1" spc="85" dirty="0">
                <a:solidFill>
                  <a:srgbClr val="FF7F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7F00"/>
                </a:solidFill>
                <a:latin typeface="Arial"/>
                <a:cs typeface="Arial"/>
              </a:rPr>
              <a:t>month)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13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Application</a:t>
            </a:r>
            <a:r>
              <a:rPr spc="105" dirty="0"/>
              <a:t> </a:t>
            </a:r>
            <a:r>
              <a:rPr dirty="0"/>
              <a:t>activity:</a:t>
            </a:r>
            <a:r>
              <a:rPr spc="204" dirty="0"/>
              <a:t> </a:t>
            </a:r>
            <a:r>
              <a:rPr dirty="0"/>
              <a:t>Shapes</a:t>
            </a:r>
            <a:r>
              <a:rPr spc="110" dirty="0"/>
              <a:t> </a:t>
            </a:r>
            <a:r>
              <a:rPr dirty="0"/>
              <a:t>of</a:t>
            </a:r>
            <a:r>
              <a:rPr spc="105" dirty="0"/>
              <a:t> </a:t>
            </a:r>
            <a:r>
              <a:rPr spc="-10" dirty="0"/>
              <a:t>distributions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1379855"/>
          </a:xfrm>
          <a:custGeom>
            <a:avLst/>
            <a:gdLst/>
            <a:ahLst/>
            <a:cxnLst/>
            <a:rect l="l" t="t" r="r" b="b"/>
            <a:pathLst>
              <a:path w="3989704" h="1379855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1328801"/>
                </a:lnTo>
                <a:lnTo>
                  <a:pt x="4013" y="1348536"/>
                </a:lnTo>
                <a:lnTo>
                  <a:pt x="14922" y="1364691"/>
                </a:lnTo>
                <a:lnTo>
                  <a:pt x="31076" y="1375600"/>
                </a:lnTo>
                <a:lnTo>
                  <a:pt x="50812" y="1379613"/>
                </a:lnTo>
                <a:lnTo>
                  <a:pt x="3938854" y="1379613"/>
                </a:lnTo>
                <a:lnTo>
                  <a:pt x="3958577" y="1375600"/>
                </a:lnTo>
                <a:lnTo>
                  <a:pt x="3974731" y="1364691"/>
                </a:lnTo>
                <a:lnTo>
                  <a:pt x="3985653" y="1348536"/>
                </a:lnTo>
                <a:lnTo>
                  <a:pt x="3989654" y="1328801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379942"/>
            <a:ext cx="3913504" cy="1402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Sketch</a:t>
            </a:r>
            <a:r>
              <a:rPr sz="1000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expected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distributions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following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Arial"/>
                <a:cs typeface="Arial"/>
              </a:rPr>
              <a:t>variables: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8290" indent="-135890">
              <a:lnSpc>
                <a:spcPct val="100000"/>
              </a:lnSpc>
              <a:spcBef>
                <a:spcPts val="655"/>
              </a:spcBef>
              <a:buClr>
                <a:srgbClr val="22373A"/>
              </a:buClr>
              <a:buChar char="•"/>
              <a:tabLst>
                <a:tab pos="288290" algn="l"/>
              </a:tabLst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Infection rate in counties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8290" indent="-135890">
              <a:lnSpc>
                <a:spcPct val="100000"/>
              </a:lnSpc>
              <a:spcBef>
                <a:spcPts val="655"/>
              </a:spcBef>
              <a:buClr>
                <a:srgbClr val="22373A"/>
              </a:buClr>
              <a:buChar char="•"/>
              <a:tabLst>
                <a:tab pos="288290" algn="l"/>
              </a:tabLst>
            </a:pP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scores</a:t>
            </a:r>
            <a:r>
              <a:rPr sz="10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1000" spc="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1000" spc="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exam</a:t>
            </a:r>
            <a:r>
              <a:rPr lang="en-US" sz="1000" spc="-20" dirty="0">
                <a:solidFill>
                  <a:schemeClr val="tx1"/>
                </a:solidFill>
                <a:latin typeface="Arial"/>
                <a:cs typeface="Arial"/>
              </a:rPr>
              <a:t> in this course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8290" indent="-135890">
              <a:lnSpc>
                <a:spcPct val="100000"/>
              </a:lnSpc>
              <a:spcBef>
                <a:spcPts val="660"/>
              </a:spcBef>
              <a:buClr>
                <a:srgbClr val="22373A"/>
              </a:buClr>
              <a:buChar char="•"/>
              <a:tabLst>
                <a:tab pos="288290" algn="l"/>
              </a:tabLst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Average grades of 20 students across health informatic courses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  <a:spcBef>
                <a:spcPts val="300"/>
              </a:spcBef>
            </a:pP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Come</a:t>
            </a:r>
            <a:r>
              <a:rPr sz="10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up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with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concise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way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(1-2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sentences)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teach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someone</a:t>
            </a:r>
            <a:r>
              <a:rPr sz="10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how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determine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expected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distribution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sz="10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Arial"/>
                <a:cs typeface="Arial"/>
              </a:rPr>
              <a:t>variable.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70" y="83027"/>
            <a:ext cx="114427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Are</a:t>
            </a:r>
            <a:r>
              <a:rPr sz="1100" b="1" spc="4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you</a:t>
            </a:r>
            <a:r>
              <a:rPr sz="1100" b="1" spc="4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typical?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97" y="568903"/>
            <a:ext cx="2916043" cy="17882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9146" y="2541524"/>
            <a:ext cx="24009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10" dirty="0">
                <a:solidFill>
                  <a:srgbClr val="4C4C4C"/>
                </a:solidFill>
                <a:latin typeface="Arial"/>
                <a:cs typeface="Arial"/>
                <a:hlinkClick r:id="rId2"/>
              </a:rPr>
              <a:t>http://www.youtube.com/watch?v=4B2xOvKFFz4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15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70" y="83027"/>
            <a:ext cx="322834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/>
              <a:t>No one is </a:t>
            </a:r>
            <a:r>
              <a:rPr spc="-10" dirty="0"/>
              <a:t>typical</a:t>
            </a:r>
            <a:r>
              <a:rPr lang="en-US" spc="-10" dirty="0"/>
              <a:t>.  How to describe variation?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97" y="568903"/>
            <a:ext cx="2916043" cy="17882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9181" y="2786824"/>
            <a:ext cx="3989704" cy="410209"/>
          </a:xfrm>
          <a:custGeom>
            <a:avLst/>
            <a:gdLst/>
            <a:ahLst/>
            <a:cxnLst/>
            <a:rect l="l" t="t" r="r" b="b"/>
            <a:pathLst>
              <a:path w="3989704" h="410210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359295"/>
                </a:lnTo>
                <a:lnTo>
                  <a:pt x="4013" y="379031"/>
                </a:lnTo>
                <a:lnTo>
                  <a:pt x="14922" y="395185"/>
                </a:lnTo>
                <a:lnTo>
                  <a:pt x="31076" y="406095"/>
                </a:lnTo>
                <a:lnTo>
                  <a:pt x="50812" y="410108"/>
                </a:lnTo>
                <a:lnTo>
                  <a:pt x="3938854" y="410108"/>
                </a:lnTo>
                <a:lnTo>
                  <a:pt x="3958577" y="406095"/>
                </a:lnTo>
                <a:lnTo>
                  <a:pt x="3974731" y="395185"/>
                </a:lnTo>
                <a:lnTo>
                  <a:pt x="3985653" y="379031"/>
                </a:lnTo>
                <a:lnTo>
                  <a:pt x="3989654" y="359295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2541524"/>
            <a:ext cx="3913504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00"/>
              </a:spcBef>
            </a:pPr>
            <a:r>
              <a:rPr sz="850" i="1" spc="-10" dirty="0">
                <a:solidFill>
                  <a:srgbClr val="4C4C4C"/>
                </a:solidFill>
                <a:latin typeface="Arial"/>
                <a:cs typeface="Arial"/>
                <a:hlinkClick r:id="rId4"/>
              </a:rPr>
              <a:t>http://www.youtube.com/watch?v=4B2xOvKFFz4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15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Variance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16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6C76E-82A8-4D91-B458-09506062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6" y="1044575"/>
            <a:ext cx="4340268" cy="13716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Variance</a:t>
            </a:r>
          </a:p>
        </p:txBody>
      </p:sp>
      <p:sp>
        <p:nvSpPr>
          <p:cNvPr id="4" name="object 4"/>
          <p:cNvSpPr/>
          <p:nvPr/>
        </p:nvSpPr>
        <p:spPr>
          <a:xfrm>
            <a:off x="309181" y="732523"/>
            <a:ext cx="3989704" cy="448309"/>
          </a:xfrm>
          <a:custGeom>
            <a:avLst/>
            <a:gdLst/>
            <a:ahLst/>
            <a:cxnLst/>
            <a:rect l="l" t="t" r="r" b="b"/>
            <a:pathLst>
              <a:path w="3989704" h="44830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397446"/>
                </a:lnTo>
                <a:lnTo>
                  <a:pt x="4013" y="417182"/>
                </a:lnTo>
                <a:lnTo>
                  <a:pt x="14922" y="433336"/>
                </a:lnTo>
                <a:lnTo>
                  <a:pt x="31076" y="444246"/>
                </a:lnTo>
                <a:lnTo>
                  <a:pt x="50812" y="448259"/>
                </a:lnTo>
                <a:lnTo>
                  <a:pt x="3938854" y="448259"/>
                </a:lnTo>
                <a:lnTo>
                  <a:pt x="3958577" y="444246"/>
                </a:lnTo>
                <a:lnTo>
                  <a:pt x="3974731" y="433336"/>
                </a:lnTo>
                <a:lnTo>
                  <a:pt x="3985653" y="417182"/>
                </a:lnTo>
                <a:lnTo>
                  <a:pt x="3989654" y="397446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068" y="1240869"/>
            <a:ext cx="1779905" cy="12426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380"/>
              </a:spcBef>
              <a:buChar char="•"/>
              <a:tabLst>
                <a:tab pos="14859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sample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endParaRPr sz="1000">
              <a:latin typeface="Arial"/>
              <a:cs typeface="Arial"/>
            </a:endParaRPr>
          </a:p>
          <a:p>
            <a:pPr marL="149860" marR="179070">
              <a:lnSpc>
                <a:spcPct val="118000"/>
              </a:lnSpc>
              <a:spcBef>
                <a:spcPts val="20"/>
              </a:spcBef>
            </a:pPr>
            <a:r>
              <a:rPr sz="1100" i="1" spc="-220" dirty="0">
                <a:solidFill>
                  <a:srgbClr val="22373A"/>
                </a:solidFill>
                <a:latin typeface="Times New Roman"/>
                <a:cs typeface="Times New Roman"/>
              </a:rPr>
              <a:t>x</a:t>
            </a:r>
            <a:r>
              <a:rPr sz="1100" spc="-220" dirty="0">
                <a:solidFill>
                  <a:srgbClr val="22373A"/>
                </a:solidFill>
                <a:latin typeface="Palatino Linotype"/>
                <a:cs typeface="Palatino Linotype"/>
              </a:rPr>
              <a:t>¯</a:t>
            </a:r>
            <a:r>
              <a:rPr sz="1100" spc="11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100" spc="55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6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71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sz="1000" spc="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2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3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sample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size</a:t>
            </a:r>
            <a:r>
              <a:rPr sz="1000" spc="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2373A"/>
                </a:solidFill>
                <a:latin typeface="Times New Roman"/>
                <a:cs typeface="Times New Roman"/>
              </a:rPr>
              <a:t>n</a:t>
            </a:r>
            <a:r>
              <a:rPr sz="1100" i="1" spc="35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100" spc="4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22373A"/>
                </a:solidFill>
                <a:latin typeface="Palatino Linotype"/>
                <a:cs typeface="Palatino Linotype"/>
              </a:rPr>
              <a:t>217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47955" marR="5080" indent="-135890">
              <a:lnSpc>
                <a:spcPct val="129800"/>
              </a:lnSpc>
              <a:spcBef>
                <a:spcPts val="280"/>
              </a:spcBef>
              <a:buChar char="•"/>
              <a:tabLst>
                <a:tab pos="14986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variance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amount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of 	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sleep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students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get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per</a:t>
            </a:r>
            <a:r>
              <a:rPr sz="1000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night 	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can</a:t>
            </a:r>
            <a:r>
              <a:rPr sz="10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be</a:t>
            </a:r>
            <a:r>
              <a:rPr sz="10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calculated</a:t>
            </a:r>
            <a:r>
              <a:rPr sz="1000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as: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89038" y="2176381"/>
            <a:ext cx="1753235" cy="52069"/>
            <a:chOff x="2589038" y="2176381"/>
            <a:chExt cx="1753235" cy="52069"/>
          </a:xfrm>
        </p:grpSpPr>
        <p:sp>
          <p:nvSpPr>
            <p:cNvPr id="12" name="object 12"/>
            <p:cNvSpPr/>
            <p:nvPr/>
          </p:nvSpPr>
          <p:spPr>
            <a:xfrm>
              <a:off x="2590625" y="2177968"/>
              <a:ext cx="1750060" cy="0"/>
            </a:xfrm>
            <a:custGeom>
              <a:avLst/>
              <a:gdLst/>
              <a:ahLst/>
              <a:cxnLst/>
              <a:rect l="l" t="t" r="r" b="b"/>
              <a:pathLst>
                <a:path w="1750060">
                  <a:moveTo>
                    <a:pt x="0" y="0"/>
                  </a:moveTo>
                  <a:lnTo>
                    <a:pt x="17495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02689" y="2209867"/>
              <a:ext cx="1473200" cy="17145"/>
            </a:xfrm>
            <a:custGeom>
              <a:avLst/>
              <a:gdLst/>
              <a:ahLst/>
              <a:cxnLst/>
              <a:rect l="l" t="t" r="r" b="b"/>
              <a:pathLst>
                <a:path w="1473200" h="17144">
                  <a:moveTo>
                    <a:pt x="0" y="0"/>
                  </a:moveTo>
                  <a:lnTo>
                    <a:pt x="1472724" y="0"/>
                  </a:lnTo>
                </a:path>
                <a:path w="1473200" h="17144">
                  <a:moveTo>
                    <a:pt x="0" y="0"/>
                  </a:moveTo>
                  <a:lnTo>
                    <a:pt x="0" y="16662"/>
                  </a:lnTo>
                </a:path>
                <a:path w="1473200" h="17144">
                  <a:moveTo>
                    <a:pt x="294568" y="0"/>
                  </a:moveTo>
                  <a:lnTo>
                    <a:pt x="294568" y="16662"/>
                  </a:lnTo>
                </a:path>
                <a:path w="1473200" h="17144">
                  <a:moveTo>
                    <a:pt x="589097" y="0"/>
                  </a:moveTo>
                  <a:lnTo>
                    <a:pt x="589097" y="16662"/>
                  </a:lnTo>
                </a:path>
                <a:path w="1473200" h="17144">
                  <a:moveTo>
                    <a:pt x="883626" y="0"/>
                  </a:moveTo>
                  <a:lnTo>
                    <a:pt x="883626" y="16662"/>
                  </a:lnTo>
                </a:path>
                <a:path w="1473200" h="17144">
                  <a:moveTo>
                    <a:pt x="1178195" y="0"/>
                  </a:moveTo>
                  <a:lnTo>
                    <a:pt x="1178195" y="16662"/>
                  </a:lnTo>
                </a:path>
                <a:path w="1473200" h="17144">
                  <a:moveTo>
                    <a:pt x="1472724" y="0"/>
                  </a:moveTo>
                  <a:lnTo>
                    <a:pt x="1472724" y="16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73905" y="2214292"/>
            <a:ext cx="5778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0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8473" y="2214292"/>
            <a:ext cx="5778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4710" y="2177650"/>
            <a:ext cx="681990" cy="25907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395"/>
              </a:spcBef>
              <a:tabLst>
                <a:tab pos="544830" algn="l"/>
              </a:tabLst>
            </a:pPr>
            <a:r>
              <a:rPr sz="450" spc="-50" dirty="0">
                <a:latin typeface="Arial"/>
                <a:cs typeface="Arial"/>
              </a:rPr>
              <a:t>6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5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550" dirty="0">
                <a:latin typeface="Arial"/>
                <a:cs typeface="Arial"/>
              </a:rPr>
              <a:t>Hours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sleep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/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night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6016" y="2214292"/>
            <a:ext cx="901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5" dirty="0">
                <a:latin typeface="Arial"/>
                <a:cs typeface="Arial"/>
              </a:rPr>
              <a:t>10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0546" y="2214292"/>
            <a:ext cx="901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5" dirty="0"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73962" y="1492289"/>
            <a:ext cx="17145" cy="685800"/>
          </a:xfrm>
          <a:custGeom>
            <a:avLst/>
            <a:gdLst/>
            <a:ahLst/>
            <a:cxnLst/>
            <a:rect l="l" t="t" r="r" b="b"/>
            <a:pathLst>
              <a:path w="17144" h="685800">
                <a:moveTo>
                  <a:pt x="16662" y="685679"/>
                </a:moveTo>
                <a:lnTo>
                  <a:pt x="16662" y="0"/>
                </a:lnTo>
              </a:path>
              <a:path w="17144" h="685800">
                <a:moveTo>
                  <a:pt x="16662" y="685679"/>
                </a:moveTo>
                <a:lnTo>
                  <a:pt x="0" y="685679"/>
                </a:lnTo>
              </a:path>
              <a:path w="17144" h="685800">
                <a:moveTo>
                  <a:pt x="16662" y="514269"/>
                </a:moveTo>
                <a:lnTo>
                  <a:pt x="0" y="514269"/>
                </a:lnTo>
              </a:path>
              <a:path w="17144" h="685800">
                <a:moveTo>
                  <a:pt x="16662" y="342820"/>
                </a:moveTo>
                <a:lnTo>
                  <a:pt x="0" y="342820"/>
                </a:lnTo>
              </a:path>
              <a:path w="17144" h="685800">
                <a:moveTo>
                  <a:pt x="16662" y="171410"/>
                </a:moveTo>
                <a:lnTo>
                  <a:pt x="0" y="171410"/>
                </a:lnTo>
              </a:path>
              <a:path w="17144" h="685800">
                <a:moveTo>
                  <a:pt x="1666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15208" y="2128202"/>
            <a:ext cx="5778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83040" y="1956753"/>
            <a:ext cx="901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5" dirty="0">
                <a:latin typeface="Arial"/>
                <a:cs typeface="Arial"/>
              </a:rPr>
              <a:t>20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3040" y="1785342"/>
            <a:ext cx="901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5" dirty="0">
                <a:latin typeface="Arial"/>
                <a:cs typeface="Arial"/>
              </a:rPr>
              <a:t>40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83040" y="1613932"/>
            <a:ext cx="901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5" dirty="0">
                <a:latin typeface="Arial"/>
                <a:cs typeface="Arial"/>
              </a:rPr>
              <a:t>60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53978" y="1379410"/>
            <a:ext cx="1623060" cy="800100"/>
            <a:chOff x="2653978" y="1379410"/>
            <a:chExt cx="1623060" cy="800100"/>
          </a:xfrm>
        </p:grpSpPr>
        <p:sp>
          <p:nvSpPr>
            <p:cNvPr id="26" name="object 26"/>
            <p:cNvSpPr/>
            <p:nvPr/>
          </p:nvSpPr>
          <p:spPr>
            <a:xfrm>
              <a:off x="2655425" y="2135116"/>
              <a:ext cx="147320" cy="43180"/>
            </a:xfrm>
            <a:custGeom>
              <a:avLst/>
              <a:gdLst/>
              <a:ahLst/>
              <a:cxnLst/>
              <a:rect l="l" t="t" r="r" b="b"/>
              <a:pathLst>
                <a:path w="147319" h="43180">
                  <a:moveTo>
                    <a:pt x="147264" y="0"/>
                  </a:moveTo>
                  <a:lnTo>
                    <a:pt x="0" y="0"/>
                  </a:lnTo>
                  <a:lnTo>
                    <a:pt x="0" y="42852"/>
                  </a:lnTo>
                  <a:lnTo>
                    <a:pt x="147264" y="42852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5425" y="2135116"/>
              <a:ext cx="147320" cy="43180"/>
            </a:xfrm>
            <a:custGeom>
              <a:avLst/>
              <a:gdLst/>
              <a:ahLst/>
              <a:cxnLst/>
              <a:rect l="l" t="t" r="r" b="b"/>
              <a:pathLst>
                <a:path w="147319" h="43180">
                  <a:moveTo>
                    <a:pt x="0" y="42852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2690" y="2057974"/>
              <a:ext cx="147320" cy="120014"/>
            </a:xfrm>
            <a:custGeom>
              <a:avLst/>
              <a:gdLst/>
              <a:ahLst/>
              <a:cxnLst/>
              <a:rect l="l" t="t" r="r" b="b"/>
              <a:pathLst>
                <a:path w="147319" h="120014">
                  <a:moveTo>
                    <a:pt x="147264" y="0"/>
                  </a:moveTo>
                  <a:lnTo>
                    <a:pt x="0" y="0"/>
                  </a:lnTo>
                  <a:lnTo>
                    <a:pt x="0" y="119994"/>
                  </a:lnTo>
                  <a:lnTo>
                    <a:pt x="147264" y="119994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02690" y="2057974"/>
              <a:ext cx="147320" cy="120014"/>
            </a:xfrm>
            <a:custGeom>
              <a:avLst/>
              <a:gdLst/>
              <a:ahLst/>
              <a:cxnLst/>
              <a:rect l="l" t="t" r="r" b="b"/>
              <a:pathLst>
                <a:path w="147319" h="120014">
                  <a:moveTo>
                    <a:pt x="0" y="119994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49954" y="2160843"/>
              <a:ext cx="147320" cy="17145"/>
            </a:xfrm>
            <a:custGeom>
              <a:avLst/>
              <a:gdLst/>
              <a:ahLst/>
              <a:cxnLst/>
              <a:rect l="l" t="t" r="r" b="b"/>
              <a:pathLst>
                <a:path w="147319" h="17144">
                  <a:moveTo>
                    <a:pt x="147264" y="0"/>
                  </a:moveTo>
                  <a:lnTo>
                    <a:pt x="0" y="0"/>
                  </a:lnTo>
                  <a:lnTo>
                    <a:pt x="0" y="17125"/>
                  </a:lnTo>
                  <a:lnTo>
                    <a:pt x="147264" y="17125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49954" y="2057974"/>
              <a:ext cx="147320" cy="120014"/>
            </a:xfrm>
            <a:custGeom>
              <a:avLst/>
              <a:gdLst/>
              <a:ahLst/>
              <a:cxnLst/>
              <a:rect l="l" t="t" r="r" b="b"/>
              <a:pathLst>
                <a:path w="147319" h="120014">
                  <a:moveTo>
                    <a:pt x="0" y="119994"/>
                  </a:moveTo>
                  <a:lnTo>
                    <a:pt x="0" y="102869"/>
                  </a:lnTo>
                  <a:lnTo>
                    <a:pt x="147303" y="102869"/>
                  </a:lnTo>
                </a:path>
                <a:path w="147319" h="120014">
                  <a:moveTo>
                    <a:pt x="0" y="0"/>
                  </a:moveTo>
                  <a:lnTo>
                    <a:pt x="0" y="102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7258" y="1775131"/>
              <a:ext cx="147320" cy="403225"/>
            </a:xfrm>
            <a:custGeom>
              <a:avLst/>
              <a:gdLst/>
              <a:ahLst/>
              <a:cxnLst/>
              <a:rect l="l" t="t" r="r" b="b"/>
              <a:pathLst>
                <a:path w="147319" h="403225">
                  <a:moveTo>
                    <a:pt x="147264" y="0"/>
                  </a:moveTo>
                  <a:lnTo>
                    <a:pt x="0" y="0"/>
                  </a:lnTo>
                  <a:lnTo>
                    <a:pt x="0" y="402837"/>
                  </a:lnTo>
                  <a:lnTo>
                    <a:pt x="147264" y="402837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7258" y="1775131"/>
              <a:ext cx="147320" cy="403225"/>
            </a:xfrm>
            <a:custGeom>
              <a:avLst/>
              <a:gdLst/>
              <a:ahLst/>
              <a:cxnLst/>
              <a:rect l="l" t="t" r="r" b="b"/>
              <a:pathLst>
                <a:path w="147319" h="403225">
                  <a:moveTo>
                    <a:pt x="0" y="402837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4522" y="2160843"/>
              <a:ext cx="147320" cy="17145"/>
            </a:xfrm>
            <a:custGeom>
              <a:avLst/>
              <a:gdLst/>
              <a:ahLst/>
              <a:cxnLst/>
              <a:rect l="l" t="t" r="r" b="b"/>
              <a:pathLst>
                <a:path w="147320" h="17144">
                  <a:moveTo>
                    <a:pt x="147264" y="0"/>
                  </a:moveTo>
                  <a:lnTo>
                    <a:pt x="0" y="0"/>
                  </a:lnTo>
                  <a:lnTo>
                    <a:pt x="0" y="17125"/>
                  </a:lnTo>
                  <a:lnTo>
                    <a:pt x="147264" y="17125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4522" y="1775131"/>
              <a:ext cx="147320" cy="403225"/>
            </a:xfrm>
            <a:custGeom>
              <a:avLst/>
              <a:gdLst/>
              <a:ahLst/>
              <a:cxnLst/>
              <a:rect l="l" t="t" r="r" b="b"/>
              <a:pathLst>
                <a:path w="147320" h="403225">
                  <a:moveTo>
                    <a:pt x="0" y="402837"/>
                  </a:moveTo>
                  <a:lnTo>
                    <a:pt x="0" y="385711"/>
                  </a:lnTo>
                  <a:lnTo>
                    <a:pt x="147264" y="385711"/>
                  </a:lnTo>
                </a:path>
                <a:path w="147320" h="403225">
                  <a:moveTo>
                    <a:pt x="0" y="0"/>
                  </a:moveTo>
                  <a:lnTo>
                    <a:pt x="0" y="385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1787" y="1380818"/>
              <a:ext cx="147320" cy="797560"/>
            </a:xfrm>
            <a:custGeom>
              <a:avLst/>
              <a:gdLst/>
              <a:ahLst/>
              <a:cxnLst/>
              <a:rect l="l" t="t" r="r" b="b"/>
              <a:pathLst>
                <a:path w="147320" h="797560">
                  <a:moveTo>
                    <a:pt x="147264" y="0"/>
                  </a:moveTo>
                  <a:lnTo>
                    <a:pt x="0" y="0"/>
                  </a:lnTo>
                  <a:lnTo>
                    <a:pt x="0" y="797150"/>
                  </a:lnTo>
                  <a:lnTo>
                    <a:pt x="147264" y="797150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91787" y="1380857"/>
              <a:ext cx="147320" cy="797560"/>
            </a:xfrm>
            <a:custGeom>
              <a:avLst/>
              <a:gdLst/>
              <a:ahLst/>
              <a:cxnLst/>
              <a:rect l="l" t="t" r="r" b="b"/>
              <a:pathLst>
                <a:path w="147320" h="797560">
                  <a:moveTo>
                    <a:pt x="0" y="797111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39052" y="2152242"/>
              <a:ext cx="147320" cy="26034"/>
            </a:xfrm>
            <a:custGeom>
              <a:avLst/>
              <a:gdLst/>
              <a:ahLst/>
              <a:cxnLst/>
              <a:rect l="l" t="t" r="r" b="b"/>
              <a:pathLst>
                <a:path w="147320" h="26035">
                  <a:moveTo>
                    <a:pt x="147264" y="0"/>
                  </a:moveTo>
                  <a:lnTo>
                    <a:pt x="0" y="0"/>
                  </a:lnTo>
                  <a:lnTo>
                    <a:pt x="0" y="25726"/>
                  </a:lnTo>
                  <a:lnTo>
                    <a:pt x="147264" y="25726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39052" y="1380857"/>
              <a:ext cx="147320" cy="797560"/>
            </a:xfrm>
            <a:custGeom>
              <a:avLst/>
              <a:gdLst/>
              <a:ahLst/>
              <a:cxnLst/>
              <a:rect l="l" t="t" r="r" b="b"/>
              <a:pathLst>
                <a:path w="147320" h="797560">
                  <a:moveTo>
                    <a:pt x="0" y="797111"/>
                  </a:moveTo>
                  <a:lnTo>
                    <a:pt x="0" y="771423"/>
                  </a:lnTo>
                  <a:lnTo>
                    <a:pt x="147264" y="771423"/>
                  </a:lnTo>
                </a:path>
                <a:path w="147320" h="797560">
                  <a:moveTo>
                    <a:pt x="0" y="0"/>
                  </a:moveTo>
                  <a:lnTo>
                    <a:pt x="0" y="7714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86317" y="1817984"/>
              <a:ext cx="147320" cy="360045"/>
            </a:xfrm>
            <a:custGeom>
              <a:avLst/>
              <a:gdLst/>
              <a:ahLst/>
              <a:cxnLst/>
              <a:rect l="l" t="t" r="r" b="b"/>
              <a:pathLst>
                <a:path w="147320" h="360044">
                  <a:moveTo>
                    <a:pt x="147264" y="0"/>
                  </a:moveTo>
                  <a:lnTo>
                    <a:pt x="0" y="0"/>
                  </a:lnTo>
                  <a:lnTo>
                    <a:pt x="0" y="359984"/>
                  </a:lnTo>
                  <a:lnTo>
                    <a:pt x="147264" y="359984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86317" y="1817984"/>
              <a:ext cx="147320" cy="360045"/>
            </a:xfrm>
            <a:custGeom>
              <a:avLst/>
              <a:gdLst/>
              <a:ahLst/>
              <a:cxnLst/>
              <a:rect l="l" t="t" r="r" b="b"/>
              <a:pathLst>
                <a:path w="147320" h="360044">
                  <a:moveTo>
                    <a:pt x="0" y="359984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33581" y="2169406"/>
              <a:ext cx="147320" cy="8890"/>
            </a:xfrm>
            <a:custGeom>
              <a:avLst/>
              <a:gdLst/>
              <a:ahLst/>
              <a:cxnLst/>
              <a:rect l="l" t="t" r="r" b="b"/>
              <a:pathLst>
                <a:path w="147320" h="8889">
                  <a:moveTo>
                    <a:pt x="147264" y="0"/>
                  </a:moveTo>
                  <a:lnTo>
                    <a:pt x="0" y="0"/>
                  </a:lnTo>
                  <a:lnTo>
                    <a:pt x="0" y="8562"/>
                  </a:lnTo>
                  <a:lnTo>
                    <a:pt x="147264" y="8562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33581" y="1817984"/>
              <a:ext cx="147320" cy="360045"/>
            </a:xfrm>
            <a:custGeom>
              <a:avLst/>
              <a:gdLst/>
              <a:ahLst/>
              <a:cxnLst/>
              <a:rect l="l" t="t" r="r" b="b"/>
              <a:pathLst>
                <a:path w="147320" h="360044">
                  <a:moveTo>
                    <a:pt x="0" y="359984"/>
                  </a:moveTo>
                  <a:lnTo>
                    <a:pt x="0" y="351421"/>
                  </a:lnTo>
                  <a:lnTo>
                    <a:pt x="147303" y="351421"/>
                  </a:lnTo>
                </a:path>
                <a:path w="147320" h="360044">
                  <a:moveTo>
                    <a:pt x="0" y="0"/>
                  </a:moveTo>
                  <a:lnTo>
                    <a:pt x="0" y="351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80885" y="2117952"/>
              <a:ext cx="147320" cy="60325"/>
            </a:xfrm>
            <a:custGeom>
              <a:avLst/>
              <a:gdLst/>
              <a:ahLst/>
              <a:cxnLst/>
              <a:rect l="l" t="t" r="r" b="b"/>
              <a:pathLst>
                <a:path w="147320" h="60325">
                  <a:moveTo>
                    <a:pt x="147264" y="0"/>
                  </a:moveTo>
                  <a:lnTo>
                    <a:pt x="0" y="0"/>
                  </a:lnTo>
                  <a:lnTo>
                    <a:pt x="0" y="60016"/>
                  </a:lnTo>
                  <a:lnTo>
                    <a:pt x="147264" y="60016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0885" y="2117990"/>
              <a:ext cx="147320" cy="60325"/>
            </a:xfrm>
            <a:custGeom>
              <a:avLst/>
              <a:gdLst/>
              <a:ahLst/>
              <a:cxnLst/>
              <a:rect l="l" t="t" r="r" b="b"/>
              <a:pathLst>
                <a:path w="147320" h="60325">
                  <a:moveTo>
                    <a:pt x="0" y="59978"/>
                  </a:moveTo>
                  <a:lnTo>
                    <a:pt x="0" y="0"/>
                  </a:lnTo>
                  <a:lnTo>
                    <a:pt x="147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28149" y="2169406"/>
              <a:ext cx="147320" cy="8890"/>
            </a:xfrm>
            <a:custGeom>
              <a:avLst/>
              <a:gdLst/>
              <a:ahLst/>
              <a:cxnLst/>
              <a:rect l="l" t="t" r="r" b="b"/>
              <a:pathLst>
                <a:path w="147320" h="8889">
                  <a:moveTo>
                    <a:pt x="147264" y="0"/>
                  </a:moveTo>
                  <a:lnTo>
                    <a:pt x="0" y="0"/>
                  </a:lnTo>
                  <a:lnTo>
                    <a:pt x="0" y="8562"/>
                  </a:lnTo>
                  <a:lnTo>
                    <a:pt x="147264" y="8562"/>
                  </a:lnTo>
                  <a:lnTo>
                    <a:pt x="147264" y="0"/>
                  </a:lnTo>
                  <a:close/>
                </a:path>
              </a:pathLst>
            </a:custGeom>
            <a:solidFill>
              <a:srgbClr val="569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28149" y="2117990"/>
              <a:ext cx="147320" cy="60325"/>
            </a:xfrm>
            <a:custGeom>
              <a:avLst/>
              <a:gdLst/>
              <a:ahLst/>
              <a:cxnLst/>
              <a:rect l="l" t="t" r="r" b="b"/>
              <a:pathLst>
                <a:path w="147320" h="60325">
                  <a:moveTo>
                    <a:pt x="0" y="59978"/>
                  </a:moveTo>
                  <a:lnTo>
                    <a:pt x="0" y="51415"/>
                  </a:lnTo>
                  <a:lnTo>
                    <a:pt x="147264" y="51415"/>
                  </a:lnTo>
                </a:path>
                <a:path w="147320" h="60325">
                  <a:moveTo>
                    <a:pt x="0" y="0"/>
                  </a:moveTo>
                  <a:lnTo>
                    <a:pt x="0" y="51415"/>
                  </a:lnTo>
                </a:path>
                <a:path w="147320" h="60325">
                  <a:moveTo>
                    <a:pt x="147264" y="59978"/>
                  </a:moveTo>
                  <a:lnTo>
                    <a:pt x="147264" y="51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9610" y="2607169"/>
            <a:ext cx="1809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-37" baseline="-22727" dirty="0">
                <a:solidFill>
                  <a:srgbClr val="22373A"/>
                </a:solidFill>
                <a:latin typeface="Times New Roman"/>
                <a:cs typeface="Times New Roman"/>
              </a:rPr>
              <a:t>s</a:t>
            </a:r>
            <a:r>
              <a:rPr sz="800" spc="-25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4324" y="2664382"/>
            <a:ext cx="113664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18807" y="2780017"/>
            <a:ext cx="2431415" cy="0"/>
          </a:xfrm>
          <a:custGeom>
            <a:avLst/>
            <a:gdLst/>
            <a:ahLst/>
            <a:cxnLst/>
            <a:rect l="l" t="t" r="r" b="b"/>
            <a:pathLst>
              <a:path w="2431415">
                <a:moveTo>
                  <a:pt x="0" y="0"/>
                </a:moveTo>
                <a:lnTo>
                  <a:pt x="2431034" y="0"/>
                </a:lnTo>
              </a:path>
            </a:pathLst>
          </a:custGeom>
          <a:ln w="7759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0707" y="2548011"/>
            <a:ext cx="2501265" cy="4032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(5</a:t>
            </a:r>
            <a:r>
              <a:rPr sz="1100" spc="-7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100" spc="-65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6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71)</a:t>
            </a:r>
            <a:r>
              <a:rPr sz="1200" baseline="27777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r>
              <a:rPr sz="1200" spc="112" baseline="27777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+</a:t>
            </a:r>
            <a:r>
              <a:rPr sz="1100" spc="-35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(9</a:t>
            </a:r>
            <a:r>
              <a:rPr sz="1100" spc="-4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100" spc="-6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6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71)</a:t>
            </a:r>
            <a:r>
              <a:rPr sz="1200" baseline="27777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r>
              <a:rPr sz="1200" spc="120" baseline="27777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+</a:t>
            </a:r>
            <a:r>
              <a:rPr sz="1100" spc="-4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-11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-114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-5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+</a:t>
            </a:r>
            <a:r>
              <a:rPr sz="1100" spc="-35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(7</a:t>
            </a:r>
            <a:r>
              <a:rPr sz="1100" spc="-4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100" spc="-6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2373A"/>
                </a:solidFill>
                <a:latin typeface="Palatino Linotype"/>
                <a:cs typeface="Palatino Linotype"/>
              </a:rPr>
              <a:t>6</a:t>
            </a:r>
            <a:r>
              <a:rPr sz="1100" spc="-1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100" spc="-10" dirty="0">
                <a:solidFill>
                  <a:srgbClr val="22373A"/>
                </a:solidFill>
                <a:latin typeface="Palatino Linotype"/>
                <a:cs typeface="Palatino Linotype"/>
              </a:rPr>
              <a:t>71)</a:t>
            </a:r>
            <a:r>
              <a:rPr sz="1200" spc="-15" baseline="27777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endParaRPr sz="1200" baseline="27777">
              <a:latin typeface="Palatino Linotype"/>
              <a:cs typeface="Palatino Linotype"/>
            </a:endParaRPr>
          </a:p>
          <a:p>
            <a:pPr marL="5715" algn="ctr">
              <a:lnSpc>
                <a:spcPct val="100000"/>
              </a:lnSpc>
              <a:spcBef>
                <a:spcPts val="170"/>
              </a:spcBef>
            </a:pP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217</a:t>
            </a:r>
            <a:r>
              <a:rPr sz="1100" spc="-4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100" spc="-6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90798" y="2664382"/>
            <a:ext cx="7454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100" spc="1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4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11</a:t>
            </a:r>
            <a:r>
              <a:rPr sz="1100" spc="-1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100" i="1" spc="-10" dirty="0">
                <a:solidFill>
                  <a:srgbClr val="22373A"/>
                </a:solidFill>
                <a:latin typeface="Times New Roman"/>
                <a:cs typeface="Times New Roman"/>
              </a:rPr>
              <a:t>hours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0659" y="2644494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477EA931-7303-41D5-92B1-E2F9C50834C5}"/>
              </a:ext>
            </a:extLst>
          </p:cNvPr>
          <p:cNvSpPr/>
          <p:nvPr/>
        </p:nvSpPr>
        <p:spPr>
          <a:xfrm>
            <a:off x="1102818" y="-1182360"/>
            <a:ext cx="3989704" cy="448309"/>
          </a:xfrm>
          <a:custGeom>
            <a:avLst/>
            <a:gdLst/>
            <a:ahLst/>
            <a:cxnLst/>
            <a:rect l="l" t="t" r="r" b="b"/>
            <a:pathLst>
              <a:path w="3989704" h="44830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397446"/>
                </a:lnTo>
                <a:lnTo>
                  <a:pt x="4013" y="417182"/>
                </a:lnTo>
                <a:lnTo>
                  <a:pt x="14922" y="433336"/>
                </a:lnTo>
                <a:lnTo>
                  <a:pt x="31076" y="444246"/>
                </a:lnTo>
                <a:lnTo>
                  <a:pt x="50812" y="448259"/>
                </a:lnTo>
                <a:lnTo>
                  <a:pt x="3938854" y="448259"/>
                </a:lnTo>
                <a:lnTo>
                  <a:pt x="3958577" y="444246"/>
                </a:lnTo>
                <a:lnTo>
                  <a:pt x="3974731" y="433336"/>
                </a:lnTo>
                <a:lnTo>
                  <a:pt x="3985653" y="417182"/>
                </a:lnTo>
                <a:lnTo>
                  <a:pt x="3989654" y="397446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A9AF145-2891-43B4-A694-ED2662AA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93" y="804257"/>
            <a:ext cx="1308497" cy="4117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Dot</a:t>
            </a:r>
            <a:r>
              <a:rPr spc="45" dirty="0"/>
              <a:t> </a:t>
            </a:r>
            <a:r>
              <a:rPr spc="-10" dirty="0"/>
              <a:t>plots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93950"/>
            <a:ext cx="3447415" cy="1907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9900"/>
              </a:lnSpc>
              <a:spcBef>
                <a:spcPts val="90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0210" y="1325331"/>
            <a:ext cx="2166613" cy="682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474" y="1325331"/>
            <a:ext cx="68273" cy="6827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53869" y="1325331"/>
            <a:ext cx="185420" cy="68580"/>
            <a:chOff x="1453869" y="1325331"/>
            <a:chExt cx="185420" cy="68580"/>
          </a:xfrm>
        </p:grpSpPr>
        <p:sp>
          <p:nvSpPr>
            <p:cNvPr id="7" name="object 7"/>
            <p:cNvSpPr/>
            <p:nvPr/>
          </p:nvSpPr>
          <p:spPr>
            <a:xfrm>
              <a:off x="1456762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243" y="0"/>
                  </a:moveTo>
                  <a:lnTo>
                    <a:pt x="19104" y="2462"/>
                  </a:lnTo>
                  <a:lnTo>
                    <a:pt x="9170" y="9170"/>
                  </a:lnTo>
                  <a:lnTo>
                    <a:pt x="2462" y="19104"/>
                  </a:lnTo>
                  <a:lnTo>
                    <a:pt x="0" y="31243"/>
                  </a:lnTo>
                  <a:lnTo>
                    <a:pt x="2462" y="43383"/>
                  </a:lnTo>
                  <a:lnTo>
                    <a:pt x="9170" y="53316"/>
                  </a:lnTo>
                  <a:lnTo>
                    <a:pt x="19104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6762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31243"/>
                  </a:moveTo>
                  <a:lnTo>
                    <a:pt x="2462" y="19104"/>
                  </a:lnTo>
                  <a:lnTo>
                    <a:pt x="9170" y="9170"/>
                  </a:lnTo>
                  <a:lnTo>
                    <a:pt x="19104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04" y="60024"/>
                  </a:lnTo>
                  <a:lnTo>
                    <a:pt x="9170" y="53316"/>
                  </a:lnTo>
                  <a:lnTo>
                    <a:pt x="2462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0060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0060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435" y="1325331"/>
              <a:ext cx="68273" cy="6827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7304" y="1325331"/>
            <a:ext cx="68273" cy="6827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687001" y="1325331"/>
            <a:ext cx="120014" cy="68580"/>
            <a:chOff x="1687001" y="1325331"/>
            <a:chExt cx="120014" cy="68580"/>
          </a:xfrm>
        </p:grpSpPr>
        <p:sp>
          <p:nvSpPr>
            <p:cNvPr id="14" name="object 14"/>
            <p:cNvSpPr/>
            <p:nvPr/>
          </p:nvSpPr>
          <p:spPr>
            <a:xfrm>
              <a:off x="1689894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9894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1196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1196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9894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9894" y="13282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55402" y="1526101"/>
            <a:ext cx="3497579" cy="33655"/>
          </a:xfrm>
          <a:custGeom>
            <a:avLst/>
            <a:gdLst/>
            <a:ahLst/>
            <a:cxnLst/>
            <a:rect l="l" t="t" r="r" b="b"/>
            <a:pathLst>
              <a:path w="3497579" h="33655">
                <a:moveTo>
                  <a:pt x="0" y="0"/>
                </a:moveTo>
                <a:lnTo>
                  <a:pt x="3497285" y="0"/>
                </a:lnTo>
              </a:path>
              <a:path w="3497579" h="33655">
                <a:moveTo>
                  <a:pt x="0" y="0"/>
                </a:moveTo>
                <a:lnTo>
                  <a:pt x="0" y="33326"/>
                </a:lnTo>
              </a:path>
              <a:path w="3497579" h="33655">
                <a:moveTo>
                  <a:pt x="1165736" y="0"/>
                </a:moveTo>
                <a:lnTo>
                  <a:pt x="1165736" y="33326"/>
                </a:lnTo>
              </a:path>
              <a:path w="3497579" h="33655">
                <a:moveTo>
                  <a:pt x="2331549" y="0"/>
                </a:moveTo>
                <a:lnTo>
                  <a:pt x="2331549" y="33326"/>
                </a:lnTo>
              </a:path>
              <a:path w="3497579" h="33655">
                <a:moveTo>
                  <a:pt x="3497285" y="0"/>
                </a:moveTo>
                <a:lnTo>
                  <a:pt x="3497285" y="33326"/>
                </a:lnTo>
              </a:path>
            </a:pathLst>
          </a:custGeom>
          <a:ln w="5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2317" y="1547653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2.5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8053" y="1547653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3.0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93789" y="1547653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3.5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59526" y="1547653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9181" y="2147646"/>
            <a:ext cx="3989704" cy="608330"/>
          </a:xfrm>
          <a:custGeom>
            <a:avLst/>
            <a:gdLst/>
            <a:ahLst/>
            <a:cxnLst/>
            <a:rect l="l" t="t" r="r" b="b"/>
            <a:pathLst>
              <a:path w="3989704" h="608330">
                <a:moveTo>
                  <a:pt x="3989654" y="44411"/>
                </a:moveTo>
                <a:lnTo>
                  <a:pt x="3988346" y="44411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11"/>
                </a:lnTo>
                <a:lnTo>
                  <a:pt x="0" y="44411"/>
                </a:lnTo>
                <a:lnTo>
                  <a:pt x="0" y="50800"/>
                </a:lnTo>
                <a:lnTo>
                  <a:pt x="0" y="82384"/>
                </a:lnTo>
                <a:lnTo>
                  <a:pt x="0" y="557187"/>
                </a:lnTo>
                <a:lnTo>
                  <a:pt x="4013" y="576910"/>
                </a:lnTo>
                <a:lnTo>
                  <a:pt x="14922" y="593064"/>
                </a:lnTo>
                <a:lnTo>
                  <a:pt x="31076" y="603973"/>
                </a:lnTo>
                <a:lnTo>
                  <a:pt x="50812" y="607987"/>
                </a:lnTo>
                <a:lnTo>
                  <a:pt x="3938854" y="607987"/>
                </a:lnTo>
                <a:lnTo>
                  <a:pt x="3958577" y="603973"/>
                </a:lnTo>
                <a:lnTo>
                  <a:pt x="3974731" y="593064"/>
                </a:lnTo>
                <a:lnTo>
                  <a:pt x="3985653" y="576910"/>
                </a:lnTo>
                <a:lnTo>
                  <a:pt x="3989654" y="557187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1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294" y="1774459"/>
            <a:ext cx="3913504" cy="3757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Arial"/>
                <a:cs typeface="Arial"/>
              </a:rPr>
              <a:t>GPA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spc="-50" dirty="0"/>
              <a:t>2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Standard</a:t>
            </a:r>
            <a:r>
              <a:rPr spc="120" dirty="0"/>
              <a:t> </a:t>
            </a:r>
            <a:r>
              <a:rPr spc="-10" dirty="0"/>
              <a:t>deviation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33DE0F-3BFC-46E0-A981-29F3B874D7B0}"/>
                  </a:ext>
                </a:extLst>
              </p:cNvPr>
              <p:cNvSpPr txBox="1"/>
              <p:nvPr/>
            </p:nvSpPr>
            <p:spPr>
              <a:xfrm>
                <a:off x="927845" y="2934972"/>
                <a:ext cx="3151888" cy="34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4.11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33DE0F-3BFC-46E0-A981-29F3B874D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5" y="2934972"/>
                <a:ext cx="3151888" cy="345416"/>
              </a:xfrm>
              <a:prstGeom prst="rect">
                <a:avLst/>
              </a:prstGeom>
              <a:blipFill>
                <a:blip r:embed="rId3"/>
                <a:stretch>
                  <a:fillRect l="-387" r="-13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2C49CC14-396C-4377-AFA0-C2BEAE11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35" y="974496"/>
            <a:ext cx="3460691" cy="199547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Median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spc="-25"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070" y="569883"/>
            <a:ext cx="174178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7325" algn="ct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22373A"/>
                </a:solidFill>
                <a:latin typeface="Palatino Linotype"/>
                <a:cs typeface="Palatino Linotype"/>
              </a:rPr>
              <a:t>0</a:t>
            </a:r>
            <a:r>
              <a:rPr sz="2400" spc="-2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2400" spc="-4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2400" spc="-20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r>
              <a:rPr sz="2400" spc="-2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2400" spc="-4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2400" i="1" dirty="0">
                <a:solidFill>
                  <a:srgbClr val="FF7F00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2400" spc="-4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2400" spc="-20" dirty="0">
                <a:solidFill>
                  <a:srgbClr val="22373A"/>
                </a:solidFill>
                <a:latin typeface="Palatino Linotype"/>
                <a:cs typeface="Palatino Linotype"/>
              </a:rPr>
              <a:t>3</a:t>
            </a:r>
            <a:r>
              <a:rPr sz="2400" spc="-2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2400" spc="-40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2400" spc="-50" dirty="0">
                <a:solidFill>
                  <a:srgbClr val="22373A"/>
                </a:solidFill>
                <a:latin typeface="Palatino Linotype"/>
                <a:cs typeface="Palatino Linotype"/>
              </a:rPr>
              <a:t>4</a:t>
            </a:r>
            <a:endParaRPr sz="2400" dirty="0">
              <a:latin typeface="Palatino Linotype"/>
              <a:cs typeface="Palatino Linotyp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19B43-D6BA-4C76-BD4A-FD726FB4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98" y="1501775"/>
            <a:ext cx="3063552" cy="87338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Q1,</a:t>
            </a:r>
            <a:r>
              <a:rPr spc="55" dirty="0"/>
              <a:t> </a:t>
            </a:r>
            <a:r>
              <a:rPr dirty="0"/>
              <a:t>Q3,</a:t>
            </a:r>
            <a:r>
              <a:rPr spc="60" dirty="0"/>
              <a:t> </a:t>
            </a:r>
            <a:r>
              <a:rPr dirty="0"/>
              <a:t>and</a:t>
            </a:r>
            <a:r>
              <a:rPr spc="60" dirty="0"/>
              <a:t> </a:t>
            </a:r>
            <a:r>
              <a:rPr spc="-25" dirty="0"/>
              <a:t>IQR</a:t>
            </a:r>
          </a:p>
        </p:txBody>
      </p:sp>
      <p:sp>
        <p:nvSpPr>
          <p:cNvPr id="3" name="object 3"/>
          <p:cNvSpPr/>
          <p:nvPr/>
        </p:nvSpPr>
        <p:spPr>
          <a:xfrm>
            <a:off x="586282" y="1713852"/>
            <a:ext cx="3989704" cy="337185"/>
          </a:xfrm>
          <a:custGeom>
            <a:avLst/>
            <a:gdLst/>
            <a:ahLst/>
            <a:cxnLst/>
            <a:rect l="l" t="t" r="r" b="b"/>
            <a:pathLst>
              <a:path w="3989704" h="337185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286334"/>
                </a:lnTo>
                <a:lnTo>
                  <a:pt x="4013" y="306057"/>
                </a:lnTo>
                <a:lnTo>
                  <a:pt x="14922" y="322211"/>
                </a:lnTo>
                <a:lnTo>
                  <a:pt x="31076" y="333121"/>
                </a:lnTo>
                <a:lnTo>
                  <a:pt x="50812" y="337134"/>
                </a:lnTo>
                <a:lnTo>
                  <a:pt x="3938854" y="337134"/>
                </a:lnTo>
                <a:lnTo>
                  <a:pt x="3958577" y="333121"/>
                </a:lnTo>
                <a:lnTo>
                  <a:pt x="3974731" y="322211"/>
                </a:lnTo>
                <a:lnTo>
                  <a:pt x="3985653" y="306057"/>
                </a:lnTo>
                <a:lnTo>
                  <a:pt x="3989654" y="28633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8970" y="533309"/>
            <a:ext cx="3844925" cy="148907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6690" indent="-135890">
              <a:lnSpc>
                <a:spcPct val="100000"/>
              </a:lnSpc>
              <a:spcBef>
                <a:spcPts val="635"/>
              </a:spcBef>
              <a:buChar char="•"/>
              <a:tabLst>
                <a:tab pos="18669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25</a:t>
            </a:r>
            <a:r>
              <a:rPr sz="1200" i="1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th</a:t>
            </a:r>
            <a:r>
              <a:rPr sz="1200" i="1" spc="330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percentile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called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first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quartile,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0DA5FF"/>
                </a:solidFill>
                <a:latin typeface="Arial"/>
                <a:cs typeface="Arial"/>
              </a:rPr>
              <a:t>Q1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6690" indent="-135890">
              <a:lnSpc>
                <a:spcPct val="100000"/>
              </a:lnSpc>
              <a:spcBef>
                <a:spcPts val="540"/>
              </a:spcBef>
              <a:buChar char="•"/>
              <a:tabLst>
                <a:tab pos="18669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50</a:t>
            </a:r>
            <a:r>
              <a:rPr sz="1200" i="1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th</a:t>
            </a:r>
            <a:r>
              <a:rPr sz="1200" i="1" spc="315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percentile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called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median.</a:t>
            </a:r>
            <a:endParaRPr sz="1000">
              <a:latin typeface="Arial"/>
              <a:cs typeface="Arial"/>
            </a:endParaRPr>
          </a:p>
          <a:p>
            <a:pPr marL="186690" indent="-135890">
              <a:lnSpc>
                <a:spcPct val="100000"/>
              </a:lnSpc>
              <a:spcBef>
                <a:spcPts val="535"/>
              </a:spcBef>
              <a:buChar char="•"/>
              <a:tabLst>
                <a:tab pos="18669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2373A"/>
                </a:solidFill>
                <a:latin typeface="Palatino Linotype"/>
                <a:cs typeface="Palatino Linotype"/>
              </a:rPr>
              <a:t>75</a:t>
            </a:r>
            <a:r>
              <a:rPr sz="1200" i="1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th</a:t>
            </a:r>
            <a:r>
              <a:rPr sz="1200" i="1" spc="337" baseline="27777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percentile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also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called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third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quartile,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0DA5FF"/>
                </a:solidFill>
                <a:latin typeface="Arial"/>
                <a:cs typeface="Arial"/>
              </a:rPr>
              <a:t>Q3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6055" marR="43180" indent="-135890">
              <a:lnSpc>
                <a:spcPct val="129800"/>
              </a:lnSpc>
              <a:spcBef>
                <a:spcPts val="280"/>
              </a:spcBef>
              <a:buChar char="•"/>
              <a:tabLst>
                <a:tab pos="18796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Between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Q1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Q3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middle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50%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data.</a:t>
            </a:r>
            <a:r>
              <a:rPr sz="1000" spc="1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range 	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these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span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called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0DA5FF"/>
                </a:solidFill>
                <a:latin typeface="Arial"/>
                <a:cs typeface="Arial"/>
              </a:rPr>
              <a:t>interquartile</a:t>
            </a:r>
            <a:r>
              <a:rPr sz="1000" i="1" spc="95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0DA5FF"/>
                </a:solidFill>
                <a:latin typeface="Arial"/>
                <a:cs typeface="Arial"/>
              </a:rPr>
              <a:t>range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,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or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0DA5FF"/>
                </a:solidFill>
                <a:latin typeface="Arial"/>
                <a:cs typeface="Arial"/>
              </a:rPr>
              <a:t>IQR</a:t>
            </a:r>
            <a:r>
              <a:rPr sz="1000" spc="-20" dirty="0">
                <a:solidFill>
                  <a:srgbClr val="22373A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000">
              <a:latin typeface="Arial"/>
              <a:cs typeface="Arial"/>
            </a:endParaRPr>
          </a:p>
          <a:p>
            <a:pPr marL="419100" algn="ctr">
              <a:lnSpc>
                <a:spcPct val="100000"/>
              </a:lnSpc>
            </a:pPr>
            <a:r>
              <a:rPr sz="1100" i="1" dirty="0">
                <a:solidFill>
                  <a:srgbClr val="2A526C"/>
                </a:solidFill>
                <a:latin typeface="Times New Roman"/>
                <a:cs typeface="Times New Roman"/>
              </a:rPr>
              <a:t>IQR </a:t>
            </a:r>
            <a:r>
              <a:rPr sz="1100" dirty="0">
                <a:solidFill>
                  <a:srgbClr val="2A526C"/>
                </a:solidFill>
                <a:latin typeface="Georgia"/>
                <a:cs typeface="Georgia"/>
              </a:rPr>
              <a:t>=</a:t>
            </a:r>
            <a:r>
              <a:rPr sz="1100" spc="15" dirty="0">
                <a:solidFill>
                  <a:srgbClr val="2A526C"/>
                </a:solidFill>
                <a:latin typeface="Georgia"/>
                <a:cs typeface="Georgia"/>
              </a:rPr>
              <a:t> </a:t>
            </a:r>
            <a:r>
              <a:rPr sz="1100" i="1" dirty="0">
                <a:solidFill>
                  <a:srgbClr val="2A526C"/>
                </a:solidFill>
                <a:latin typeface="Times New Roman"/>
                <a:cs typeface="Times New Roman"/>
              </a:rPr>
              <a:t>Q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3</a:t>
            </a:r>
            <a:r>
              <a:rPr sz="1100" spc="-55" dirty="0">
                <a:solidFill>
                  <a:srgbClr val="2A526C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A526C"/>
                </a:solidFill>
                <a:latin typeface="Microsoft Sans Serif"/>
                <a:cs typeface="Microsoft Sans Serif"/>
              </a:rPr>
              <a:t>−</a:t>
            </a:r>
            <a:r>
              <a:rPr sz="1100" spc="-65" dirty="0">
                <a:solidFill>
                  <a:srgbClr val="2A526C"/>
                </a:solidFill>
                <a:latin typeface="Microsoft Sans Serif"/>
                <a:cs typeface="Microsoft Sans Serif"/>
              </a:rPr>
              <a:t> </a:t>
            </a:r>
            <a:r>
              <a:rPr sz="1100" i="1" spc="-25" dirty="0">
                <a:solidFill>
                  <a:srgbClr val="2A526C"/>
                </a:solidFill>
                <a:latin typeface="Times New Roman"/>
                <a:cs typeface="Times New Roman"/>
              </a:rPr>
              <a:t>Q</a:t>
            </a:r>
            <a:r>
              <a:rPr sz="1100" spc="-25" dirty="0">
                <a:solidFill>
                  <a:srgbClr val="2A526C"/>
                </a:solidFill>
                <a:latin typeface="Palatino Linotype"/>
                <a:cs typeface="Palatino Linotype"/>
              </a:rPr>
              <a:t>1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Box</a:t>
            </a:r>
            <a:r>
              <a:rPr spc="20" dirty="0"/>
              <a:t> </a:t>
            </a:r>
            <a:r>
              <a:rPr spc="-20" dirty="0"/>
              <a:t>plot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A57EAE2-2AA0-4217-9EDA-009B5B0C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3" t="22307" r="25855"/>
          <a:stretch/>
        </p:blipFill>
        <p:spPr>
          <a:xfrm>
            <a:off x="552450" y="595630"/>
            <a:ext cx="3200400" cy="269367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Anatomy</a:t>
            </a:r>
            <a:r>
              <a:rPr spc="5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dirty="0"/>
              <a:t>box</a:t>
            </a:r>
            <a:r>
              <a:rPr spc="55" dirty="0"/>
              <a:t> </a:t>
            </a:r>
            <a:r>
              <a:rPr spc="-20" dirty="0"/>
              <a:t>plot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2115AE4-8715-40EF-9253-CF8004FC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4" y="476884"/>
            <a:ext cx="3863606" cy="298386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Whiskers</a:t>
            </a:r>
            <a:r>
              <a:rPr spc="90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spc="-10" dirty="0"/>
              <a:t>outliers</a:t>
            </a:r>
          </a:p>
        </p:txBody>
      </p:sp>
      <p:sp>
        <p:nvSpPr>
          <p:cNvPr id="3" name="object 3"/>
          <p:cNvSpPr/>
          <p:nvPr/>
        </p:nvSpPr>
        <p:spPr>
          <a:xfrm>
            <a:off x="586282" y="936155"/>
            <a:ext cx="3989704" cy="567055"/>
          </a:xfrm>
          <a:custGeom>
            <a:avLst/>
            <a:gdLst/>
            <a:ahLst/>
            <a:cxnLst/>
            <a:rect l="l" t="t" r="r" b="b"/>
            <a:pathLst>
              <a:path w="3989704" h="567055">
                <a:moveTo>
                  <a:pt x="3989654" y="44411"/>
                </a:moveTo>
                <a:lnTo>
                  <a:pt x="3988346" y="44411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11"/>
                </a:lnTo>
                <a:lnTo>
                  <a:pt x="0" y="44411"/>
                </a:lnTo>
                <a:lnTo>
                  <a:pt x="0" y="50800"/>
                </a:lnTo>
                <a:lnTo>
                  <a:pt x="0" y="82384"/>
                </a:lnTo>
                <a:lnTo>
                  <a:pt x="0" y="515620"/>
                </a:lnTo>
                <a:lnTo>
                  <a:pt x="4013" y="535355"/>
                </a:lnTo>
                <a:lnTo>
                  <a:pt x="14922" y="551510"/>
                </a:lnTo>
                <a:lnTo>
                  <a:pt x="31076" y="562419"/>
                </a:lnTo>
                <a:lnTo>
                  <a:pt x="50812" y="566432"/>
                </a:lnTo>
                <a:lnTo>
                  <a:pt x="3938854" y="566432"/>
                </a:lnTo>
                <a:lnTo>
                  <a:pt x="3958577" y="562419"/>
                </a:lnTo>
                <a:lnTo>
                  <a:pt x="3974731" y="551510"/>
                </a:lnTo>
                <a:lnTo>
                  <a:pt x="3985653" y="535355"/>
                </a:lnTo>
                <a:lnTo>
                  <a:pt x="3989654" y="51562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1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070" y="554451"/>
            <a:ext cx="3773804" cy="1224693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885"/>
              </a:spcBef>
            </a:pP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max</a:t>
            </a:r>
            <a:r>
              <a:rPr sz="1000" spc="35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upper</a:t>
            </a:r>
            <a:r>
              <a:rPr sz="1000" spc="40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whisker</a:t>
            </a:r>
            <a:r>
              <a:rPr sz="1000" spc="40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reach</a:t>
            </a:r>
            <a:r>
              <a:rPr sz="1000" spc="60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A526C"/>
                </a:solidFill>
                <a:latin typeface="Georgia"/>
                <a:cs typeface="Georgia"/>
              </a:rPr>
              <a:t>=</a:t>
            </a:r>
            <a:r>
              <a:rPr sz="1100" spc="65" dirty="0">
                <a:solidFill>
                  <a:srgbClr val="2A526C"/>
                </a:solidFill>
                <a:latin typeface="Georgia"/>
                <a:cs typeface="Georgia"/>
              </a:rPr>
              <a:t> </a:t>
            </a:r>
            <a:r>
              <a:rPr sz="1100" i="1" dirty="0">
                <a:solidFill>
                  <a:srgbClr val="2A526C"/>
                </a:solidFill>
                <a:latin typeface="Times New Roman"/>
                <a:cs typeface="Times New Roman"/>
              </a:rPr>
              <a:t>Q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3</a:t>
            </a:r>
            <a:r>
              <a:rPr sz="1100" spc="-10" dirty="0">
                <a:solidFill>
                  <a:srgbClr val="2A526C"/>
                </a:solidFill>
                <a:latin typeface="Palatino Linotype"/>
                <a:cs typeface="Palatino Linotype"/>
              </a:rPr>
              <a:t> </a:t>
            </a:r>
            <a:r>
              <a:rPr sz="1100" dirty="0">
                <a:solidFill>
                  <a:srgbClr val="2A526C"/>
                </a:solidFill>
                <a:latin typeface="Georgia"/>
                <a:cs typeface="Georgia"/>
              </a:rPr>
              <a:t>+ 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1</a:t>
            </a:r>
            <a:r>
              <a:rPr sz="1100" dirty="0">
                <a:solidFill>
                  <a:srgbClr val="2A526C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5</a:t>
            </a:r>
            <a:r>
              <a:rPr sz="1100" spc="-10" dirty="0">
                <a:solidFill>
                  <a:srgbClr val="2A526C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A526C"/>
                </a:solidFill>
                <a:latin typeface="Microsoft Sans Serif"/>
                <a:cs typeface="Microsoft Sans Serif"/>
              </a:rPr>
              <a:t>×</a:t>
            </a:r>
            <a:r>
              <a:rPr sz="1100" spc="-25" dirty="0">
                <a:solidFill>
                  <a:srgbClr val="2A526C"/>
                </a:solidFill>
                <a:latin typeface="Microsoft Sans Serif"/>
                <a:cs typeface="Microsoft Sans Serif"/>
              </a:rPr>
              <a:t> </a:t>
            </a:r>
            <a:r>
              <a:rPr sz="1100" i="1" spc="-25" dirty="0">
                <a:solidFill>
                  <a:srgbClr val="2A526C"/>
                </a:solidFill>
                <a:latin typeface="Times New Roman"/>
                <a:cs typeface="Times New Roman"/>
              </a:rPr>
              <a:t>IQR</a:t>
            </a:r>
            <a:endParaRPr sz="1100" dirty="0">
              <a:latin typeface="Times New Roman"/>
              <a:cs typeface="Times New Roman"/>
            </a:endParaRPr>
          </a:p>
          <a:p>
            <a:pPr marL="866775">
              <a:lnSpc>
                <a:spcPct val="100000"/>
              </a:lnSpc>
              <a:spcBef>
                <a:spcPts val="535"/>
              </a:spcBef>
            </a:pP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max</a:t>
            </a:r>
            <a:r>
              <a:rPr sz="1000" spc="35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lower</a:t>
            </a:r>
            <a:r>
              <a:rPr sz="1000" spc="35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whisker</a:t>
            </a:r>
            <a:r>
              <a:rPr sz="1000" spc="35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A526C"/>
                </a:solidFill>
                <a:latin typeface="Arial"/>
                <a:cs typeface="Arial"/>
              </a:rPr>
              <a:t>reach</a:t>
            </a:r>
            <a:r>
              <a:rPr sz="1000" spc="50" dirty="0">
                <a:solidFill>
                  <a:srgbClr val="2A526C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A526C"/>
                </a:solidFill>
                <a:latin typeface="Georgia"/>
                <a:cs typeface="Georgia"/>
              </a:rPr>
              <a:t>=</a:t>
            </a:r>
            <a:r>
              <a:rPr sz="1100" spc="65" dirty="0">
                <a:solidFill>
                  <a:srgbClr val="2A526C"/>
                </a:solidFill>
                <a:latin typeface="Georgia"/>
                <a:cs typeface="Georgia"/>
              </a:rPr>
              <a:t> </a:t>
            </a:r>
            <a:r>
              <a:rPr sz="1100" i="1" dirty="0">
                <a:solidFill>
                  <a:srgbClr val="2A526C"/>
                </a:solidFill>
                <a:latin typeface="Times New Roman"/>
                <a:cs typeface="Times New Roman"/>
              </a:rPr>
              <a:t>Q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1</a:t>
            </a:r>
            <a:r>
              <a:rPr sz="1100" spc="-15" dirty="0">
                <a:solidFill>
                  <a:srgbClr val="2A526C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A526C"/>
                </a:solidFill>
                <a:latin typeface="Microsoft Sans Serif"/>
                <a:cs typeface="Microsoft Sans Serif"/>
              </a:rPr>
              <a:t>−</a:t>
            </a:r>
            <a:r>
              <a:rPr sz="1100" spc="-30" dirty="0">
                <a:solidFill>
                  <a:srgbClr val="2A526C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1</a:t>
            </a:r>
            <a:r>
              <a:rPr sz="1100" dirty="0">
                <a:solidFill>
                  <a:srgbClr val="2A526C"/>
                </a:solidFill>
                <a:latin typeface="Adobe Text Pro"/>
                <a:cs typeface="Adobe Text Pro"/>
              </a:rPr>
              <a:t>.</a:t>
            </a:r>
            <a:r>
              <a:rPr sz="1100" dirty="0">
                <a:solidFill>
                  <a:srgbClr val="2A526C"/>
                </a:solidFill>
                <a:latin typeface="Palatino Linotype"/>
                <a:cs typeface="Palatino Linotype"/>
              </a:rPr>
              <a:t>5</a:t>
            </a:r>
            <a:r>
              <a:rPr sz="1100" spc="-10" dirty="0">
                <a:solidFill>
                  <a:srgbClr val="2A526C"/>
                </a:solidFill>
                <a:latin typeface="Palatino Linotype"/>
                <a:cs typeface="Palatino Linotype"/>
              </a:rPr>
              <a:t> </a:t>
            </a:r>
            <a:r>
              <a:rPr sz="1100" spc="50" dirty="0">
                <a:solidFill>
                  <a:srgbClr val="2A526C"/>
                </a:solidFill>
                <a:latin typeface="Microsoft Sans Serif"/>
                <a:cs typeface="Microsoft Sans Serif"/>
              </a:rPr>
              <a:t>×</a:t>
            </a:r>
            <a:r>
              <a:rPr sz="1100" spc="-30" dirty="0">
                <a:solidFill>
                  <a:srgbClr val="2A526C"/>
                </a:solidFill>
                <a:latin typeface="Microsoft Sans Serif"/>
                <a:cs typeface="Microsoft Sans Serif"/>
              </a:rPr>
              <a:t> </a:t>
            </a:r>
            <a:r>
              <a:rPr sz="1100" i="1" spc="-25" dirty="0">
                <a:solidFill>
                  <a:srgbClr val="2A526C"/>
                </a:solidFill>
                <a:latin typeface="Times New Roman"/>
                <a:cs typeface="Times New Roman"/>
              </a:rPr>
              <a:t>IQR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846580">
              <a:lnSpc>
                <a:spcPct val="100000"/>
              </a:lnSpc>
            </a:pP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IQR</a:t>
            </a:r>
            <a:r>
              <a:rPr sz="950" spc="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:</a:t>
            </a:r>
            <a:r>
              <a:rPr sz="1000" spc="3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20</a:t>
            </a:r>
            <a:r>
              <a:rPr sz="1000" spc="-2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000" spc="-45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10</a:t>
            </a:r>
            <a:r>
              <a:rPr sz="1000" spc="3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000" spc="4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Palatino Linotype"/>
                <a:cs typeface="Palatino Linotype"/>
              </a:rPr>
              <a:t>10</a:t>
            </a:r>
            <a:endParaRPr sz="1000" dirty="0">
              <a:latin typeface="Palatino Linotype"/>
              <a:cs typeface="Palatino Linotype"/>
            </a:endParaRPr>
          </a:p>
          <a:p>
            <a:pPr marL="120014" algn="ctr">
              <a:lnSpc>
                <a:spcPct val="100000"/>
              </a:lnSpc>
              <a:spcBef>
                <a:spcPts val="475"/>
              </a:spcBef>
            </a:pP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max</a:t>
            </a:r>
            <a:r>
              <a:rPr sz="950" spc="-1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upper</a:t>
            </a:r>
            <a:r>
              <a:rPr sz="9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whisker</a:t>
            </a:r>
            <a:r>
              <a:rPr sz="9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reach</a:t>
            </a:r>
            <a:r>
              <a:rPr sz="95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000" spc="3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20</a:t>
            </a:r>
            <a:r>
              <a:rPr sz="1000" spc="-3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+</a:t>
            </a:r>
            <a:r>
              <a:rPr sz="1000" spc="-25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r>
              <a:rPr sz="10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5</a:t>
            </a:r>
            <a:r>
              <a:rPr sz="1000" spc="-3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Microsoft Sans Serif"/>
                <a:cs typeface="Microsoft Sans Serif"/>
              </a:rPr>
              <a:t>×</a:t>
            </a:r>
            <a:r>
              <a:rPr sz="1000" spc="-5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10</a:t>
            </a:r>
            <a:r>
              <a:rPr sz="1000" spc="2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000" spc="3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Palatino Linotype"/>
                <a:cs typeface="Palatino Linotype"/>
              </a:rPr>
              <a:t>35</a:t>
            </a:r>
            <a:endParaRPr sz="1000" dirty="0">
              <a:latin typeface="Palatino Linotype"/>
              <a:cs typeface="Palatino Linotype"/>
            </a:endParaRPr>
          </a:p>
          <a:p>
            <a:pPr marL="743585">
              <a:lnSpc>
                <a:spcPct val="100000"/>
              </a:lnSpc>
              <a:spcBef>
                <a:spcPts val="475"/>
              </a:spcBef>
            </a:pP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max</a:t>
            </a:r>
            <a:r>
              <a:rPr sz="9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lower</a:t>
            </a:r>
            <a:r>
              <a:rPr sz="9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whisker</a:t>
            </a:r>
            <a:r>
              <a:rPr sz="950" spc="-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373A"/>
                </a:solidFill>
                <a:latin typeface="Arial"/>
                <a:cs typeface="Arial"/>
              </a:rPr>
              <a:t>reach</a:t>
            </a:r>
            <a:r>
              <a:rPr sz="950" spc="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000" spc="3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10</a:t>
            </a:r>
            <a:r>
              <a:rPr sz="1000" spc="-3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000" spc="-5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r>
              <a:rPr sz="1000" dirty="0">
                <a:solidFill>
                  <a:srgbClr val="22373A"/>
                </a:solidFill>
                <a:latin typeface="Adobe Text Pro"/>
                <a:cs typeface="Adobe Text Pro"/>
              </a:rPr>
              <a:t>.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5</a:t>
            </a:r>
            <a:r>
              <a:rPr sz="1000" spc="-35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Microsoft Sans Serif"/>
                <a:cs typeface="Microsoft Sans Serif"/>
              </a:rPr>
              <a:t>×</a:t>
            </a:r>
            <a:r>
              <a:rPr sz="1000" spc="-5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22373A"/>
                </a:solidFill>
                <a:latin typeface="Palatino Linotype"/>
                <a:cs typeface="Palatino Linotype"/>
              </a:rPr>
              <a:t>10</a:t>
            </a:r>
            <a:r>
              <a:rPr sz="1000" spc="20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000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000" spc="30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Microsoft Sans Serif"/>
                <a:cs typeface="Microsoft Sans Serif"/>
              </a:rPr>
              <a:t>−</a:t>
            </a:r>
            <a:r>
              <a:rPr sz="1000" spc="-25" dirty="0">
                <a:solidFill>
                  <a:srgbClr val="22373A"/>
                </a:solidFill>
                <a:latin typeface="Palatino Linotype"/>
                <a:cs typeface="Palatino Linotype"/>
              </a:rPr>
              <a:t>5</a:t>
            </a:r>
            <a:endParaRPr sz="1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181" y="436410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5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770" y="83027"/>
            <a:ext cx="2478405" cy="4071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F9F9F9"/>
                </a:solidFill>
                <a:latin typeface="Arial"/>
                <a:cs typeface="Arial"/>
              </a:rPr>
              <a:t>Outliers</a:t>
            </a:r>
            <a:r>
              <a:rPr sz="1100" b="1" spc="1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9F9F9"/>
                </a:solidFill>
                <a:latin typeface="Arial"/>
                <a:cs typeface="Arial"/>
              </a:rPr>
              <a:t>(cont.)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6B35E-B2C8-41B0-8B50-0D3CB6BBC477}"/>
              </a:ext>
            </a:extLst>
          </p:cNvPr>
          <p:cNvSpPr txBox="1"/>
          <p:nvPr/>
        </p:nvSpPr>
        <p:spPr>
          <a:xfrm>
            <a:off x="1152072" y="1269163"/>
            <a:ext cx="2304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4">
              <a:lnSpc>
                <a:spcPct val="100000"/>
              </a:lnSpc>
            </a:pP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Why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is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it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important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look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lang="en-US" sz="18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3884B7"/>
                </a:solidFill>
                <a:latin typeface="Arial"/>
                <a:cs typeface="Arial"/>
              </a:rPr>
              <a:t>outliers?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Outliers</a:t>
            </a:r>
            <a:r>
              <a:rPr spc="11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5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457840"/>
            <a:ext cx="225425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Why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is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it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important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look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sz="1000" spc="6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884B7"/>
                </a:solidFill>
                <a:latin typeface="Arial"/>
                <a:cs typeface="Arial"/>
              </a:rPr>
              <a:t>outliers?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070" y="1012110"/>
            <a:ext cx="3120390" cy="7334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148590" algn="l"/>
              </a:tabLst>
            </a:pP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Identify</a:t>
            </a:r>
            <a:r>
              <a:rPr sz="10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extreme</a:t>
            </a:r>
            <a:r>
              <a:rPr sz="1000" i="1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skew</a:t>
            </a:r>
            <a:r>
              <a:rPr sz="1000" i="1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in</a:t>
            </a:r>
            <a:r>
              <a:rPr sz="1000" i="1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i="1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2373A"/>
                </a:solidFill>
                <a:latin typeface="Arial"/>
                <a:cs typeface="Arial"/>
              </a:rPr>
              <a:t>distribution.</a:t>
            </a: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148590" algn="l"/>
              </a:tabLst>
            </a:pP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Identify</a:t>
            </a:r>
            <a:r>
              <a:rPr sz="10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data</a:t>
            </a:r>
            <a:r>
              <a:rPr sz="10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collection</a:t>
            </a:r>
            <a:r>
              <a:rPr sz="10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entry</a:t>
            </a:r>
            <a:r>
              <a:rPr sz="1000" i="1" spc="12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2373A"/>
                </a:solidFill>
                <a:latin typeface="Arial"/>
                <a:cs typeface="Arial"/>
              </a:rPr>
              <a:t>errors.</a:t>
            </a: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148590" algn="l"/>
              </a:tabLst>
            </a:pP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Provide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insight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into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interesting</a:t>
            </a:r>
            <a:r>
              <a:rPr sz="1000" i="1" spc="11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features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of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i="1" spc="10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2373A"/>
                </a:solidFill>
                <a:latin typeface="Arial"/>
                <a:cs typeface="Arial"/>
              </a:rPr>
              <a:t>data.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Extreme</a:t>
            </a:r>
            <a:r>
              <a:rPr spc="140" dirty="0"/>
              <a:t> </a:t>
            </a:r>
            <a:r>
              <a:rPr spc="-10" dirty="0"/>
              <a:t>observations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805815"/>
          </a:xfrm>
          <a:custGeom>
            <a:avLst/>
            <a:gdLst/>
            <a:ahLst/>
            <a:cxnLst/>
            <a:rect l="l" t="t" r="r" b="b"/>
            <a:pathLst>
              <a:path w="3989704" h="805815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754672"/>
                </a:lnTo>
                <a:lnTo>
                  <a:pt x="4013" y="774407"/>
                </a:lnTo>
                <a:lnTo>
                  <a:pt x="14922" y="790562"/>
                </a:lnTo>
                <a:lnTo>
                  <a:pt x="31076" y="801471"/>
                </a:lnTo>
                <a:lnTo>
                  <a:pt x="50812" y="805484"/>
                </a:lnTo>
                <a:lnTo>
                  <a:pt x="3938854" y="805484"/>
                </a:lnTo>
                <a:lnTo>
                  <a:pt x="3958577" y="801471"/>
                </a:lnTo>
                <a:lnTo>
                  <a:pt x="3974731" y="790562"/>
                </a:lnTo>
                <a:lnTo>
                  <a:pt x="3985653" y="774407"/>
                </a:lnTo>
                <a:lnTo>
                  <a:pt x="3989654" y="754672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C94EB74-87E2-478E-9A79-5EAD82FE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857885"/>
            <a:ext cx="4268132" cy="19392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Robust</a:t>
            </a:r>
            <a:r>
              <a:rPr spc="75" dirty="0"/>
              <a:t> </a:t>
            </a:r>
            <a:r>
              <a:rPr spc="-10" dirty="0"/>
              <a:t>statistics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463" y="1497595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7285" y="1427547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0950" y="1491192"/>
            <a:ext cx="812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92" y="1446602"/>
            <a:ext cx="5632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-60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60" baseline="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4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baseline="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37" baseline="925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spc="-89" baseline="1388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900" baseline="13888">
              <a:latin typeface="MS Gothic"/>
              <a:cs typeface="MS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092" y="1271483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1772" y="1554836"/>
            <a:ext cx="419734" cy="186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610"/>
              </a:lnSpc>
              <a:spcBef>
                <a:spcPts val="135"/>
              </a:spcBef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>
              <a:lnSpc>
                <a:spcPts val="610"/>
              </a:lnSpc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927" y="949943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376" y="886299"/>
            <a:ext cx="191135" cy="179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7155">
              <a:lnSpc>
                <a:spcPts val="585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85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0714" y="1491192"/>
            <a:ext cx="106680" cy="250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61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4144" y="1363825"/>
            <a:ext cx="106680" cy="377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61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215" y="1070906"/>
            <a:ext cx="2927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-37" baseline="-2314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25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37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900" baseline="4629">
              <a:latin typeface="MS Gothic"/>
              <a:cs typeface="MS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7482" y="822577"/>
            <a:ext cx="207645" cy="179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3664">
              <a:lnSpc>
                <a:spcPts val="585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85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54" y="1007262"/>
            <a:ext cx="3263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aseline="-37037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30" baseline="-37037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18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559" y="1309747"/>
            <a:ext cx="495934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-15" baseline="-1388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1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15" baseline="-1388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15" baseline="-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15" baseline="4629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endParaRPr sz="900" baseline="4629">
              <a:latin typeface="MS Gothic"/>
              <a:cs typeface="MS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692" y="1491192"/>
            <a:ext cx="7327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-9259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900" spc="75" baseline="-925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40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baseline="-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5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25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8927" y="758932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976" y="1249188"/>
            <a:ext cx="4108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-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baseline="-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30" baseline="462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5138" y="701614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825" y="1561239"/>
            <a:ext cx="9626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52" baseline="462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60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900" spc="-89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60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600" spc="4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67" baseline="462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spc="-30" baseline="4629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900" spc="-30" baseline="-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2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6692" y="1185544"/>
            <a:ext cx="5632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-1851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52" baseline="-18518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spc="-82" baseline="-2314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82" baseline="-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82" baseline="-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82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60" baseline="4629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7285" y="918082"/>
            <a:ext cx="106680" cy="568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61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9569" y="797119"/>
            <a:ext cx="123189" cy="7594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209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61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8927" y="593379"/>
            <a:ext cx="123189" cy="186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209">
              <a:lnSpc>
                <a:spcPts val="61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7937" y="914919"/>
            <a:ext cx="1750695" cy="826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0830" algn="ctr">
              <a:lnSpc>
                <a:spcPts val="61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00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290830" algn="ctr">
              <a:lnSpc>
                <a:spcPts val="515"/>
              </a:lnSpc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979805">
              <a:lnSpc>
                <a:spcPts val="515"/>
              </a:lnSpc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979805">
              <a:lnSpc>
                <a:spcPts val="500"/>
              </a:lnSpc>
              <a:tabLst>
                <a:tab pos="1656714" algn="l"/>
              </a:tabLst>
            </a:pPr>
            <a:r>
              <a:rPr sz="900" baseline="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315" baseline="4629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dirty="0">
                <a:solidFill>
                  <a:srgbClr val="569BBD"/>
                </a:solidFill>
                <a:latin typeface="Times New Roman"/>
                <a:cs typeface="Times New Roman"/>
              </a:rPr>
              <a:t>	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979805">
              <a:lnSpc>
                <a:spcPts val="500"/>
              </a:lnSpc>
              <a:tabLst>
                <a:tab pos="1656714" algn="l"/>
              </a:tabLst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dirty="0">
                <a:solidFill>
                  <a:srgbClr val="569BBD"/>
                </a:solidFill>
                <a:latin typeface="Times New Roman"/>
                <a:cs typeface="Times New Roman"/>
              </a:rPr>
              <a:t>	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979805">
              <a:lnSpc>
                <a:spcPts val="500"/>
              </a:lnSpc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  <a:p>
            <a:pPr marL="12700">
              <a:lnSpc>
                <a:spcPts val="610"/>
              </a:lnSpc>
            </a:pP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16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5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40" dirty="0">
                <a:solidFill>
                  <a:srgbClr val="569BBD"/>
                </a:solidFill>
                <a:latin typeface="MS Gothic"/>
                <a:cs typeface="MS Gothic"/>
              </a:rPr>
              <a:t>●●●</a:t>
            </a:r>
            <a:r>
              <a:rPr sz="600" spc="2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600" spc="30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160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2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20" dirty="0">
                <a:solidFill>
                  <a:srgbClr val="569BBD"/>
                </a:solidFill>
                <a:latin typeface="Times New Roman"/>
                <a:cs typeface="Times New Roman"/>
              </a:rPr>
              <a:t> 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2537" y="1373391"/>
            <a:ext cx="6172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-2314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442" baseline="-23148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15" baseline="-1388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15" baseline="-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-1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1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spc="-75" baseline="925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900" baseline="9259">
              <a:latin typeface="MS Gothic"/>
              <a:cs typeface="MS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2357" y="1363825"/>
            <a:ext cx="1066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6692" y="1128225"/>
            <a:ext cx="5295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baseline="-1388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baseline="-23148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900" spc="-22" baseline="-23148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900" baseline="-4629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r>
              <a:rPr sz="600" spc="215" dirty="0">
                <a:solidFill>
                  <a:srgbClr val="569BBD"/>
                </a:solidFill>
                <a:latin typeface="Times New Roman"/>
                <a:cs typeface="Times New Roman"/>
              </a:rPr>
              <a:t> </a:t>
            </a:r>
            <a:r>
              <a:rPr sz="600" spc="-50" dirty="0">
                <a:solidFill>
                  <a:srgbClr val="569BBD"/>
                </a:solidFill>
                <a:latin typeface="MS Gothic"/>
                <a:cs typeface="MS Gothic"/>
              </a:rPr>
              <a:t>●</a:t>
            </a:r>
            <a:endParaRPr sz="600">
              <a:latin typeface="MS Gothic"/>
              <a:cs typeface="MS 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2171" y="1744776"/>
            <a:ext cx="3610610" cy="80010"/>
            <a:chOff x="582171" y="1744776"/>
            <a:chExt cx="3610610" cy="80010"/>
          </a:xfrm>
        </p:grpSpPr>
        <p:sp>
          <p:nvSpPr>
            <p:cNvPr id="31" name="object 31"/>
            <p:cNvSpPr/>
            <p:nvPr/>
          </p:nvSpPr>
          <p:spPr>
            <a:xfrm>
              <a:off x="582171" y="1747669"/>
              <a:ext cx="3610610" cy="0"/>
            </a:xfrm>
            <a:custGeom>
              <a:avLst/>
              <a:gdLst/>
              <a:ahLst/>
              <a:cxnLst/>
              <a:rect l="l" t="t" r="r" b="b"/>
              <a:pathLst>
                <a:path w="3610610">
                  <a:moveTo>
                    <a:pt x="0" y="0"/>
                  </a:moveTo>
                  <a:lnTo>
                    <a:pt x="3610380" y="0"/>
                  </a:lnTo>
                </a:path>
              </a:pathLst>
            </a:custGeom>
            <a:ln w="5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5285" y="1790870"/>
              <a:ext cx="3383915" cy="33655"/>
            </a:xfrm>
            <a:custGeom>
              <a:avLst/>
              <a:gdLst/>
              <a:ahLst/>
              <a:cxnLst/>
              <a:rect l="l" t="t" r="r" b="b"/>
              <a:pathLst>
                <a:path w="3383915" h="33655">
                  <a:moveTo>
                    <a:pt x="0" y="0"/>
                  </a:moveTo>
                  <a:lnTo>
                    <a:pt x="3383574" y="0"/>
                  </a:lnTo>
                </a:path>
                <a:path w="3383915" h="33655">
                  <a:moveTo>
                    <a:pt x="0" y="0"/>
                  </a:moveTo>
                  <a:lnTo>
                    <a:pt x="0" y="33326"/>
                  </a:lnTo>
                </a:path>
                <a:path w="3383915" h="33655">
                  <a:moveTo>
                    <a:pt x="676714" y="0"/>
                  </a:moveTo>
                  <a:lnTo>
                    <a:pt x="676714" y="33326"/>
                  </a:lnTo>
                </a:path>
                <a:path w="3383915" h="33655">
                  <a:moveTo>
                    <a:pt x="1353429" y="0"/>
                  </a:moveTo>
                  <a:lnTo>
                    <a:pt x="1353429" y="33326"/>
                  </a:lnTo>
                </a:path>
                <a:path w="3383915" h="33655">
                  <a:moveTo>
                    <a:pt x="2030144" y="0"/>
                  </a:moveTo>
                  <a:lnTo>
                    <a:pt x="2030144" y="33326"/>
                  </a:lnTo>
                </a:path>
                <a:path w="3383915" h="33655">
                  <a:moveTo>
                    <a:pt x="2706859" y="0"/>
                  </a:moveTo>
                  <a:lnTo>
                    <a:pt x="2706859" y="33326"/>
                  </a:lnTo>
                </a:path>
                <a:path w="3383915" h="33655">
                  <a:moveTo>
                    <a:pt x="3383574" y="0"/>
                  </a:moveTo>
                  <a:lnTo>
                    <a:pt x="3383574" y="33326"/>
                  </a:lnTo>
                </a:path>
              </a:pathLst>
            </a:custGeom>
            <a:ln w="5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0118" y="1812423"/>
            <a:ext cx="3505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Arial"/>
                <a:cs typeface="Arial"/>
              </a:rPr>
              <a:t>0e+00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6833" y="1812423"/>
            <a:ext cx="3505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Arial"/>
                <a:cs typeface="Arial"/>
              </a:rPr>
              <a:t>2e+05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091" y="1739135"/>
            <a:ext cx="1652905" cy="4921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685"/>
              </a:spcBef>
              <a:tabLst>
                <a:tab pos="676275" algn="l"/>
              </a:tabLst>
            </a:pPr>
            <a:r>
              <a:rPr sz="900" spc="-10" dirty="0">
                <a:latin typeface="Arial"/>
                <a:cs typeface="Arial"/>
              </a:rPr>
              <a:t>4e+05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-10" dirty="0">
                <a:latin typeface="Arial"/>
                <a:cs typeface="Arial"/>
              </a:rPr>
              <a:t>6e+05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100" dirty="0">
                <a:latin typeface="Arial"/>
                <a:cs typeface="Arial"/>
              </a:rPr>
              <a:t>Annual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Household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Income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06977" y="1812423"/>
            <a:ext cx="3505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Arial"/>
                <a:cs typeface="Arial"/>
              </a:rPr>
              <a:t>8e+05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83692" y="1812423"/>
            <a:ext cx="3505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Arial"/>
                <a:cs typeface="Arial"/>
              </a:rPr>
              <a:t>1e+06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366153" y="2395588"/>
          <a:ext cx="3874769" cy="881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b="1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robust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R="61594" algn="ctr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79120" algn="l"/>
                        </a:tabLst>
                      </a:pPr>
                      <a:r>
                        <a:rPr sz="950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IQR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b="1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950" b="1" spc="-1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robust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735330" algn="l"/>
                        </a:tabLst>
                      </a:pPr>
                      <a:r>
                        <a:rPr sz="1000" i="1" spc="-25" dirty="0">
                          <a:solidFill>
                            <a:srgbClr val="22373A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000" spc="-25" dirty="0">
                          <a:solidFill>
                            <a:srgbClr val="22373A"/>
                          </a:solidFill>
                          <a:latin typeface="Palatino Linotype"/>
                          <a:cs typeface="Palatino Linotype"/>
                        </a:rPr>
                        <a:t>¯</a:t>
                      </a:r>
                      <a:r>
                        <a:rPr sz="1000" dirty="0">
                          <a:solidFill>
                            <a:srgbClr val="22373A"/>
                          </a:solidFill>
                          <a:latin typeface="Palatino Linotype"/>
                          <a:cs typeface="Palatino Linotype"/>
                        </a:rPr>
                        <a:t>	</a:t>
                      </a:r>
                      <a:r>
                        <a:rPr sz="1000" i="1" spc="-50" dirty="0">
                          <a:solidFill>
                            <a:srgbClr val="22373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T w="6350">
                      <a:solidFill>
                        <a:srgbClr val="22373A"/>
                      </a:solidFill>
                      <a:prstDash val="solid"/>
                    </a:lnT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original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data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22373A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50927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190K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200K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22373A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43180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245K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226K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>
                      <a:solidFill>
                        <a:srgbClr val="22373A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move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largest</a:t>
                      </a:r>
                      <a:r>
                        <a:rPr sz="950" spc="-1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-1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sz="950" spc="-1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50927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190K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200K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3180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309K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853K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move</a:t>
                      </a:r>
                      <a:r>
                        <a:rPr sz="950" spc="-2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smallest</a:t>
                      </a:r>
                      <a:r>
                        <a:rPr sz="950" spc="-2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-2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sz="950" spc="-25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50927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200K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200K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31800" algn="l"/>
                        </a:tabLst>
                      </a:pP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316K</a:t>
                      </a:r>
                      <a:r>
                        <a:rPr sz="95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950" spc="-20" dirty="0">
                          <a:solidFill>
                            <a:srgbClr val="22373A"/>
                          </a:solidFill>
                          <a:latin typeface="Arial"/>
                          <a:cs typeface="Arial"/>
                        </a:rPr>
                        <a:t>854K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6350">
                      <a:solidFill>
                        <a:srgbClr val="22373A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4375213" y="3194296"/>
            <a:ext cx="1327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26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Dot</a:t>
            </a:r>
            <a:r>
              <a:rPr spc="50" dirty="0"/>
              <a:t> </a:t>
            </a:r>
            <a:r>
              <a:rPr dirty="0"/>
              <a:t>plots</a:t>
            </a:r>
            <a:r>
              <a:rPr spc="55" dirty="0"/>
              <a:t> </a:t>
            </a:r>
            <a:r>
              <a:rPr dirty="0"/>
              <a:t>&amp;</a:t>
            </a:r>
            <a:r>
              <a:rPr spc="55" dirty="0"/>
              <a:t> </a:t>
            </a:r>
            <a:r>
              <a:rPr spc="-20" dirty="0"/>
              <a:t>mean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474" y="832851"/>
            <a:ext cx="68273" cy="682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53869" y="832851"/>
            <a:ext cx="185420" cy="68580"/>
            <a:chOff x="1453869" y="832851"/>
            <a:chExt cx="185420" cy="68580"/>
          </a:xfrm>
        </p:grpSpPr>
        <p:sp>
          <p:nvSpPr>
            <p:cNvPr id="5" name="object 5"/>
            <p:cNvSpPr/>
            <p:nvPr/>
          </p:nvSpPr>
          <p:spPr>
            <a:xfrm>
              <a:off x="1456762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243" y="0"/>
                  </a:moveTo>
                  <a:lnTo>
                    <a:pt x="19104" y="2462"/>
                  </a:lnTo>
                  <a:lnTo>
                    <a:pt x="9170" y="9170"/>
                  </a:lnTo>
                  <a:lnTo>
                    <a:pt x="2462" y="19104"/>
                  </a:lnTo>
                  <a:lnTo>
                    <a:pt x="0" y="31243"/>
                  </a:lnTo>
                  <a:lnTo>
                    <a:pt x="2462" y="43383"/>
                  </a:lnTo>
                  <a:lnTo>
                    <a:pt x="9170" y="53316"/>
                  </a:lnTo>
                  <a:lnTo>
                    <a:pt x="19104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6762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31243"/>
                  </a:moveTo>
                  <a:lnTo>
                    <a:pt x="2462" y="19104"/>
                  </a:lnTo>
                  <a:lnTo>
                    <a:pt x="9170" y="9170"/>
                  </a:lnTo>
                  <a:lnTo>
                    <a:pt x="19104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04" y="60024"/>
                  </a:lnTo>
                  <a:lnTo>
                    <a:pt x="9170" y="53316"/>
                  </a:lnTo>
                  <a:lnTo>
                    <a:pt x="2462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0060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0060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435" y="832851"/>
              <a:ext cx="68273" cy="6827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7304" y="832851"/>
            <a:ext cx="68273" cy="6827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87001" y="832851"/>
            <a:ext cx="120014" cy="68580"/>
            <a:chOff x="1687001" y="832851"/>
            <a:chExt cx="120014" cy="68580"/>
          </a:xfrm>
        </p:grpSpPr>
        <p:sp>
          <p:nvSpPr>
            <p:cNvPr id="12" name="object 12"/>
            <p:cNvSpPr/>
            <p:nvPr/>
          </p:nvSpPr>
          <p:spPr>
            <a:xfrm>
              <a:off x="1689894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9894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1196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1196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9894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31243" y="0"/>
                  </a:moveTo>
                  <a:lnTo>
                    <a:pt x="19136" y="2462"/>
                  </a:lnTo>
                  <a:lnTo>
                    <a:pt x="9199" y="9170"/>
                  </a:lnTo>
                  <a:lnTo>
                    <a:pt x="2473" y="19104"/>
                  </a:lnTo>
                  <a:lnTo>
                    <a:pt x="0" y="31243"/>
                  </a:lnTo>
                  <a:lnTo>
                    <a:pt x="2473" y="43383"/>
                  </a:lnTo>
                  <a:lnTo>
                    <a:pt x="9199" y="53316"/>
                  </a:lnTo>
                  <a:lnTo>
                    <a:pt x="19136" y="60024"/>
                  </a:lnTo>
                  <a:lnTo>
                    <a:pt x="31243" y="62487"/>
                  </a:lnTo>
                  <a:lnTo>
                    <a:pt x="43383" y="60024"/>
                  </a:lnTo>
                  <a:lnTo>
                    <a:pt x="53316" y="53316"/>
                  </a:lnTo>
                  <a:lnTo>
                    <a:pt x="60024" y="43383"/>
                  </a:lnTo>
                  <a:lnTo>
                    <a:pt x="62487" y="31243"/>
                  </a:lnTo>
                  <a:lnTo>
                    <a:pt x="60024" y="19104"/>
                  </a:lnTo>
                  <a:lnTo>
                    <a:pt x="53316" y="9170"/>
                  </a:lnTo>
                  <a:lnTo>
                    <a:pt x="43383" y="246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69BBD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9894" y="8357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31243"/>
                  </a:moveTo>
                  <a:lnTo>
                    <a:pt x="2473" y="19104"/>
                  </a:lnTo>
                  <a:lnTo>
                    <a:pt x="9199" y="9170"/>
                  </a:lnTo>
                  <a:lnTo>
                    <a:pt x="19136" y="2462"/>
                  </a:lnTo>
                  <a:lnTo>
                    <a:pt x="31243" y="0"/>
                  </a:lnTo>
                  <a:lnTo>
                    <a:pt x="43383" y="2462"/>
                  </a:lnTo>
                  <a:lnTo>
                    <a:pt x="53316" y="9170"/>
                  </a:lnTo>
                  <a:lnTo>
                    <a:pt x="60024" y="19104"/>
                  </a:lnTo>
                  <a:lnTo>
                    <a:pt x="62487" y="31243"/>
                  </a:lnTo>
                  <a:lnTo>
                    <a:pt x="60024" y="43383"/>
                  </a:lnTo>
                  <a:lnTo>
                    <a:pt x="53316" y="53316"/>
                  </a:lnTo>
                  <a:lnTo>
                    <a:pt x="43383" y="60024"/>
                  </a:lnTo>
                  <a:lnTo>
                    <a:pt x="31243" y="62487"/>
                  </a:lnTo>
                  <a:lnTo>
                    <a:pt x="19136" y="60024"/>
                  </a:lnTo>
                  <a:lnTo>
                    <a:pt x="9199" y="53316"/>
                  </a:lnTo>
                  <a:lnTo>
                    <a:pt x="2473" y="43383"/>
                  </a:lnTo>
                  <a:lnTo>
                    <a:pt x="0" y="31243"/>
                  </a:lnTo>
                </a:path>
              </a:pathLst>
            </a:custGeom>
            <a:ln w="5785">
              <a:solidFill>
                <a:srgbClr val="569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55402" y="1033620"/>
            <a:ext cx="3497579" cy="33655"/>
          </a:xfrm>
          <a:custGeom>
            <a:avLst/>
            <a:gdLst/>
            <a:ahLst/>
            <a:cxnLst/>
            <a:rect l="l" t="t" r="r" b="b"/>
            <a:pathLst>
              <a:path w="3497579" h="33655">
                <a:moveTo>
                  <a:pt x="0" y="0"/>
                </a:moveTo>
                <a:lnTo>
                  <a:pt x="3497285" y="0"/>
                </a:lnTo>
              </a:path>
              <a:path w="3497579" h="33655">
                <a:moveTo>
                  <a:pt x="0" y="0"/>
                </a:moveTo>
                <a:lnTo>
                  <a:pt x="0" y="33326"/>
                </a:lnTo>
              </a:path>
              <a:path w="3497579" h="33655">
                <a:moveTo>
                  <a:pt x="1165736" y="0"/>
                </a:moveTo>
                <a:lnTo>
                  <a:pt x="1165736" y="33326"/>
                </a:lnTo>
              </a:path>
              <a:path w="3497579" h="33655">
                <a:moveTo>
                  <a:pt x="2331549" y="0"/>
                </a:moveTo>
                <a:lnTo>
                  <a:pt x="2331549" y="33326"/>
                </a:lnTo>
              </a:path>
              <a:path w="3497579" h="33655">
                <a:moveTo>
                  <a:pt x="3497285" y="0"/>
                </a:moveTo>
                <a:lnTo>
                  <a:pt x="3497285" y="33326"/>
                </a:lnTo>
              </a:path>
            </a:pathLst>
          </a:custGeom>
          <a:ln w="5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920210" y="832851"/>
            <a:ext cx="2166620" cy="153035"/>
            <a:chOff x="1920210" y="832851"/>
            <a:chExt cx="2166620" cy="15303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0210" y="832851"/>
              <a:ext cx="2166613" cy="682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040393" y="944132"/>
              <a:ext cx="93345" cy="38735"/>
            </a:xfrm>
            <a:custGeom>
              <a:avLst/>
              <a:gdLst/>
              <a:ahLst/>
              <a:cxnLst/>
              <a:rect l="l" t="t" r="r" b="b"/>
              <a:pathLst>
                <a:path w="93344" h="38734">
                  <a:moveTo>
                    <a:pt x="46672" y="0"/>
                  </a:moveTo>
                  <a:lnTo>
                    <a:pt x="0" y="38572"/>
                  </a:lnTo>
                  <a:lnTo>
                    <a:pt x="93268" y="38572"/>
                  </a:lnTo>
                  <a:lnTo>
                    <a:pt x="46672" y="0"/>
                  </a:lnTo>
                  <a:close/>
                </a:path>
              </a:pathLst>
            </a:custGeom>
            <a:solidFill>
              <a:srgbClr val="F05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40393" y="944132"/>
              <a:ext cx="93345" cy="38735"/>
            </a:xfrm>
            <a:custGeom>
              <a:avLst/>
              <a:gdLst/>
              <a:ahLst/>
              <a:cxnLst/>
              <a:rect l="l" t="t" r="r" b="b"/>
              <a:pathLst>
                <a:path w="93344" h="38734">
                  <a:moveTo>
                    <a:pt x="0" y="38572"/>
                  </a:moveTo>
                  <a:lnTo>
                    <a:pt x="93268" y="38572"/>
                  </a:lnTo>
                  <a:lnTo>
                    <a:pt x="46672" y="0"/>
                  </a:lnTo>
                  <a:lnTo>
                    <a:pt x="0" y="38572"/>
                  </a:lnTo>
                  <a:close/>
                </a:path>
              </a:pathLst>
            </a:custGeom>
            <a:ln w="5785">
              <a:solidFill>
                <a:srgbClr val="F05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2317" y="1055172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2.5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spc="-50" dirty="0"/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28053" y="1055172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3.0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3789" y="1055172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3.5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9526" y="1055172"/>
            <a:ext cx="1866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5" dirty="0">
                <a:latin typeface="Arial"/>
                <a:cs typeface="Arial"/>
              </a:rPr>
              <a:t>4.0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7070" y="1281979"/>
            <a:ext cx="3683000" cy="7114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Arial"/>
                <a:cs typeface="Arial"/>
              </a:rPr>
              <a:t>GPA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 dirty="0">
              <a:latin typeface="Arial"/>
              <a:cs typeface="Arial"/>
            </a:endParaRPr>
          </a:p>
          <a:p>
            <a:pPr marL="147955" marR="5080" indent="-135890">
              <a:lnSpc>
                <a:spcPct val="129800"/>
              </a:lnSpc>
              <a:buChar char="•"/>
              <a:tabLst>
                <a:tab pos="149860" algn="l"/>
              </a:tabLst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Robust</a:t>
            </a:r>
            <a:r>
              <a:rPr spc="75" dirty="0"/>
              <a:t> </a:t>
            </a:r>
            <a:r>
              <a:rPr spc="-10" dirty="0"/>
              <a:t>statistics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493950"/>
            <a:ext cx="3853815" cy="8293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655" marR="5080" indent="-135890">
              <a:lnSpc>
                <a:spcPct val="129900"/>
              </a:lnSpc>
              <a:spcBef>
                <a:spcPts val="1145"/>
              </a:spcBef>
              <a:buChar char="•"/>
              <a:tabLst>
                <a:tab pos="28956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for</a:t>
            </a:r>
            <a:r>
              <a:rPr sz="1000" spc="7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skewed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distributions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often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helpful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use</a:t>
            </a:r>
            <a:r>
              <a:rPr sz="1000" spc="7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median 	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IQR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describe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spread</a:t>
            </a:r>
            <a:endParaRPr sz="1000" dirty="0">
              <a:latin typeface="Arial"/>
              <a:cs typeface="Arial"/>
            </a:endParaRPr>
          </a:p>
          <a:p>
            <a:pPr marL="287655" marR="91440" indent="-135890">
              <a:lnSpc>
                <a:spcPct val="129800"/>
              </a:lnSpc>
              <a:spcBef>
                <a:spcPts val="300"/>
              </a:spcBef>
              <a:buChar char="•"/>
              <a:tabLst>
                <a:tab pos="289560" algn="l"/>
              </a:tabLst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for</a:t>
            </a:r>
            <a:r>
              <a:rPr sz="1000" spc="8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symmetric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distributions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it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is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often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more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helpful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use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2373A"/>
                </a:solidFill>
                <a:latin typeface="Arial"/>
                <a:cs typeface="Arial"/>
              </a:rPr>
              <a:t>the 	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mean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SD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to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describe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center</a:t>
            </a:r>
            <a:r>
              <a:rPr sz="1000" spc="9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and</a:t>
            </a:r>
            <a:r>
              <a:rPr sz="1000" spc="8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spread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Robust</a:t>
            </a:r>
            <a:r>
              <a:rPr spc="75" dirty="0"/>
              <a:t> </a:t>
            </a:r>
            <a:r>
              <a:rPr spc="-10" dirty="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2149944"/>
            <a:ext cx="3989704" cy="436245"/>
          </a:xfrm>
          <a:custGeom>
            <a:avLst/>
            <a:gdLst/>
            <a:ahLst/>
            <a:cxnLst/>
            <a:rect l="l" t="t" r="r" b="b"/>
            <a:pathLst>
              <a:path w="3989704" h="436244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385419"/>
                </a:lnTo>
                <a:lnTo>
                  <a:pt x="4013" y="405155"/>
                </a:lnTo>
                <a:lnTo>
                  <a:pt x="14922" y="421309"/>
                </a:lnTo>
                <a:lnTo>
                  <a:pt x="31076" y="432219"/>
                </a:lnTo>
                <a:lnTo>
                  <a:pt x="50812" y="436232"/>
                </a:lnTo>
                <a:lnTo>
                  <a:pt x="3938854" y="436232"/>
                </a:lnTo>
                <a:lnTo>
                  <a:pt x="3958577" y="432219"/>
                </a:lnTo>
                <a:lnTo>
                  <a:pt x="3974731" y="421309"/>
                </a:lnTo>
                <a:lnTo>
                  <a:pt x="3985653" y="405155"/>
                </a:lnTo>
                <a:lnTo>
                  <a:pt x="3989654" y="385419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0DB31-D259-4C91-86A4-6328814BD073}"/>
              </a:ext>
            </a:extLst>
          </p:cNvPr>
          <p:cNvSpPr txBox="1"/>
          <p:nvPr/>
        </p:nvSpPr>
        <p:spPr>
          <a:xfrm>
            <a:off x="400050" y="576666"/>
            <a:ext cx="3657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If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like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estimate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typical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household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income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a</a:t>
            </a:r>
            <a:r>
              <a:rPr lang="en-US" sz="18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spc="-20" dirty="0">
                <a:solidFill>
                  <a:srgbClr val="3884B7"/>
                </a:solidFill>
                <a:latin typeface="Arial"/>
                <a:cs typeface="Arial"/>
              </a:rPr>
              <a:t>stu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dent,</a:t>
            </a:r>
            <a:r>
              <a:rPr lang="en-US" sz="18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more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interested</a:t>
            </a:r>
            <a:r>
              <a:rPr lang="en-US" sz="18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in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mean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or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median</a:t>
            </a:r>
            <a:r>
              <a:rPr lang="en-US" sz="18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3884B7"/>
                </a:solidFill>
                <a:latin typeface="Arial"/>
                <a:cs typeface="Arial"/>
              </a:rPr>
              <a:t>income?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Robust</a:t>
            </a:r>
            <a:r>
              <a:rPr spc="75" dirty="0"/>
              <a:t> </a:t>
            </a:r>
            <a:r>
              <a:rPr spc="-10" dirty="0"/>
              <a:t>statistics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2149944"/>
            <a:ext cx="3989704" cy="436245"/>
          </a:xfrm>
          <a:custGeom>
            <a:avLst/>
            <a:gdLst/>
            <a:ahLst/>
            <a:cxnLst/>
            <a:rect l="l" t="t" r="r" b="b"/>
            <a:pathLst>
              <a:path w="3989704" h="436244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385419"/>
                </a:lnTo>
                <a:lnTo>
                  <a:pt x="4013" y="405155"/>
                </a:lnTo>
                <a:lnTo>
                  <a:pt x="14922" y="421309"/>
                </a:lnTo>
                <a:lnTo>
                  <a:pt x="31076" y="432219"/>
                </a:lnTo>
                <a:lnTo>
                  <a:pt x="50812" y="436232"/>
                </a:lnTo>
                <a:lnTo>
                  <a:pt x="3938854" y="436232"/>
                </a:lnTo>
                <a:lnTo>
                  <a:pt x="3958577" y="432219"/>
                </a:lnTo>
                <a:lnTo>
                  <a:pt x="3974731" y="421309"/>
                </a:lnTo>
                <a:lnTo>
                  <a:pt x="3985653" y="405155"/>
                </a:lnTo>
                <a:lnTo>
                  <a:pt x="3989654" y="385419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4" y="493950"/>
            <a:ext cx="3913504" cy="7450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9800"/>
              </a:lnSpc>
            </a:pP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If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like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estimate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typical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household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income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for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a</a:t>
            </a:r>
            <a:r>
              <a:rPr sz="1000" spc="7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3884B7"/>
                </a:solidFill>
                <a:latin typeface="Arial"/>
                <a:cs typeface="Arial"/>
              </a:rPr>
              <a:t>stu-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dent,</a:t>
            </a:r>
            <a:r>
              <a:rPr sz="10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more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interested</a:t>
            </a:r>
            <a:r>
              <a:rPr sz="1000" spc="5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in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the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mean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or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84B7"/>
                </a:solidFill>
                <a:latin typeface="Arial"/>
                <a:cs typeface="Arial"/>
              </a:rPr>
              <a:t>median</a:t>
            </a:r>
            <a:r>
              <a:rPr sz="1000" spc="5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884B7"/>
                </a:solidFill>
                <a:latin typeface="Arial"/>
                <a:cs typeface="Arial"/>
              </a:rPr>
              <a:t>income?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10" dirty="0">
                <a:solidFill>
                  <a:srgbClr val="22373A"/>
                </a:solidFill>
                <a:latin typeface="Arial"/>
                <a:cs typeface="Arial"/>
              </a:rPr>
              <a:t>Median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5213" y="3200784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Mean</a:t>
            </a:r>
            <a:r>
              <a:rPr spc="65" dirty="0"/>
              <a:t> </a:t>
            </a:r>
            <a:r>
              <a:rPr dirty="0"/>
              <a:t>vs.</a:t>
            </a:r>
            <a:r>
              <a:rPr spc="160" dirty="0"/>
              <a:t> </a:t>
            </a:r>
            <a:r>
              <a:rPr spc="-10" dirty="0"/>
              <a:t>median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D5D4F83-2A3B-40EB-A5B0-E482CB11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454327"/>
            <a:ext cx="2130243" cy="13655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16A739-7463-4E1F-B3FB-E942389B7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32" y="1992413"/>
            <a:ext cx="3977640" cy="12153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Practice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426720"/>
          </a:xfrm>
          <a:custGeom>
            <a:avLst/>
            <a:gdLst/>
            <a:ahLst/>
            <a:cxnLst/>
            <a:rect l="l" t="t" r="r" b="b"/>
            <a:pathLst>
              <a:path w="3989704" h="426719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375373"/>
                </a:lnTo>
                <a:lnTo>
                  <a:pt x="4013" y="395109"/>
                </a:lnTo>
                <a:lnTo>
                  <a:pt x="14922" y="411264"/>
                </a:lnTo>
                <a:lnTo>
                  <a:pt x="31076" y="422173"/>
                </a:lnTo>
                <a:lnTo>
                  <a:pt x="50812" y="426186"/>
                </a:lnTo>
                <a:lnTo>
                  <a:pt x="3938854" y="426186"/>
                </a:lnTo>
                <a:lnTo>
                  <a:pt x="3958577" y="422173"/>
                </a:lnTo>
                <a:lnTo>
                  <a:pt x="3974731" y="411264"/>
                </a:lnTo>
                <a:lnTo>
                  <a:pt x="3985653" y="395109"/>
                </a:lnTo>
                <a:lnTo>
                  <a:pt x="3989654" y="375373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C65E61-59FB-4FCE-ACB4-5779B497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7" y="526990"/>
            <a:ext cx="4269663" cy="24973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Practice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341B33A-F48C-48E3-9B7E-92081E40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" y="454025"/>
            <a:ext cx="4046220" cy="25527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Extremely</a:t>
            </a:r>
            <a:r>
              <a:rPr spc="125" dirty="0"/>
              <a:t> </a:t>
            </a:r>
            <a:r>
              <a:rPr dirty="0"/>
              <a:t>skewed</a:t>
            </a:r>
            <a:r>
              <a:rPr spc="1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D0838DE-22B6-4258-A7D2-DB8A779B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7" y="1189355"/>
            <a:ext cx="4116303" cy="11506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Pros</a:t>
            </a:r>
            <a:r>
              <a:rPr spc="4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cons</a:t>
            </a:r>
            <a:r>
              <a:rPr spc="5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spc="-10" dirty="0"/>
              <a:t>transformations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2530703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60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31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43AA0-184A-4BD6-A7E1-1A77E484B0F1}"/>
              </a:ext>
            </a:extLst>
          </p:cNvPr>
          <p:cNvSpPr txBox="1"/>
          <p:nvPr/>
        </p:nvSpPr>
        <p:spPr>
          <a:xfrm>
            <a:off x="1152072" y="1130664"/>
            <a:ext cx="2304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US" dirty="0">
                <a:solidFill>
                  <a:srgbClr val="3884B7"/>
                </a:solidFill>
              </a:rPr>
              <a:t>What</a:t>
            </a:r>
            <a:r>
              <a:rPr lang="en-US" spc="80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other</a:t>
            </a:r>
            <a:r>
              <a:rPr lang="en-US" spc="80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variables</a:t>
            </a:r>
            <a:r>
              <a:rPr lang="en-US" spc="85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would</a:t>
            </a:r>
            <a:r>
              <a:rPr lang="en-US" spc="80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you</a:t>
            </a:r>
            <a:r>
              <a:rPr lang="en-US" spc="85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expect</a:t>
            </a:r>
            <a:r>
              <a:rPr lang="en-US" spc="80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to</a:t>
            </a:r>
            <a:r>
              <a:rPr lang="en-US" spc="85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be</a:t>
            </a:r>
            <a:r>
              <a:rPr lang="en-US" spc="80" dirty="0">
                <a:solidFill>
                  <a:srgbClr val="3884B7"/>
                </a:solidFill>
              </a:rPr>
              <a:t> </a:t>
            </a:r>
            <a:r>
              <a:rPr lang="en-US" dirty="0">
                <a:solidFill>
                  <a:srgbClr val="3884B7"/>
                </a:solidFill>
              </a:rPr>
              <a:t>extremely</a:t>
            </a:r>
            <a:r>
              <a:rPr lang="en-US" spc="85" dirty="0">
                <a:solidFill>
                  <a:srgbClr val="3884B7"/>
                </a:solidFill>
              </a:rPr>
              <a:t> </a:t>
            </a:r>
            <a:r>
              <a:rPr lang="en-US" spc="-10" dirty="0">
                <a:solidFill>
                  <a:srgbClr val="3884B7"/>
                </a:solidFill>
              </a:rPr>
              <a:t>skewed?</a:t>
            </a: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Pros</a:t>
            </a:r>
            <a:r>
              <a:rPr spc="4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cons</a:t>
            </a:r>
            <a:r>
              <a:rPr spc="5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spc="-10" dirty="0"/>
              <a:t>transformations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2530703"/>
            <a:ext cx="3989704" cy="238760"/>
          </a:xfrm>
          <a:custGeom>
            <a:avLst/>
            <a:gdLst/>
            <a:ahLst/>
            <a:cxnLst/>
            <a:rect l="l" t="t" r="r" b="b"/>
            <a:pathLst>
              <a:path w="3989704" h="238760">
                <a:moveTo>
                  <a:pt x="3989654" y="44437"/>
                </a:moveTo>
                <a:lnTo>
                  <a:pt x="3988358" y="44437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82" y="44437"/>
                </a:lnTo>
                <a:lnTo>
                  <a:pt x="0" y="44437"/>
                </a:lnTo>
                <a:lnTo>
                  <a:pt x="0" y="50800"/>
                </a:lnTo>
                <a:lnTo>
                  <a:pt x="0" y="82384"/>
                </a:lnTo>
                <a:lnTo>
                  <a:pt x="0" y="187540"/>
                </a:lnTo>
                <a:lnTo>
                  <a:pt x="4013" y="207276"/>
                </a:lnTo>
                <a:lnTo>
                  <a:pt x="14922" y="223431"/>
                </a:lnTo>
                <a:lnTo>
                  <a:pt x="31076" y="234340"/>
                </a:lnTo>
                <a:lnTo>
                  <a:pt x="50812" y="238353"/>
                </a:lnTo>
                <a:lnTo>
                  <a:pt x="3938854" y="238353"/>
                </a:lnTo>
                <a:lnTo>
                  <a:pt x="3958577" y="234340"/>
                </a:lnTo>
                <a:lnTo>
                  <a:pt x="3974731" y="223431"/>
                </a:lnTo>
                <a:lnTo>
                  <a:pt x="3985653" y="207276"/>
                </a:lnTo>
                <a:lnTo>
                  <a:pt x="3989654" y="187540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5213" y="3198815"/>
            <a:ext cx="132715" cy="1447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25" dirty="0">
                <a:solidFill>
                  <a:srgbClr val="22373A"/>
                </a:solidFill>
                <a:latin typeface="Arial"/>
                <a:cs typeface="Arial"/>
              </a:rPr>
              <a:t>31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498EE-9CCE-4F5B-AD21-61E968C863C6}"/>
              </a:ext>
            </a:extLst>
          </p:cNvPr>
          <p:cNvSpPr txBox="1"/>
          <p:nvPr/>
        </p:nvSpPr>
        <p:spPr>
          <a:xfrm>
            <a:off x="1152072" y="702342"/>
            <a:ext cx="2304142" cy="205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What</a:t>
            </a:r>
            <a:r>
              <a:rPr lang="en-US" sz="18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other</a:t>
            </a:r>
            <a:r>
              <a:rPr lang="en-US" sz="18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variables</a:t>
            </a:r>
            <a:r>
              <a:rPr lang="en-US" sz="18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would</a:t>
            </a:r>
            <a:r>
              <a:rPr lang="en-US" sz="18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you</a:t>
            </a:r>
            <a:r>
              <a:rPr lang="en-US" sz="18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expect</a:t>
            </a:r>
            <a:r>
              <a:rPr lang="en-US" sz="18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to</a:t>
            </a:r>
            <a:r>
              <a:rPr lang="en-US" sz="18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be</a:t>
            </a:r>
            <a:r>
              <a:rPr lang="en-US" sz="1800" spc="80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884B7"/>
                </a:solidFill>
                <a:latin typeface="Arial"/>
                <a:cs typeface="Arial"/>
              </a:rPr>
              <a:t>extremely</a:t>
            </a:r>
            <a:r>
              <a:rPr lang="en-US" sz="1800" spc="85" dirty="0">
                <a:solidFill>
                  <a:srgbClr val="3884B7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3884B7"/>
                </a:solidFill>
                <a:latin typeface="Arial"/>
                <a:cs typeface="Arial"/>
              </a:rPr>
              <a:t>skewed?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lang="en-U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i="1" dirty="0">
                <a:solidFill>
                  <a:srgbClr val="22373A"/>
                </a:solidFill>
                <a:latin typeface="Arial"/>
                <a:cs typeface="Arial"/>
              </a:rPr>
              <a:t>Salary,</a:t>
            </a:r>
            <a:r>
              <a:rPr lang="en-US" sz="1800" i="1" spc="9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22373A"/>
                </a:solidFill>
                <a:latin typeface="Arial"/>
                <a:cs typeface="Arial"/>
              </a:rPr>
              <a:t>housing</a:t>
            </a:r>
            <a:r>
              <a:rPr lang="en-US" sz="18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22373A"/>
                </a:solidFill>
                <a:latin typeface="Arial"/>
                <a:cs typeface="Arial"/>
              </a:rPr>
              <a:t>prices,</a:t>
            </a:r>
            <a:r>
              <a:rPr lang="en-US" sz="1800" i="1" spc="10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lang="en-US" sz="1800" i="1" spc="-20" dirty="0">
                <a:solidFill>
                  <a:srgbClr val="22373A"/>
                </a:solidFill>
                <a:latin typeface="Arial"/>
                <a:cs typeface="Arial"/>
              </a:rPr>
              <a:t>etc.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70" y="83027"/>
            <a:ext cx="322834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/>
              <a:t>Practice with </a:t>
            </a:r>
            <a:r>
              <a:t>Side-by-side</a:t>
            </a:r>
            <a:r>
              <a:rPr spc="100"/>
              <a:t> </a:t>
            </a:r>
            <a:r>
              <a:rPr dirty="0"/>
              <a:t>box</a:t>
            </a:r>
            <a:r>
              <a:rPr spc="100" dirty="0"/>
              <a:t> </a:t>
            </a:r>
            <a:r>
              <a:rPr spc="-10" dirty="0"/>
              <a:t>plots</a:t>
            </a:r>
          </a:p>
        </p:txBody>
      </p:sp>
      <p:sp>
        <p:nvSpPr>
          <p:cNvPr id="3" name="object 3"/>
          <p:cNvSpPr/>
          <p:nvPr/>
        </p:nvSpPr>
        <p:spPr>
          <a:xfrm>
            <a:off x="309181" y="436410"/>
            <a:ext cx="3989704" cy="408305"/>
          </a:xfrm>
          <a:custGeom>
            <a:avLst/>
            <a:gdLst/>
            <a:ahLst/>
            <a:cxnLst/>
            <a:rect l="l" t="t" r="r" b="b"/>
            <a:pathLst>
              <a:path w="3989704" h="408305">
                <a:moveTo>
                  <a:pt x="3989654" y="44424"/>
                </a:moveTo>
                <a:lnTo>
                  <a:pt x="3988358" y="44424"/>
                </a:lnTo>
                <a:lnTo>
                  <a:pt x="3985653" y="31076"/>
                </a:lnTo>
                <a:lnTo>
                  <a:pt x="3974731" y="14922"/>
                </a:lnTo>
                <a:lnTo>
                  <a:pt x="3958577" y="4013"/>
                </a:lnTo>
                <a:lnTo>
                  <a:pt x="3938854" y="0"/>
                </a:lnTo>
                <a:lnTo>
                  <a:pt x="50812" y="0"/>
                </a:lnTo>
                <a:lnTo>
                  <a:pt x="31076" y="4013"/>
                </a:lnTo>
                <a:lnTo>
                  <a:pt x="14922" y="14922"/>
                </a:lnTo>
                <a:lnTo>
                  <a:pt x="4013" y="31076"/>
                </a:lnTo>
                <a:lnTo>
                  <a:pt x="1295" y="44424"/>
                </a:lnTo>
                <a:lnTo>
                  <a:pt x="0" y="44424"/>
                </a:lnTo>
                <a:lnTo>
                  <a:pt x="0" y="50800"/>
                </a:lnTo>
                <a:lnTo>
                  <a:pt x="0" y="82384"/>
                </a:lnTo>
                <a:lnTo>
                  <a:pt x="0" y="357124"/>
                </a:lnTo>
                <a:lnTo>
                  <a:pt x="4013" y="376859"/>
                </a:lnTo>
                <a:lnTo>
                  <a:pt x="14922" y="393014"/>
                </a:lnTo>
                <a:lnTo>
                  <a:pt x="31076" y="403923"/>
                </a:lnTo>
                <a:lnTo>
                  <a:pt x="50812" y="407936"/>
                </a:lnTo>
                <a:lnTo>
                  <a:pt x="3938854" y="407936"/>
                </a:lnTo>
                <a:lnTo>
                  <a:pt x="3958577" y="403923"/>
                </a:lnTo>
                <a:lnTo>
                  <a:pt x="3974731" y="393014"/>
                </a:lnTo>
                <a:lnTo>
                  <a:pt x="3985653" y="376859"/>
                </a:lnTo>
                <a:lnTo>
                  <a:pt x="3989654" y="35712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9654" y="44424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736395-B64C-4021-BB69-39864059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" y="663575"/>
            <a:ext cx="4490884" cy="22098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Mean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970" y="602893"/>
            <a:ext cx="3794760" cy="55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2405" algn="ctr">
              <a:lnSpc>
                <a:spcPct val="100000"/>
              </a:lnSpc>
              <a:spcBef>
                <a:spcPts val="1055"/>
              </a:spcBef>
            </a:pPr>
            <a:r>
              <a:rPr sz="1650" i="1" spc="-330" baseline="-37878" dirty="0">
                <a:solidFill>
                  <a:srgbClr val="22373A"/>
                </a:solidFill>
                <a:latin typeface="Times New Roman"/>
                <a:cs typeface="Times New Roman"/>
              </a:rPr>
              <a:t>x</a:t>
            </a:r>
            <a:r>
              <a:rPr sz="1650" spc="-330" baseline="-37878" dirty="0">
                <a:solidFill>
                  <a:srgbClr val="22373A"/>
                </a:solidFill>
                <a:latin typeface="Palatino Linotype"/>
                <a:cs typeface="Palatino Linotype"/>
              </a:rPr>
              <a:t>¯</a:t>
            </a:r>
            <a:r>
              <a:rPr sz="1650" spc="135" baseline="-37878" dirty="0">
                <a:solidFill>
                  <a:srgbClr val="22373A"/>
                </a:solidFill>
                <a:latin typeface="Palatino Linotype"/>
                <a:cs typeface="Palatino Linotype"/>
              </a:rPr>
              <a:t> </a:t>
            </a:r>
            <a:r>
              <a:rPr sz="1650" baseline="-37878" dirty="0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sz="1650" spc="142" baseline="-37878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1100" i="1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200" u="sng" baseline="-10416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Palatino Linotype"/>
                <a:cs typeface="Palatino Linotype"/>
              </a:rPr>
              <a:t>1</a:t>
            </a:r>
            <a:r>
              <a:rPr sz="1200" u="sng" spc="112" baseline="-10416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1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+</a:t>
            </a:r>
            <a:r>
              <a:rPr sz="1100" u="sng" spc="-3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 </a:t>
            </a:r>
            <a:r>
              <a:rPr sz="1100" i="1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200" u="sng" baseline="-10416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Palatino Linotype"/>
                <a:cs typeface="Palatino Linotype"/>
              </a:rPr>
              <a:t>2</a:t>
            </a:r>
            <a:r>
              <a:rPr sz="1200" u="sng" spc="120" baseline="-10416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1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+</a:t>
            </a:r>
            <a:r>
              <a:rPr sz="1100" u="sng" spc="-3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 </a:t>
            </a:r>
            <a:r>
              <a:rPr sz="1100" u="sng" spc="-3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Microsoft Sans Serif"/>
                <a:cs typeface="Microsoft Sans Serif"/>
              </a:rPr>
              <a:t>·</a:t>
            </a:r>
            <a:r>
              <a:rPr sz="1100" spc="-11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3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Microsoft Sans Serif"/>
                <a:cs typeface="Microsoft Sans Serif"/>
              </a:rPr>
              <a:t>·</a:t>
            </a:r>
            <a:r>
              <a:rPr sz="1100" spc="-114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u="sng" spc="-3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Microsoft Sans Serif"/>
                <a:cs typeface="Microsoft Sans Serif"/>
              </a:rPr>
              <a:t>·</a:t>
            </a:r>
            <a:r>
              <a:rPr sz="1100" u="sng" spc="-50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100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+</a:t>
            </a:r>
            <a:r>
              <a:rPr sz="1100" u="sng" spc="-35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Georgia"/>
                <a:cs typeface="Georgia"/>
              </a:rPr>
              <a:t> </a:t>
            </a:r>
            <a:r>
              <a:rPr sz="1100" i="1" u="sng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200" i="1" u="sng" baseline="-10416" dirty="0">
                <a:solidFill>
                  <a:srgbClr val="22373A"/>
                </a:solidFill>
                <a:uFill>
                  <a:solidFill>
                    <a:srgbClr val="22373A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200" i="1" spc="-60" baseline="-10416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650" spc="-75" baseline="-37878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endParaRPr sz="1650" baseline="-37878" dirty="0">
              <a:latin typeface="Adobe Text Pro"/>
              <a:cs typeface="Adobe Text Pro"/>
            </a:endParaRPr>
          </a:p>
          <a:p>
            <a:pPr marL="384810" algn="ctr">
              <a:lnSpc>
                <a:spcPct val="100000"/>
              </a:lnSpc>
              <a:spcBef>
                <a:spcPts val="170"/>
              </a:spcBef>
            </a:pPr>
            <a:r>
              <a:rPr sz="1100" i="1" spc="-50" dirty="0">
                <a:solidFill>
                  <a:srgbClr val="22373A"/>
                </a:solidFill>
                <a:latin typeface="Times New Roman"/>
                <a:cs typeface="Times New Roman"/>
              </a:rPr>
              <a:t>n</a:t>
            </a:r>
            <a:endParaRPr sz="1100" dirty="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where</a:t>
            </a:r>
            <a:r>
              <a:rPr sz="10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2373A"/>
                </a:solidFill>
                <a:latin typeface="Times New Roman"/>
                <a:cs typeface="Times New Roman"/>
              </a:rPr>
              <a:t>x</a:t>
            </a:r>
            <a:r>
              <a:rPr sz="1200" baseline="-10416" dirty="0">
                <a:solidFill>
                  <a:srgbClr val="22373A"/>
                </a:solidFill>
                <a:latin typeface="Palatino Linotype"/>
                <a:cs typeface="Palatino Linotype"/>
              </a:rPr>
              <a:t>1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1100" spc="-2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1100" i="1" dirty="0">
                <a:solidFill>
                  <a:srgbClr val="22373A"/>
                </a:solidFill>
                <a:latin typeface="Times New Roman"/>
                <a:cs typeface="Times New Roman"/>
              </a:rPr>
              <a:t>x</a:t>
            </a:r>
            <a:r>
              <a:rPr sz="1200" baseline="-10416" dirty="0">
                <a:solidFill>
                  <a:srgbClr val="22373A"/>
                </a:solidFill>
                <a:latin typeface="Palatino Linotype"/>
                <a:cs typeface="Palatino Linotype"/>
              </a:rPr>
              <a:t>2</a:t>
            </a:r>
            <a:r>
              <a:rPr sz="110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1100" spc="-2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1100" spc="-3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-8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-85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2373A"/>
                </a:solidFill>
                <a:latin typeface="Microsoft Sans Serif"/>
                <a:cs typeface="Microsoft Sans Serif"/>
              </a:rPr>
              <a:t>·</a:t>
            </a:r>
            <a:r>
              <a:rPr sz="1100" spc="130" dirty="0">
                <a:solidFill>
                  <a:srgbClr val="22373A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22373A"/>
                </a:solidFill>
                <a:latin typeface="Adobe Text Pro"/>
                <a:cs typeface="Adobe Text Pro"/>
              </a:rPr>
              <a:t>,</a:t>
            </a:r>
            <a:r>
              <a:rPr sz="1100" spc="-25" dirty="0">
                <a:solidFill>
                  <a:srgbClr val="22373A"/>
                </a:solidFill>
                <a:latin typeface="Adobe Text Pro"/>
                <a:cs typeface="Adobe Text Pro"/>
              </a:rPr>
              <a:t> </a:t>
            </a:r>
            <a:r>
              <a:rPr sz="1100" i="1" dirty="0">
                <a:solidFill>
                  <a:srgbClr val="22373A"/>
                </a:solidFill>
                <a:latin typeface="Times New Roman"/>
                <a:cs typeface="Times New Roman"/>
              </a:rPr>
              <a:t>x</a:t>
            </a:r>
            <a:r>
              <a:rPr sz="1200" i="1" baseline="-10416" dirty="0">
                <a:solidFill>
                  <a:srgbClr val="22373A"/>
                </a:solidFill>
                <a:latin typeface="Times New Roman"/>
                <a:cs typeface="Times New Roman"/>
              </a:rPr>
              <a:t>n</a:t>
            </a:r>
            <a:r>
              <a:rPr sz="1200" i="1" spc="292" baseline="-10416" dirty="0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represent</a:t>
            </a:r>
            <a:r>
              <a:rPr sz="10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the</a:t>
            </a:r>
            <a:r>
              <a:rPr sz="1000" spc="60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0DA5FF"/>
                </a:solidFill>
                <a:latin typeface="Arial"/>
                <a:cs typeface="Arial"/>
              </a:rPr>
              <a:t>n</a:t>
            </a:r>
            <a:r>
              <a:rPr sz="1000" i="1" spc="60" dirty="0">
                <a:solidFill>
                  <a:srgbClr val="0DA5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373A"/>
                </a:solidFill>
                <a:latin typeface="Arial"/>
                <a:cs typeface="Arial"/>
              </a:rPr>
              <a:t>observed</a:t>
            </a:r>
            <a:r>
              <a:rPr sz="1000" spc="55" dirty="0">
                <a:solidFill>
                  <a:srgbClr val="22373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373A"/>
                </a:solidFill>
                <a:latin typeface="Arial"/>
                <a:cs typeface="Arial"/>
              </a:rPr>
              <a:t>values.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Stacked</a:t>
            </a:r>
            <a:r>
              <a:rPr spc="75" dirty="0"/>
              <a:t> </a:t>
            </a:r>
            <a:r>
              <a:rPr dirty="0"/>
              <a:t>dot</a:t>
            </a:r>
            <a:r>
              <a:rPr spc="75" dirty="0"/>
              <a:t> </a:t>
            </a:r>
            <a:r>
              <a:rPr spc="-20" dirty="0"/>
              <a:t>plot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47D4C22-C95C-4F39-B8A0-96A5FE02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5" y="857885"/>
            <a:ext cx="4207005" cy="20154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Histograms</a:t>
            </a:r>
            <a:r>
              <a:rPr spc="150" dirty="0"/>
              <a:t> </a:t>
            </a:r>
            <a:r>
              <a:rPr dirty="0"/>
              <a:t>-</a:t>
            </a:r>
            <a:r>
              <a:rPr spc="155" dirty="0"/>
              <a:t> </a:t>
            </a:r>
            <a:r>
              <a:rPr dirty="0"/>
              <a:t>Extracurricular</a:t>
            </a:r>
            <a:r>
              <a:rPr spc="155" dirty="0"/>
              <a:t> </a:t>
            </a:r>
            <a:r>
              <a:rPr spc="-10" dirty="0"/>
              <a:t>hours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56322" y="3240350"/>
            <a:ext cx="7429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5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79347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26499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20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73651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30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0803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40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67955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50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15107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60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62259" y="3240350"/>
            <a:ext cx="122555" cy="1225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-25" dirty="0">
                <a:latin typeface="Arial"/>
                <a:cs typeface="Arial"/>
              </a:rPr>
              <a:t>70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D0DA1-9CA7-4B3A-A958-E33C1DD6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393065"/>
            <a:ext cx="4465320" cy="26746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Bin</a:t>
            </a:r>
            <a:r>
              <a:rPr spc="60" dirty="0"/>
              <a:t> </a:t>
            </a:r>
            <a:r>
              <a:rPr spc="-10" dirty="0"/>
              <a:t>width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C4B0E-C6DD-470B-8C7C-62BE6EC6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" y="511175"/>
            <a:ext cx="4206240" cy="24384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Shape</a:t>
            </a:r>
            <a:r>
              <a:rPr spc="7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distribution:</a:t>
            </a:r>
            <a:r>
              <a:rPr spc="165" dirty="0"/>
              <a:t> </a:t>
            </a:r>
            <a:r>
              <a:rPr spc="-10" dirty="0"/>
              <a:t>modality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9D3E7E3-E09C-40C3-A973-719695572BBD}"/>
              </a:ext>
            </a:extLst>
          </p:cNvPr>
          <p:cNvGrpSpPr/>
          <p:nvPr/>
        </p:nvGrpSpPr>
        <p:grpSpPr>
          <a:xfrm>
            <a:off x="122770" y="815975"/>
            <a:ext cx="4385285" cy="1698545"/>
            <a:chOff x="851857" y="1337012"/>
            <a:chExt cx="2820386" cy="706177"/>
          </a:xfrm>
        </p:grpSpPr>
        <p:grpSp>
          <p:nvGrpSpPr>
            <p:cNvPr id="4" name="object 4"/>
            <p:cNvGrpSpPr/>
            <p:nvPr/>
          </p:nvGrpSpPr>
          <p:grpSpPr>
            <a:xfrm>
              <a:off x="953764" y="1337012"/>
              <a:ext cx="513715" cy="680720"/>
              <a:chOff x="953764" y="1337012"/>
              <a:chExt cx="513715" cy="68072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955987" y="1963009"/>
                <a:ext cx="50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9269">
                    <a:moveTo>
                      <a:pt x="0" y="0"/>
                    </a:moveTo>
                    <a:lnTo>
                      <a:pt x="509040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974849" y="1846077"/>
                <a:ext cx="5270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117475">
                    <a:moveTo>
                      <a:pt x="52362" y="0"/>
                    </a:moveTo>
                    <a:lnTo>
                      <a:pt x="0" y="0"/>
                    </a:lnTo>
                    <a:lnTo>
                      <a:pt x="0" y="116932"/>
                    </a:lnTo>
                    <a:lnTo>
                      <a:pt x="52362" y="116932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974849" y="1846019"/>
                <a:ext cx="5270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117475">
                    <a:moveTo>
                      <a:pt x="0" y="116990"/>
                    </a:moveTo>
                    <a:lnTo>
                      <a:pt x="0" y="0"/>
                    </a:lnTo>
                    <a:lnTo>
                      <a:pt x="52362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027211" y="1339235"/>
                <a:ext cx="5270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624205">
                    <a:moveTo>
                      <a:pt x="52362" y="0"/>
                    </a:moveTo>
                    <a:lnTo>
                      <a:pt x="0" y="0"/>
                    </a:lnTo>
                    <a:lnTo>
                      <a:pt x="0" y="623774"/>
                    </a:lnTo>
                    <a:lnTo>
                      <a:pt x="52362" y="623774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027211" y="1339235"/>
                <a:ext cx="5270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624205">
                    <a:moveTo>
                      <a:pt x="0" y="623774"/>
                    </a:moveTo>
                    <a:lnTo>
                      <a:pt x="0" y="0"/>
                    </a:lnTo>
                    <a:lnTo>
                      <a:pt x="52362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079573" y="1339235"/>
                <a:ext cx="5270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624205">
                    <a:moveTo>
                      <a:pt x="52362" y="0"/>
                    </a:moveTo>
                    <a:lnTo>
                      <a:pt x="0" y="0"/>
                    </a:lnTo>
                    <a:lnTo>
                      <a:pt x="0" y="623774"/>
                    </a:lnTo>
                    <a:lnTo>
                      <a:pt x="52362" y="623774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079573" y="1339235"/>
                <a:ext cx="5270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624205">
                    <a:moveTo>
                      <a:pt x="0" y="623774"/>
                    </a:moveTo>
                    <a:lnTo>
                      <a:pt x="0" y="0"/>
                    </a:lnTo>
                    <a:lnTo>
                      <a:pt x="52362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131935" y="1690090"/>
                <a:ext cx="5270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273050">
                    <a:moveTo>
                      <a:pt x="52362" y="0"/>
                    </a:moveTo>
                    <a:lnTo>
                      <a:pt x="0" y="0"/>
                    </a:lnTo>
                    <a:lnTo>
                      <a:pt x="0" y="272919"/>
                    </a:lnTo>
                    <a:lnTo>
                      <a:pt x="52362" y="272919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131935" y="1339235"/>
                <a:ext cx="5270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624205">
                    <a:moveTo>
                      <a:pt x="0" y="623774"/>
                    </a:moveTo>
                    <a:lnTo>
                      <a:pt x="0" y="350854"/>
                    </a:lnTo>
                    <a:lnTo>
                      <a:pt x="52362" y="350854"/>
                    </a:lnTo>
                  </a:path>
                  <a:path w="52705" h="624205">
                    <a:moveTo>
                      <a:pt x="0" y="0"/>
                    </a:moveTo>
                    <a:lnTo>
                      <a:pt x="0" y="350854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184297" y="1534161"/>
                <a:ext cx="5270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429260">
                    <a:moveTo>
                      <a:pt x="52362" y="0"/>
                    </a:moveTo>
                    <a:lnTo>
                      <a:pt x="0" y="0"/>
                    </a:lnTo>
                    <a:lnTo>
                      <a:pt x="0" y="428848"/>
                    </a:lnTo>
                    <a:lnTo>
                      <a:pt x="52362" y="428848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184297" y="1534161"/>
                <a:ext cx="5270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429260">
                    <a:moveTo>
                      <a:pt x="0" y="428848"/>
                    </a:moveTo>
                    <a:lnTo>
                      <a:pt x="0" y="0"/>
                    </a:lnTo>
                    <a:lnTo>
                      <a:pt x="52419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236717" y="1729087"/>
                <a:ext cx="52705" cy="2343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234314">
                    <a:moveTo>
                      <a:pt x="52362" y="0"/>
                    </a:moveTo>
                    <a:lnTo>
                      <a:pt x="0" y="0"/>
                    </a:lnTo>
                    <a:lnTo>
                      <a:pt x="0" y="233922"/>
                    </a:lnTo>
                    <a:lnTo>
                      <a:pt x="52362" y="233922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236717" y="1534161"/>
                <a:ext cx="5270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429260">
                    <a:moveTo>
                      <a:pt x="0" y="428848"/>
                    </a:moveTo>
                    <a:lnTo>
                      <a:pt x="0" y="194925"/>
                    </a:lnTo>
                    <a:lnTo>
                      <a:pt x="52362" y="194925"/>
                    </a:lnTo>
                  </a:path>
                  <a:path w="52705" h="429260">
                    <a:moveTo>
                      <a:pt x="0" y="0"/>
                    </a:moveTo>
                    <a:lnTo>
                      <a:pt x="0" y="194925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289079" y="1807080"/>
                <a:ext cx="52705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156210">
                    <a:moveTo>
                      <a:pt x="52362" y="0"/>
                    </a:moveTo>
                    <a:lnTo>
                      <a:pt x="0" y="0"/>
                    </a:lnTo>
                    <a:lnTo>
                      <a:pt x="0" y="155929"/>
                    </a:lnTo>
                    <a:lnTo>
                      <a:pt x="52362" y="155929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289079" y="1729087"/>
                <a:ext cx="52705" cy="2343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234314">
                    <a:moveTo>
                      <a:pt x="0" y="233922"/>
                    </a:moveTo>
                    <a:lnTo>
                      <a:pt x="0" y="77993"/>
                    </a:lnTo>
                    <a:lnTo>
                      <a:pt x="52362" y="77993"/>
                    </a:lnTo>
                  </a:path>
                  <a:path w="52705" h="234314">
                    <a:moveTo>
                      <a:pt x="0" y="0"/>
                    </a:moveTo>
                    <a:lnTo>
                      <a:pt x="0" y="77993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341441" y="1924012"/>
                <a:ext cx="5270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9369">
                    <a:moveTo>
                      <a:pt x="52362" y="0"/>
                    </a:moveTo>
                    <a:lnTo>
                      <a:pt x="0" y="0"/>
                    </a:lnTo>
                    <a:lnTo>
                      <a:pt x="0" y="38996"/>
                    </a:lnTo>
                    <a:lnTo>
                      <a:pt x="52362" y="38996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341441" y="1807080"/>
                <a:ext cx="52705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156210">
                    <a:moveTo>
                      <a:pt x="0" y="155929"/>
                    </a:moveTo>
                    <a:lnTo>
                      <a:pt x="0" y="116932"/>
                    </a:lnTo>
                    <a:lnTo>
                      <a:pt x="52362" y="116932"/>
                    </a:lnTo>
                  </a:path>
                  <a:path w="52705" h="156210">
                    <a:moveTo>
                      <a:pt x="0" y="0"/>
                    </a:moveTo>
                    <a:lnTo>
                      <a:pt x="0" y="11693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393803" y="1924012"/>
                <a:ext cx="5270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9369">
                    <a:moveTo>
                      <a:pt x="52362" y="0"/>
                    </a:moveTo>
                    <a:lnTo>
                      <a:pt x="0" y="0"/>
                    </a:lnTo>
                    <a:lnTo>
                      <a:pt x="0" y="38996"/>
                    </a:lnTo>
                    <a:lnTo>
                      <a:pt x="52362" y="38996"/>
                    </a:lnTo>
                    <a:lnTo>
                      <a:pt x="52362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393803" y="1924012"/>
                <a:ext cx="5270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9369">
                    <a:moveTo>
                      <a:pt x="0" y="38996"/>
                    </a:moveTo>
                    <a:lnTo>
                      <a:pt x="0" y="0"/>
                    </a:lnTo>
                    <a:lnTo>
                      <a:pt x="52362" y="0"/>
                    </a:lnTo>
                  </a:path>
                  <a:path w="52705" h="39369">
                    <a:moveTo>
                      <a:pt x="52362" y="38996"/>
                    </a:moveTo>
                    <a:lnTo>
                      <a:pt x="52362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974849" y="1987946"/>
                <a:ext cx="39306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93065" h="27939">
                    <a:moveTo>
                      <a:pt x="0" y="0"/>
                    </a:moveTo>
                    <a:lnTo>
                      <a:pt x="392802" y="0"/>
                    </a:lnTo>
                  </a:path>
                  <a:path w="393065" h="27939">
                    <a:moveTo>
                      <a:pt x="0" y="0"/>
                    </a:moveTo>
                    <a:lnTo>
                      <a:pt x="0" y="27482"/>
                    </a:lnTo>
                  </a:path>
                  <a:path w="393065" h="27939">
                    <a:moveTo>
                      <a:pt x="130934" y="0"/>
                    </a:moveTo>
                    <a:lnTo>
                      <a:pt x="130934" y="27482"/>
                    </a:lnTo>
                  </a:path>
                  <a:path w="393065" h="27939">
                    <a:moveTo>
                      <a:pt x="261868" y="0"/>
                    </a:moveTo>
                    <a:lnTo>
                      <a:pt x="261868" y="27482"/>
                    </a:lnTo>
                  </a:path>
                  <a:path w="393065" h="27939">
                    <a:moveTo>
                      <a:pt x="392802" y="0"/>
                    </a:moveTo>
                    <a:lnTo>
                      <a:pt x="392802" y="2748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949246" y="2011466"/>
              <a:ext cx="457200" cy="3172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endParaRPr sz="400" dirty="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28504" y="1378174"/>
              <a:ext cx="27940" cy="584835"/>
            </a:xfrm>
            <a:custGeom>
              <a:avLst/>
              <a:gdLst/>
              <a:ahLst/>
              <a:cxnLst/>
              <a:rect l="l" t="t" r="r" b="b"/>
              <a:pathLst>
                <a:path w="27940" h="584835">
                  <a:moveTo>
                    <a:pt x="27482" y="584835"/>
                  </a:moveTo>
                  <a:lnTo>
                    <a:pt x="27482" y="0"/>
                  </a:lnTo>
                </a:path>
                <a:path w="27940" h="584835">
                  <a:moveTo>
                    <a:pt x="27482" y="584835"/>
                  </a:moveTo>
                  <a:lnTo>
                    <a:pt x="0" y="584835"/>
                  </a:lnTo>
                </a:path>
                <a:path w="27940" h="584835">
                  <a:moveTo>
                    <a:pt x="27482" y="389909"/>
                  </a:moveTo>
                  <a:lnTo>
                    <a:pt x="0" y="389909"/>
                  </a:lnTo>
                </a:path>
                <a:path w="27940" h="584835">
                  <a:moveTo>
                    <a:pt x="27482" y="194983"/>
                  </a:moveTo>
                  <a:lnTo>
                    <a:pt x="0" y="194983"/>
                  </a:lnTo>
                </a:path>
                <a:path w="27940" h="584835">
                  <a:moveTo>
                    <a:pt x="27482" y="0"/>
                  </a:moveTo>
                  <a:lnTo>
                    <a:pt x="0" y="0"/>
                  </a:lnTo>
                </a:path>
              </a:pathLst>
            </a:custGeom>
            <a:ln w="4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51857" y="1937411"/>
              <a:ext cx="39589" cy="51435"/>
            </a:xfrm>
            <a:prstGeom prst="rect">
              <a:avLst/>
            </a:prstGeom>
          </p:spPr>
          <p:txBody>
            <a:bodyPr vert="vert270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400" spc="-50" dirty="0">
                  <a:latin typeface="Arial"/>
                  <a:cs typeface="Arial"/>
                </a:rPr>
                <a:t>0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851857" y="1339736"/>
              <a:ext cx="39589" cy="454025"/>
            </a:xfrm>
            <a:prstGeom prst="rect">
              <a:avLst/>
            </a:prstGeom>
          </p:spPr>
          <p:txBody>
            <a:bodyPr vert="vert270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  <a:tabLst>
                  <a:tab pos="194310" algn="l"/>
                  <a:tab pos="389255" algn="l"/>
                </a:tabLst>
              </a:pPr>
              <a:endParaRPr sz="400" dirty="0">
                <a:latin typeface="Arial"/>
                <a:cs typeface="Arial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1682783" y="1337012"/>
              <a:ext cx="513715" cy="680720"/>
              <a:chOff x="1682783" y="1337012"/>
              <a:chExt cx="513715" cy="68072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1685006" y="1963009"/>
                <a:ext cx="50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9269">
                    <a:moveTo>
                      <a:pt x="0" y="0"/>
                    </a:moveTo>
                    <a:lnTo>
                      <a:pt x="509040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703868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5669"/>
                    </a:lnTo>
                    <a:lnTo>
                      <a:pt x="47154" y="656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703868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0" y="65669"/>
                    </a:moveTo>
                    <a:lnTo>
                      <a:pt x="0" y="0"/>
                    </a:lnTo>
                    <a:lnTo>
                      <a:pt x="47096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750965" y="1667525"/>
                <a:ext cx="4762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95910">
                    <a:moveTo>
                      <a:pt x="47154" y="0"/>
                    </a:moveTo>
                    <a:lnTo>
                      <a:pt x="0" y="0"/>
                    </a:lnTo>
                    <a:lnTo>
                      <a:pt x="0" y="295484"/>
                    </a:lnTo>
                    <a:lnTo>
                      <a:pt x="47154" y="295484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750965" y="1667525"/>
                <a:ext cx="4762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95910">
                    <a:moveTo>
                      <a:pt x="0" y="295484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798119" y="1798864"/>
                <a:ext cx="47625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64464">
                    <a:moveTo>
                      <a:pt x="47154" y="0"/>
                    </a:moveTo>
                    <a:lnTo>
                      <a:pt x="0" y="0"/>
                    </a:lnTo>
                    <a:lnTo>
                      <a:pt x="0" y="164145"/>
                    </a:lnTo>
                    <a:lnTo>
                      <a:pt x="47154" y="164145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1798119" y="1667525"/>
                <a:ext cx="4762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95910">
                    <a:moveTo>
                      <a:pt x="0" y="295484"/>
                    </a:moveTo>
                    <a:lnTo>
                      <a:pt x="0" y="131339"/>
                    </a:lnTo>
                    <a:lnTo>
                      <a:pt x="47154" y="131339"/>
                    </a:lnTo>
                  </a:path>
                  <a:path w="47625" h="295910">
                    <a:moveTo>
                      <a:pt x="0" y="0"/>
                    </a:moveTo>
                    <a:lnTo>
                      <a:pt x="0" y="131339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1845274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5669"/>
                    </a:lnTo>
                    <a:lnTo>
                      <a:pt x="47154" y="656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1845274" y="1798864"/>
                <a:ext cx="47625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64464">
                    <a:moveTo>
                      <a:pt x="0" y="164145"/>
                    </a:moveTo>
                    <a:lnTo>
                      <a:pt x="0" y="98475"/>
                    </a:lnTo>
                    <a:lnTo>
                      <a:pt x="47096" y="98475"/>
                    </a:lnTo>
                  </a:path>
                  <a:path w="47625" h="164464">
                    <a:moveTo>
                      <a:pt x="0" y="0"/>
                    </a:moveTo>
                    <a:lnTo>
                      <a:pt x="0" y="98475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892371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5669"/>
                    </a:lnTo>
                    <a:lnTo>
                      <a:pt x="47154" y="656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892371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0" y="65669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939526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5669"/>
                    </a:lnTo>
                    <a:lnTo>
                      <a:pt x="47154" y="656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1939526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0" y="65669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1986681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5669"/>
                    </a:lnTo>
                    <a:lnTo>
                      <a:pt x="47154" y="656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1986681" y="1897340"/>
                <a:ext cx="476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6039">
                    <a:moveTo>
                      <a:pt x="0" y="65669"/>
                    </a:moveTo>
                    <a:lnTo>
                      <a:pt x="0" y="0"/>
                    </a:lnTo>
                    <a:lnTo>
                      <a:pt x="47096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033778" y="1634719"/>
                <a:ext cx="4762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28294">
                    <a:moveTo>
                      <a:pt x="47154" y="0"/>
                    </a:moveTo>
                    <a:lnTo>
                      <a:pt x="0" y="0"/>
                    </a:lnTo>
                    <a:lnTo>
                      <a:pt x="0" y="328290"/>
                    </a:lnTo>
                    <a:lnTo>
                      <a:pt x="47154" y="328290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033778" y="1634719"/>
                <a:ext cx="4762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28294">
                    <a:moveTo>
                      <a:pt x="0" y="328290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080933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23774"/>
                    </a:lnTo>
                    <a:lnTo>
                      <a:pt x="47154" y="623774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2080933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0" y="623774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128087" y="1667525"/>
                <a:ext cx="4762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95910">
                    <a:moveTo>
                      <a:pt x="47154" y="0"/>
                    </a:moveTo>
                    <a:lnTo>
                      <a:pt x="0" y="0"/>
                    </a:lnTo>
                    <a:lnTo>
                      <a:pt x="0" y="295484"/>
                    </a:lnTo>
                    <a:lnTo>
                      <a:pt x="47154" y="295484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128087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0" y="623774"/>
                    </a:moveTo>
                    <a:lnTo>
                      <a:pt x="0" y="328290"/>
                    </a:lnTo>
                    <a:lnTo>
                      <a:pt x="47096" y="328290"/>
                    </a:lnTo>
                  </a:path>
                  <a:path w="47625" h="624205">
                    <a:moveTo>
                      <a:pt x="0" y="0"/>
                    </a:moveTo>
                    <a:lnTo>
                      <a:pt x="0" y="328290"/>
                    </a:lnTo>
                  </a:path>
                  <a:path w="47625" h="624205">
                    <a:moveTo>
                      <a:pt x="47096" y="623774"/>
                    </a:moveTo>
                    <a:lnTo>
                      <a:pt x="47096" y="32829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703868" y="1987946"/>
                <a:ext cx="47180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471805" h="27939">
                    <a:moveTo>
                      <a:pt x="0" y="0"/>
                    </a:moveTo>
                    <a:lnTo>
                      <a:pt x="471316" y="0"/>
                    </a:lnTo>
                  </a:path>
                  <a:path w="471805" h="27939">
                    <a:moveTo>
                      <a:pt x="0" y="0"/>
                    </a:moveTo>
                    <a:lnTo>
                      <a:pt x="0" y="27482"/>
                    </a:lnTo>
                  </a:path>
                  <a:path w="471805" h="27939">
                    <a:moveTo>
                      <a:pt x="117800" y="0"/>
                    </a:moveTo>
                    <a:lnTo>
                      <a:pt x="117800" y="27482"/>
                    </a:lnTo>
                  </a:path>
                  <a:path w="471805" h="27939">
                    <a:moveTo>
                      <a:pt x="235658" y="0"/>
                    </a:moveTo>
                    <a:lnTo>
                      <a:pt x="235658" y="27482"/>
                    </a:lnTo>
                  </a:path>
                  <a:path w="471805" h="27939">
                    <a:moveTo>
                      <a:pt x="353516" y="0"/>
                    </a:moveTo>
                    <a:lnTo>
                      <a:pt x="353516" y="27482"/>
                    </a:lnTo>
                  </a:path>
                  <a:path w="471805" h="27939">
                    <a:moveTo>
                      <a:pt x="471316" y="0"/>
                    </a:moveTo>
                    <a:lnTo>
                      <a:pt x="471316" y="2748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</p:grpSp>
        <p:sp>
          <p:nvSpPr>
            <p:cNvPr id="52" name="object 52"/>
            <p:cNvSpPr txBox="1"/>
            <p:nvPr/>
          </p:nvSpPr>
          <p:spPr>
            <a:xfrm>
              <a:off x="1678265" y="2011466"/>
              <a:ext cx="535940" cy="3172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400" dirty="0">
                  <a:latin typeface="Arial"/>
                  <a:cs typeface="Arial"/>
                </a:rPr>
                <a:t>0</a:t>
              </a:r>
              <a:r>
                <a:rPr sz="400" spc="270" dirty="0">
                  <a:latin typeface="Arial"/>
                  <a:cs typeface="Arial"/>
                </a:rPr>
                <a:t>  </a:t>
              </a:r>
              <a:endParaRPr sz="400" dirty="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657523" y="1470516"/>
              <a:ext cx="27940" cy="492759"/>
            </a:xfrm>
            <a:custGeom>
              <a:avLst/>
              <a:gdLst/>
              <a:ahLst/>
              <a:cxnLst/>
              <a:rect l="l" t="t" r="r" b="b"/>
              <a:pathLst>
                <a:path w="27939" h="492760">
                  <a:moveTo>
                    <a:pt x="27482" y="492492"/>
                  </a:moveTo>
                  <a:lnTo>
                    <a:pt x="27482" y="0"/>
                  </a:lnTo>
                </a:path>
                <a:path w="27939" h="492760">
                  <a:moveTo>
                    <a:pt x="27482" y="492492"/>
                  </a:moveTo>
                  <a:lnTo>
                    <a:pt x="0" y="492492"/>
                  </a:lnTo>
                </a:path>
                <a:path w="27939" h="492760">
                  <a:moveTo>
                    <a:pt x="27482" y="328347"/>
                  </a:moveTo>
                  <a:lnTo>
                    <a:pt x="0" y="328347"/>
                  </a:lnTo>
                </a:path>
                <a:path w="27939" h="492760">
                  <a:moveTo>
                    <a:pt x="27482" y="164202"/>
                  </a:moveTo>
                  <a:lnTo>
                    <a:pt x="0" y="164202"/>
                  </a:lnTo>
                </a:path>
                <a:path w="27939" h="492760">
                  <a:moveTo>
                    <a:pt x="27482" y="0"/>
                  </a:moveTo>
                  <a:lnTo>
                    <a:pt x="0" y="0"/>
                  </a:lnTo>
                </a:path>
              </a:pathLst>
            </a:custGeom>
            <a:ln w="4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"/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1580876" y="1937411"/>
              <a:ext cx="39589" cy="51435"/>
            </a:xfrm>
            <a:prstGeom prst="rect">
              <a:avLst/>
            </a:prstGeom>
          </p:spPr>
          <p:txBody>
            <a:bodyPr vert="vert270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400" spc="-50" dirty="0">
                  <a:latin typeface="Arial"/>
                  <a:cs typeface="Arial"/>
                </a:rPr>
                <a:t>0</a:t>
              </a:r>
              <a:endParaRPr sz="400">
                <a:latin typeface="Arial"/>
                <a:cs typeface="Arial"/>
              </a:endParaRPr>
            </a:p>
          </p:txBody>
        </p:sp>
        <p:grpSp>
          <p:nvGrpSpPr>
            <p:cNvPr id="56" name="object 56"/>
            <p:cNvGrpSpPr/>
            <p:nvPr/>
          </p:nvGrpSpPr>
          <p:grpSpPr>
            <a:xfrm>
              <a:off x="2411802" y="1337012"/>
              <a:ext cx="513715" cy="680720"/>
              <a:chOff x="2411802" y="1337012"/>
              <a:chExt cx="513715" cy="680720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2414025" y="1963009"/>
                <a:ext cx="50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9269">
                    <a:moveTo>
                      <a:pt x="0" y="0"/>
                    </a:moveTo>
                    <a:lnTo>
                      <a:pt x="509040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2432887" y="1695644"/>
                <a:ext cx="43180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267969">
                    <a:moveTo>
                      <a:pt x="42873" y="0"/>
                    </a:moveTo>
                    <a:lnTo>
                      <a:pt x="0" y="0"/>
                    </a:lnTo>
                    <a:lnTo>
                      <a:pt x="0" y="267364"/>
                    </a:lnTo>
                    <a:lnTo>
                      <a:pt x="42873" y="267364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2432887" y="1695644"/>
                <a:ext cx="43180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267969">
                    <a:moveTo>
                      <a:pt x="0" y="267364"/>
                    </a:moveTo>
                    <a:lnTo>
                      <a:pt x="0" y="0"/>
                    </a:lnTo>
                    <a:lnTo>
                      <a:pt x="42815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2475702" y="1784804"/>
                <a:ext cx="43180" cy="1784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17843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178204"/>
                    </a:lnTo>
                    <a:lnTo>
                      <a:pt x="42873" y="178204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2475702" y="1695644"/>
                <a:ext cx="43180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267969">
                    <a:moveTo>
                      <a:pt x="0" y="267364"/>
                    </a:moveTo>
                    <a:lnTo>
                      <a:pt x="0" y="89160"/>
                    </a:lnTo>
                    <a:lnTo>
                      <a:pt x="42873" y="89160"/>
                    </a:lnTo>
                  </a:path>
                  <a:path w="43180" h="267969">
                    <a:moveTo>
                      <a:pt x="0" y="0"/>
                    </a:moveTo>
                    <a:lnTo>
                      <a:pt x="0" y="8916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2518575" y="1873907"/>
                <a:ext cx="4318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8953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89102"/>
                    </a:lnTo>
                    <a:lnTo>
                      <a:pt x="42873" y="89102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2518575" y="1784804"/>
                <a:ext cx="43180" cy="1784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178435">
                    <a:moveTo>
                      <a:pt x="0" y="178204"/>
                    </a:moveTo>
                    <a:lnTo>
                      <a:pt x="0" y="89102"/>
                    </a:lnTo>
                    <a:lnTo>
                      <a:pt x="42815" y="89102"/>
                    </a:lnTo>
                  </a:path>
                  <a:path w="43180" h="178435">
                    <a:moveTo>
                      <a:pt x="0" y="0"/>
                    </a:moveTo>
                    <a:lnTo>
                      <a:pt x="0" y="8910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2561391" y="1903588"/>
                <a:ext cx="4318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9689">
                    <a:moveTo>
                      <a:pt x="42873" y="0"/>
                    </a:moveTo>
                    <a:lnTo>
                      <a:pt x="0" y="0"/>
                    </a:lnTo>
                    <a:lnTo>
                      <a:pt x="0" y="59420"/>
                    </a:lnTo>
                    <a:lnTo>
                      <a:pt x="42873" y="59420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2561391" y="1873907"/>
                <a:ext cx="4318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89535">
                    <a:moveTo>
                      <a:pt x="0" y="89102"/>
                    </a:moveTo>
                    <a:lnTo>
                      <a:pt x="0" y="29681"/>
                    </a:lnTo>
                    <a:lnTo>
                      <a:pt x="42873" y="29681"/>
                    </a:lnTo>
                  </a:path>
                  <a:path w="43180" h="89535">
                    <a:moveTo>
                      <a:pt x="0" y="0"/>
                    </a:moveTo>
                    <a:lnTo>
                      <a:pt x="0" y="29681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2604264" y="1873907"/>
                <a:ext cx="4318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8953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89102"/>
                    </a:lnTo>
                    <a:lnTo>
                      <a:pt x="42873" y="89102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2604264" y="1873907"/>
                <a:ext cx="4318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89535">
                    <a:moveTo>
                      <a:pt x="0" y="89102"/>
                    </a:moveTo>
                    <a:lnTo>
                      <a:pt x="0" y="0"/>
                    </a:lnTo>
                    <a:lnTo>
                      <a:pt x="42873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2647137" y="1339235"/>
                <a:ext cx="43180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2420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623774"/>
                    </a:lnTo>
                    <a:lnTo>
                      <a:pt x="42873" y="623774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647137" y="1339235"/>
                <a:ext cx="43180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24205">
                    <a:moveTo>
                      <a:pt x="0" y="623774"/>
                    </a:moveTo>
                    <a:lnTo>
                      <a:pt x="0" y="0"/>
                    </a:lnTo>
                    <a:lnTo>
                      <a:pt x="42815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2689953" y="1636281"/>
                <a:ext cx="4318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32702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326727"/>
                    </a:lnTo>
                    <a:lnTo>
                      <a:pt x="42873" y="326727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2689953" y="1339235"/>
                <a:ext cx="43180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624205">
                    <a:moveTo>
                      <a:pt x="0" y="623774"/>
                    </a:moveTo>
                    <a:lnTo>
                      <a:pt x="0" y="297046"/>
                    </a:lnTo>
                    <a:lnTo>
                      <a:pt x="42873" y="297046"/>
                    </a:lnTo>
                  </a:path>
                  <a:path w="43180" h="624205">
                    <a:moveTo>
                      <a:pt x="0" y="0"/>
                    </a:moveTo>
                    <a:lnTo>
                      <a:pt x="0" y="297046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2732826" y="1933328"/>
                <a:ext cx="4318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29844">
                    <a:moveTo>
                      <a:pt x="42873" y="0"/>
                    </a:moveTo>
                    <a:lnTo>
                      <a:pt x="0" y="0"/>
                    </a:lnTo>
                    <a:lnTo>
                      <a:pt x="0" y="29681"/>
                    </a:lnTo>
                    <a:lnTo>
                      <a:pt x="42873" y="29681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2732826" y="1636281"/>
                <a:ext cx="4318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327025">
                    <a:moveTo>
                      <a:pt x="0" y="326727"/>
                    </a:moveTo>
                    <a:lnTo>
                      <a:pt x="0" y="297046"/>
                    </a:lnTo>
                    <a:lnTo>
                      <a:pt x="42873" y="297046"/>
                    </a:lnTo>
                  </a:path>
                  <a:path w="43180" h="327025">
                    <a:moveTo>
                      <a:pt x="0" y="0"/>
                    </a:moveTo>
                    <a:lnTo>
                      <a:pt x="0" y="297046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2775699" y="1428337"/>
                <a:ext cx="43180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34669">
                    <a:moveTo>
                      <a:pt x="42873" y="0"/>
                    </a:moveTo>
                    <a:lnTo>
                      <a:pt x="0" y="0"/>
                    </a:lnTo>
                    <a:lnTo>
                      <a:pt x="0" y="534671"/>
                    </a:lnTo>
                    <a:lnTo>
                      <a:pt x="42873" y="534671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2775699" y="1428337"/>
                <a:ext cx="43180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34669">
                    <a:moveTo>
                      <a:pt x="0" y="534671"/>
                    </a:moveTo>
                    <a:lnTo>
                      <a:pt x="0" y="0"/>
                    </a:lnTo>
                    <a:lnTo>
                      <a:pt x="42815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2818515" y="1458019"/>
                <a:ext cx="43180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05460">
                    <a:moveTo>
                      <a:pt x="42873" y="0"/>
                    </a:moveTo>
                    <a:lnTo>
                      <a:pt x="0" y="0"/>
                    </a:lnTo>
                    <a:lnTo>
                      <a:pt x="0" y="504990"/>
                    </a:lnTo>
                    <a:lnTo>
                      <a:pt x="42873" y="504990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2818515" y="1428337"/>
                <a:ext cx="43180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34669">
                    <a:moveTo>
                      <a:pt x="0" y="534671"/>
                    </a:moveTo>
                    <a:lnTo>
                      <a:pt x="0" y="29681"/>
                    </a:lnTo>
                    <a:lnTo>
                      <a:pt x="42873" y="29681"/>
                    </a:lnTo>
                  </a:path>
                  <a:path w="43180" h="534669">
                    <a:moveTo>
                      <a:pt x="0" y="0"/>
                    </a:moveTo>
                    <a:lnTo>
                      <a:pt x="0" y="29681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2861388" y="1784804"/>
                <a:ext cx="43180" cy="178435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178435">
                    <a:moveTo>
                      <a:pt x="42873" y="0"/>
                    </a:moveTo>
                    <a:lnTo>
                      <a:pt x="0" y="0"/>
                    </a:lnTo>
                    <a:lnTo>
                      <a:pt x="0" y="178204"/>
                    </a:lnTo>
                    <a:lnTo>
                      <a:pt x="42873" y="178204"/>
                    </a:lnTo>
                    <a:lnTo>
                      <a:pt x="42873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2861388" y="1458019"/>
                <a:ext cx="43180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43180" h="505460">
                    <a:moveTo>
                      <a:pt x="0" y="504990"/>
                    </a:moveTo>
                    <a:lnTo>
                      <a:pt x="0" y="326785"/>
                    </a:lnTo>
                    <a:lnTo>
                      <a:pt x="42815" y="326785"/>
                    </a:lnTo>
                  </a:path>
                  <a:path w="43180" h="505460">
                    <a:moveTo>
                      <a:pt x="0" y="0"/>
                    </a:moveTo>
                    <a:lnTo>
                      <a:pt x="0" y="326785"/>
                    </a:lnTo>
                  </a:path>
                  <a:path w="43180" h="505460">
                    <a:moveTo>
                      <a:pt x="42815" y="504990"/>
                    </a:moveTo>
                    <a:lnTo>
                      <a:pt x="42815" y="326785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2432887" y="1987946"/>
                <a:ext cx="42862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27939">
                    <a:moveTo>
                      <a:pt x="0" y="0"/>
                    </a:moveTo>
                    <a:lnTo>
                      <a:pt x="428501" y="0"/>
                    </a:lnTo>
                  </a:path>
                  <a:path w="428625" h="27939">
                    <a:moveTo>
                      <a:pt x="0" y="0"/>
                    </a:moveTo>
                    <a:lnTo>
                      <a:pt x="0" y="27482"/>
                    </a:lnTo>
                  </a:path>
                  <a:path w="428625" h="27939">
                    <a:moveTo>
                      <a:pt x="107096" y="0"/>
                    </a:moveTo>
                    <a:lnTo>
                      <a:pt x="107096" y="27482"/>
                    </a:lnTo>
                  </a:path>
                  <a:path w="428625" h="27939">
                    <a:moveTo>
                      <a:pt x="214250" y="0"/>
                    </a:moveTo>
                    <a:lnTo>
                      <a:pt x="214250" y="27482"/>
                    </a:lnTo>
                  </a:path>
                  <a:path w="428625" h="27939">
                    <a:moveTo>
                      <a:pt x="321346" y="0"/>
                    </a:moveTo>
                    <a:lnTo>
                      <a:pt x="321346" y="27482"/>
                    </a:lnTo>
                  </a:path>
                  <a:path w="428625" h="27939">
                    <a:moveTo>
                      <a:pt x="428501" y="0"/>
                    </a:moveTo>
                    <a:lnTo>
                      <a:pt x="428501" y="2748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</p:grpSp>
        <p:sp>
          <p:nvSpPr>
            <p:cNvPr id="81" name="object 81"/>
            <p:cNvSpPr txBox="1"/>
            <p:nvPr/>
          </p:nvSpPr>
          <p:spPr>
            <a:xfrm>
              <a:off x="2407284" y="2011466"/>
              <a:ext cx="492759" cy="3172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400" dirty="0">
                  <a:latin typeface="Arial"/>
                  <a:cs typeface="Arial"/>
                </a:rPr>
                <a:t>0</a:t>
              </a:r>
              <a:r>
                <a:rPr sz="400" spc="229" dirty="0">
                  <a:latin typeface="Arial"/>
                  <a:cs typeface="Arial"/>
                </a:rPr>
                <a:t> </a:t>
              </a:r>
              <a:endParaRPr sz="400" dirty="0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386542" y="1368916"/>
              <a:ext cx="27940" cy="594360"/>
            </a:xfrm>
            <a:custGeom>
              <a:avLst/>
              <a:gdLst/>
              <a:ahLst/>
              <a:cxnLst/>
              <a:rect l="l" t="t" r="r" b="b"/>
              <a:pathLst>
                <a:path w="27939" h="594360">
                  <a:moveTo>
                    <a:pt x="27482" y="594092"/>
                  </a:moveTo>
                  <a:lnTo>
                    <a:pt x="27482" y="0"/>
                  </a:lnTo>
                </a:path>
                <a:path w="27939" h="594360">
                  <a:moveTo>
                    <a:pt x="27482" y="594092"/>
                  </a:moveTo>
                  <a:lnTo>
                    <a:pt x="0" y="594092"/>
                  </a:lnTo>
                </a:path>
                <a:path w="27939" h="594360">
                  <a:moveTo>
                    <a:pt x="27482" y="445569"/>
                  </a:moveTo>
                  <a:lnTo>
                    <a:pt x="0" y="445569"/>
                  </a:lnTo>
                </a:path>
                <a:path w="27939" h="594360">
                  <a:moveTo>
                    <a:pt x="27482" y="297046"/>
                  </a:moveTo>
                  <a:lnTo>
                    <a:pt x="0" y="297046"/>
                  </a:lnTo>
                </a:path>
                <a:path w="27939" h="594360">
                  <a:moveTo>
                    <a:pt x="27482" y="148523"/>
                  </a:moveTo>
                  <a:lnTo>
                    <a:pt x="0" y="148523"/>
                  </a:lnTo>
                </a:path>
                <a:path w="27939" h="594360">
                  <a:moveTo>
                    <a:pt x="27482" y="0"/>
                  </a:moveTo>
                  <a:lnTo>
                    <a:pt x="0" y="0"/>
                  </a:lnTo>
                </a:path>
              </a:pathLst>
            </a:custGeom>
            <a:ln w="4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"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2309896" y="1937411"/>
              <a:ext cx="39589" cy="51435"/>
            </a:xfrm>
            <a:prstGeom prst="rect">
              <a:avLst/>
            </a:prstGeom>
          </p:spPr>
          <p:txBody>
            <a:bodyPr vert="vert270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400" spc="-50" dirty="0">
                  <a:latin typeface="Arial"/>
                  <a:cs typeface="Arial"/>
                </a:rPr>
                <a:t>0</a:t>
              </a:r>
              <a:endParaRPr sz="400">
                <a:latin typeface="Arial"/>
                <a:cs typeface="Arial"/>
              </a:endParaRPr>
            </a:p>
          </p:txBody>
        </p:sp>
        <p:grpSp>
          <p:nvGrpSpPr>
            <p:cNvPr id="85" name="object 85"/>
            <p:cNvGrpSpPr/>
            <p:nvPr/>
          </p:nvGrpSpPr>
          <p:grpSpPr>
            <a:xfrm>
              <a:off x="3140821" y="1337012"/>
              <a:ext cx="513715" cy="680720"/>
              <a:chOff x="3140821" y="1337012"/>
              <a:chExt cx="513715" cy="680720"/>
            </a:xfrm>
          </p:grpSpPr>
          <p:sp>
            <p:nvSpPr>
              <p:cNvPr id="86" name="object 86"/>
              <p:cNvSpPr/>
              <p:nvPr/>
            </p:nvSpPr>
            <p:spPr>
              <a:xfrm>
                <a:off x="3143044" y="1963009"/>
                <a:ext cx="50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9270">
                    <a:moveTo>
                      <a:pt x="0" y="0"/>
                    </a:moveTo>
                    <a:lnTo>
                      <a:pt x="509040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3161906" y="1873907"/>
                <a:ext cx="476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89535">
                    <a:moveTo>
                      <a:pt x="47154" y="0"/>
                    </a:moveTo>
                    <a:lnTo>
                      <a:pt x="0" y="0"/>
                    </a:lnTo>
                    <a:lnTo>
                      <a:pt x="0" y="89102"/>
                    </a:lnTo>
                    <a:lnTo>
                      <a:pt x="47154" y="89102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3161906" y="1873907"/>
                <a:ext cx="4762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89535">
                    <a:moveTo>
                      <a:pt x="0" y="89102"/>
                    </a:moveTo>
                    <a:lnTo>
                      <a:pt x="0" y="0"/>
                    </a:lnTo>
                    <a:lnTo>
                      <a:pt x="47096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3209003" y="1517440"/>
                <a:ext cx="4762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457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445569"/>
                    </a:lnTo>
                    <a:lnTo>
                      <a:pt x="47154" y="4455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3209003" y="1517440"/>
                <a:ext cx="4762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45769">
                    <a:moveTo>
                      <a:pt x="0" y="445569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3256158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47154" y="0"/>
                    </a:moveTo>
                    <a:lnTo>
                      <a:pt x="0" y="0"/>
                    </a:lnTo>
                    <a:lnTo>
                      <a:pt x="0" y="623774"/>
                    </a:lnTo>
                    <a:lnTo>
                      <a:pt x="47154" y="623774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3256158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0" y="623774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3303312" y="1383786"/>
                <a:ext cx="4762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79755">
                    <a:moveTo>
                      <a:pt x="47154" y="0"/>
                    </a:moveTo>
                    <a:lnTo>
                      <a:pt x="0" y="0"/>
                    </a:lnTo>
                    <a:lnTo>
                      <a:pt x="0" y="579223"/>
                    </a:lnTo>
                    <a:lnTo>
                      <a:pt x="47154" y="579223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3303312" y="1339235"/>
                <a:ext cx="47625" cy="62420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624205">
                    <a:moveTo>
                      <a:pt x="0" y="623774"/>
                    </a:moveTo>
                    <a:lnTo>
                      <a:pt x="0" y="44551"/>
                    </a:lnTo>
                    <a:lnTo>
                      <a:pt x="47096" y="44551"/>
                    </a:lnTo>
                  </a:path>
                  <a:path w="47625" h="624205">
                    <a:moveTo>
                      <a:pt x="0" y="0"/>
                    </a:moveTo>
                    <a:lnTo>
                      <a:pt x="0" y="44551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3350409" y="1428337"/>
                <a:ext cx="47625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346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534671"/>
                    </a:lnTo>
                    <a:lnTo>
                      <a:pt x="47154" y="534671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3350409" y="1383786"/>
                <a:ext cx="4762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79755">
                    <a:moveTo>
                      <a:pt x="0" y="579223"/>
                    </a:moveTo>
                    <a:lnTo>
                      <a:pt x="0" y="44551"/>
                    </a:lnTo>
                    <a:lnTo>
                      <a:pt x="47154" y="44551"/>
                    </a:lnTo>
                  </a:path>
                  <a:path w="47625" h="579755">
                    <a:moveTo>
                      <a:pt x="0" y="0"/>
                    </a:moveTo>
                    <a:lnTo>
                      <a:pt x="0" y="44551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397564" y="1517440"/>
                <a:ext cx="4762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457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445569"/>
                    </a:lnTo>
                    <a:lnTo>
                      <a:pt x="47154" y="4455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3397564" y="1428337"/>
                <a:ext cx="47625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34669">
                    <a:moveTo>
                      <a:pt x="0" y="534671"/>
                    </a:moveTo>
                    <a:lnTo>
                      <a:pt x="0" y="89102"/>
                    </a:lnTo>
                    <a:lnTo>
                      <a:pt x="47154" y="89102"/>
                    </a:lnTo>
                  </a:path>
                  <a:path w="47625" h="534669">
                    <a:moveTo>
                      <a:pt x="0" y="0"/>
                    </a:moveTo>
                    <a:lnTo>
                      <a:pt x="0" y="8910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3444719" y="1472888"/>
                <a:ext cx="4762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9021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490120"/>
                    </a:lnTo>
                    <a:lnTo>
                      <a:pt x="47154" y="490120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3444719" y="1472888"/>
                <a:ext cx="4762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90219">
                    <a:moveTo>
                      <a:pt x="0" y="490120"/>
                    </a:moveTo>
                    <a:lnTo>
                      <a:pt x="0" y="0"/>
                    </a:lnTo>
                    <a:lnTo>
                      <a:pt x="47096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3491816" y="1428337"/>
                <a:ext cx="47625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346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534671"/>
                    </a:lnTo>
                    <a:lnTo>
                      <a:pt x="47154" y="534671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491816" y="1428337"/>
                <a:ext cx="47625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34669">
                    <a:moveTo>
                      <a:pt x="0" y="534671"/>
                    </a:moveTo>
                    <a:lnTo>
                      <a:pt x="0" y="0"/>
                    </a:lnTo>
                    <a:lnTo>
                      <a:pt x="47154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538971" y="1695644"/>
                <a:ext cx="47625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679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267364"/>
                    </a:lnTo>
                    <a:lnTo>
                      <a:pt x="47154" y="267364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3538971" y="1428337"/>
                <a:ext cx="47625" cy="5346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34669">
                    <a:moveTo>
                      <a:pt x="0" y="534671"/>
                    </a:moveTo>
                    <a:lnTo>
                      <a:pt x="0" y="267307"/>
                    </a:lnTo>
                    <a:lnTo>
                      <a:pt x="47154" y="267307"/>
                    </a:lnTo>
                  </a:path>
                  <a:path w="47625" h="534669">
                    <a:moveTo>
                      <a:pt x="0" y="0"/>
                    </a:moveTo>
                    <a:lnTo>
                      <a:pt x="0" y="267307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3586125" y="1517440"/>
                <a:ext cx="4762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45769">
                    <a:moveTo>
                      <a:pt x="47154" y="0"/>
                    </a:moveTo>
                    <a:lnTo>
                      <a:pt x="0" y="0"/>
                    </a:lnTo>
                    <a:lnTo>
                      <a:pt x="0" y="445569"/>
                    </a:lnTo>
                    <a:lnTo>
                      <a:pt x="47154" y="445569"/>
                    </a:lnTo>
                    <a:lnTo>
                      <a:pt x="47154" y="0"/>
                    </a:lnTo>
                    <a:close/>
                  </a:path>
                </a:pathLst>
              </a:custGeom>
              <a:solidFill>
                <a:srgbClr val="569BBD"/>
              </a:solidFill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3586125" y="1517440"/>
                <a:ext cx="47625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45769">
                    <a:moveTo>
                      <a:pt x="0" y="445569"/>
                    </a:moveTo>
                    <a:lnTo>
                      <a:pt x="0" y="0"/>
                    </a:lnTo>
                    <a:lnTo>
                      <a:pt x="47096" y="0"/>
                    </a:lnTo>
                  </a:path>
                  <a:path w="47625" h="445769">
                    <a:moveTo>
                      <a:pt x="47096" y="445569"/>
                    </a:moveTo>
                    <a:lnTo>
                      <a:pt x="47096" y="0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3161906" y="1987946"/>
                <a:ext cx="47180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471804" h="27939">
                    <a:moveTo>
                      <a:pt x="0" y="0"/>
                    </a:moveTo>
                    <a:lnTo>
                      <a:pt x="471316" y="0"/>
                    </a:lnTo>
                  </a:path>
                  <a:path w="471804" h="27939">
                    <a:moveTo>
                      <a:pt x="0" y="0"/>
                    </a:moveTo>
                    <a:lnTo>
                      <a:pt x="0" y="27482"/>
                    </a:lnTo>
                  </a:path>
                  <a:path w="471804" h="27939">
                    <a:moveTo>
                      <a:pt x="117800" y="0"/>
                    </a:moveTo>
                    <a:lnTo>
                      <a:pt x="117800" y="27482"/>
                    </a:lnTo>
                  </a:path>
                  <a:path w="471804" h="27939">
                    <a:moveTo>
                      <a:pt x="235658" y="0"/>
                    </a:moveTo>
                    <a:lnTo>
                      <a:pt x="235658" y="27482"/>
                    </a:lnTo>
                  </a:path>
                  <a:path w="471804" h="27939">
                    <a:moveTo>
                      <a:pt x="353516" y="0"/>
                    </a:moveTo>
                    <a:lnTo>
                      <a:pt x="353516" y="27482"/>
                    </a:lnTo>
                  </a:path>
                  <a:path w="471804" h="27939">
                    <a:moveTo>
                      <a:pt x="471316" y="0"/>
                    </a:moveTo>
                    <a:lnTo>
                      <a:pt x="471316" y="27482"/>
                    </a:lnTo>
                  </a:path>
                </a:pathLst>
              </a:custGeom>
              <a:ln w="433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400"/>
              </a:p>
            </p:txBody>
          </p:sp>
        </p:grpSp>
        <p:sp>
          <p:nvSpPr>
            <p:cNvPr id="108" name="object 108"/>
            <p:cNvSpPr txBox="1"/>
            <p:nvPr/>
          </p:nvSpPr>
          <p:spPr>
            <a:xfrm>
              <a:off x="3136303" y="2011466"/>
              <a:ext cx="535940" cy="3172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4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15561" y="1339235"/>
              <a:ext cx="27940" cy="624205"/>
            </a:xfrm>
            <a:custGeom>
              <a:avLst/>
              <a:gdLst/>
              <a:ahLst/>
              <a:cxnLst/>
              <a:rect l="l" t="t" r="r" b="b"/>
              <a:pathLst>
                <a:path w="27939" h="624205">
                  <a:moveTo>
                    <a:pt x="27482" y="623774"/>
                  </a:moveTo>
                  <a:lnTo>
                    <a:pt x="27482" y="0"/>
                  </a:lnTo>
                </a:path>
                <a:path w="27939" h="624205">
                  <a:moveTo>
                    <a:pt x="27482" y="623774"/>
                  </a:moveTo>
                  <a:lnTo>
                    <a:pt x="0" y="623774"/>
                  </a:lnTo>
                </a:path>
                <a:path w="27939" h="624205">
                  <a:moveTo>
                    <a:pt x="27482" y="534671"/>
                  </a:moveTo>
                  <a:lnTo>
                    <a:pt x="0" y="534671"/>
                  </a:lnTo>
                </a:path>
                <a:path w="27939" h="624205">
                  <a:moveTo>
                    <a:pt x="27482" y="445569"/>
                  </a:moveTo>
                  <a:lnTo>
                    <a:pt x="0" y="445569"/>
                  </a:lnTo>
                </a:path>
                <a:path w="27939" h="624205">
                  <a:moveTo>
                    <a:pt x="27482" y="356409"/>
                  </a:moveTo>
                  <a:lnTo>
                    <a:pt x="0" y="356409"/>
                  </a:lnTo>
                </a:path>
                <a:path w="27939" h="624205">
                  <a:moveTo>
                    <a:pt x="27482" y="267307"/>
                  </a:moveTo>
                  <a:lnTo>
                    <a:pt x="0" y="267307"/>
                  </a:lnTo>
                </a:path>
                <a:path w="27939" h="624205">
                  <a:moveTo>
                    <a:pt x="27482" y="178204"/>
                  </a:moveTo>
                  <a:lnTo>
                    <a:pt x="0" y="178204"/>
                  </a:lnTo>
                </a:path>
                <a:path w="27939" h="624205">
                  <a:moveTo>
                    <a:pt x="27482" y="89102"/>
                  </a:moveTo>
                  <a:lnTo>
                    <a:pt x="0" y="89102"/>
                  </a:lnTo>
                </a:path>
                <a:path w="27939" h="624205">
                  <a:moveTo>
                    <a:pt x="27482" y="0"/>
                  </a:moveTo>
                  <a:lnTo>
                    <a:pt x="0" y="0"/>
                  </a:lnTo>
                </a:path>
              </a:pathLst>
            </a:custGeom>
            <a:ln w="4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00"/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038915" y="1937411"/>
              <a:ext cx="39589" cy="51435"/>
            </a:xfrm>
            <a:prstGeom prst="rect">
              <a:avLst/>
            </a:prstGeom>
          </p:spPr>
          <p:txBody>
            <a:bodyPr vert="vert270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400" spc="-50" dirty="0">
                  <a:latin typeface="Arial"/>
                  <a:cs typeface="Arial"/>
                </a:rPr>
                <a:t>0</a:t>
              </a:r>
              <a:endParaRPr sz="400">
                <a:latin typeface="Arial"/>
                <a:cs typeface="Arial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359994" y="2433929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3175">
            <a:solidFill>
              <a:srgbClr val="223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2094</Words>
  <Application>Microsoft Office PowerPoint</Application>
  <PresentationFormat>Custom</PresentationFormat>
  <Paragraphs>369</Paragraphs>
  <Slides>49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MS Gothic</vt:lpstr>
      <vt:lpstr>Adobe Text Pro</vt:lpstr>
      <vt:lpstr>Arial</vt:lpstr>
      <vt:lpstr>Calibri</vt:lpstr>
      <vt:lpstr>Cambria Math</vt:lpstr>
      <vt:lpstr>Georgia</vt:lpstr>
      <vt:lpstr>Microsoft Sans Serif</vt:lpstr>
      <vt:lpstr>Palatino Linotype</vt:lpstr>
      <vt:lpstr>Times New Roman</vt:lpstr>
      <vt:lpstr>Office Theme</vt:lpstr>
      <vt:lpstr>Summarizing data</vt:lpstr>
      <vt:lpstr>Scatterplot</vt:lpstr>
      <vt:lpstr>Dot plots</vt:lpstr>
      <vt:lpstr>Dot plots &amp; mean</vt:lpstr>
      <vt:lpstr>Mean</vt:lpstr>
      <vt:lpstr>Stacked dot plot</vt:lpstr>
      <vt:lpstr>Histograms - Extracurricular hours</vt:lpstr>
      <vt:lpstr>Bin width</vt:lpstr>
      <vt:lpstr>Shape of a distribution: modality</vt:lpstr>
      <vt:lpstr>Shape of a distribution: skewness</vt:lpstr>
      <vt:lpstr>Shape of a distribution: unusual observations</vt:lpstr>
      <vt:lpstr>Extracurricular activities</vt:lpstr>
      <vt:lpstr>Extracurricular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Commonly observed shapes of distributions</vt:lpstr>
      <vt:lpstr>Commonly observed shapes of distributions</vt:lpstr>
      <vt:lpstr>Commonly observed shapes of distributions</vt:lpstr>
      <vt:lpstr>Commonly observed shapes of distributions</vt:lpstr>
      <vt:lpstr>Practice</vt:lpstr>
      <vt:lpstr>Practice</vt:lpstr>
      <vt:lpstr>Application activity: Shapes of distributions</vt:lpstr>
      <vt:lpstr>PowerPoint Presentation</vt:lpstr>
      <vt:lpstr>No one is typical.  How to describe variation?</vt:lpstr>
      <vt:lpstr>Variance</vt:lpstr>
      <vt:lpstr>Variance</vt:lpstr>
      <vt:lpstr>Standard deviation</vt:lpstr>
      <vt:lpstr>Median</vt:lpstr>
      <vt:lpstr>Q1, Q3, and IQR</vt:lpstr>
      <vt:lpstr>Box plot</vt:lpstr>
      <vt:lpstr>Anatomy of a box plot</vt:lpstr>
      <vt:lpstr>Whiskers and outliers</vt:lpstr>
      <vt:lpstr>PowerPoint Presentation</vt:lpstr>
      <vt:lpstr>Outliers (cont.)</vt:lpstr>
      <vt:lpstr>Extreme observations</vt:lpstr>
      <vt:lpstr>Robust statistics</vt:lpstr>
      <vt:lpstr>Robust statistics</vt:lpstr>
      <vt:lpstr>Robust statistics</vt:lpstr>
      <vt:lpstr>Robust statistics</vt:lpstr>
      <vt:lpstr>Mean vs. median</vt:lpstr>
      <vt:lpstr>Practice</vt:lpstr>
      <vt:lpstr>Practice</vt:lpstr>
      <vt:lpstr>Extremely skewed data</vt:lpstr>
      <vt:lpstr>Pros and cons of transformations</vt:lpstr>
      <vt:lpstr>Pros and cons of transformations</vt:lpstr>
      <vt:lpstr>Practice with Side-by-side box plots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Summarizing data</dc:title>
  <dc:creator>OpenIntro Statistics, 4th Edition</dc:creator>
  <cp:lastModifiedBy>Farrokh Alemi</cp:lastModifiedBy>
  <cp:revision>14</cp:revision>
  <dcterms:created xsi:type="dcterms:W3CDTF">2023-08-25T13:46:25Z</dcterms:created>
  <dcterms:modified xsi:type="dcterms:W3CDTF">2023-08-26T16:49:15Z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2023-08-25T00:00:00Z</vt:filetime>
  </property>
  <property fmtid="{D5CDD505-2E9C-101B-9397-08002B2CF9AE}" pid="5" name="PTEX.Fullbanner">
    <vt:lpwstr>This is pdfTeX, Version 3.14159265-2.6-1.40.18 (TeX Live 2017) kpathsea version 6.2.3</vt:lpwstr>
  </property>
  <property fmtid="{D5CDD505-2E9C-101B-9397-08002B2CF9AE}" pid="6" name="Producer">
    <vt:lpwstr>pdfTeX-1.40.18</vt:lpwstr>
  </property>
</Properties>
</file>